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648" r:id="rId2"/>
    <p:sldMasterId id="2147483794" r:id="rId3"/>
    <p:sldMasterId id="2147483770" r:id="rId4"/>
  </p:sldMasterIdLst>
  <p:notesMasterIdLst>
    <p:notesMasterId r:id="rId20"/>
  </p:notesMasterIdLst>
  <p:handoutMasterIdLst>
    <p:handoutMasterId r:id="rId21"/>
  </p:handoutMasterIdLst>
  <p:sldIdLst>
    <p:sldId id="293" r:id="rId5"/>
    <p:sldId id="306" r:id="rId6"/>
    <p:sldId id="308" r:id="rId7"/>
    <p:sldId id="294" r:id="rId8"/>
    <p:sldId id="307" r:id="rId9"/>
    <p:sldId id="310" r:id="rId10"/>
    <p:sldId id="312" r:id="rId11"/>
    <p:sldId id="311" r:id="rId12"/>
    <p:sldId id="303" r:id="rId13"/>
    <p:sldId id="316" r:id="rId14"/>
    <p:sldId id="314" r:id="rId15"/>
    <p:sldId id="315" r:id="rId16"/>
    <p:sldId id="279" r:id="rId17"/>
    <p:sldId id="317" r:id="rId18"/>
    <p:sldId id="301" r:id="rId19"/>
  </p:sldIdLst>
  <p:sldSz cx="9144000" cy="6858000" type="screen4x3"/>
  <p:notesSz cx="7104063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Leasor" initials="SL" lastIdx="2" clrIdx="0">
    <p:extLst>
      <p:ext uri="{19B8F6BF-5375-455C-9EA6-DF929625EA0E}">
        <p15:presenceInfo xmlns:p15="http://schemas.microsoft.com/office/powerpoint/2012/main" userId="S::sl@woodstockleasor.com::3e8862c9-6a00-4b1d-8080-bb1eb17214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91" autoAdjust="0"/>
  </p:normalViewPr>
  <p:slideViewPr>
    <p:cSldViewPr>
      <p:cViewPr varScale="1">
        <p:scale>
          <a:sx n="58" d="100"/>
          <a:sy n="58" d="100"/>
        </p:scale>
        <p:origin x="13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5168" y="5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042" cy="511978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348" y="1"/>
            <a:ext cx="3079040" cy="511978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r">
              <a:defRPr sz="1300"/>
            </a:lvl1pPr>
          </a:lstStyle>
          <a:p>
            <a:fld id="{F3E20268-1FC3-4D7D-AC2E-331D80FE6615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989"/>
            <a:ext cx="3079042" cy="511977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348" y="9720989"/>
            <a:ext cx="3079040" cy="511977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r">
              <a:defRPr sz="1300"/>
            </a:lvl1pPr>
          </a:lstStyle>
          <a:p>
            <a:fld id="{2C83046D-8C28-4495-8B49-42D3B70E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97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042" cy="511978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348" y="1"/>
            <a:ext cx="3079040" cy="511978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1867350-9733-4E1A-9A5A-988E03414A33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3" tIns="47736" rIns="95473" bIns="47736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05" y="4861318"/>
            <a:ext cx="5684255" cy="4606152"/>
          </a:xfrm>
          <a:prstGeom prst="rect">
            <a:avLst/>
          </a:prstGeom>
        </p:spPr>
        <p:txBody>
          <a:bodyPr vert="horz" lIns="95473" tIns="47736" rIns="95473" bIns="4773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989"/>
            <a:ext cx="3079042" cy="511977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348" y="9720989"/>
            <a:ext cx="3079040" cy="511977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F60BDCC-E9EB-4190-9C52-94FF69504C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595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61527-5106-4B84-841A-F358CE9739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3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9A786-02D1-3380-719B-7B03429FE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EA2E6E44-4C39-A0A7-46E3-CA55C6991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73DF9132-208C-F843-5C98-4832E9153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311A3780-0069-5196-1847-6D70A0F73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61527-5106-4B84-841A-F358CE9739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61527-5106-4B84-841A-F358CE97396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5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80EAA2F1-B875-4540-9660-82BF7971838F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4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A2D961C4-2324-4145-9B13-680260D3ECC1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745A8D15-23EC-4CE2-9BD3-8346F5FBCA12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0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30C7-E58F-4532-AFAC-0213CB28F8E8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BBVJGHCJ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6E56-C67F-4364-8181-4E30D37976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30C7-E58F-4532-AFAC-0213CB28F8E8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6E56-C67F-4364-8181-4E30D37976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63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A22B-0F25-42F7-BE49-9C81E040B30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9" name="Espace réservé du contenu 2">
            <a:extLst>
              <a:ext uri="{FF2B5EF4-FFF2-40B4-BE49-F238E27FC236}">
                <a16:creationId xmlns:a16="http://schemas.microsoft.com/office/drawing/2014/main" id="{CA602A92-C65C-45DD-BB31-1F63A82A8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5654895"/>
            <a:ext cx="1080120" cy="86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0CC4B5-F2B7-4068-952D-EF5214D5F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2" y="5465589"/>
            <a:ext cx="1666528" cy="10443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5181-1C4D-44C3-8149-45ABB01F419C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4977-E3AD-48B5-A8C6-F2B11D029B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C9C6-7CE5-483B-AC6D-6ACB8088BADB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E668-4CDF-4E17-B219-F4FE4B09C4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DD71-4D99-40AF-828C-4A05E70BEE4F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4CBC-77FF-4C9B-8EFF-AA4F848D47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8BB6-B992-4FDB-9352-B6FF79BBEB6B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C530-42EF-4CD6-9282-7E03F6EFD4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DF52-36F9-47AE-A821-9E452D6D6937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E82B-E5B8-4D4C-AF91-3817EC5D3C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8ECF2A0F-FB5A-4F6A-BB34-75160277CE78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28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6701-1B4D-4EDE-BAF0-BF1AF5DD9EB2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AAD6-CC0E-4D1B-B932-35F5AFD1AA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0BEC-BC01-40FF-AD08-82869ACFC03C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7E93-E15C-4AA2-A14F-5AD10B6541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FF41-121F-4B5E-A00E-AAE66344A1E7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1ED1-1835-49B2-972A-245C2F85AB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D542B-52B7-4140-A7AD-70CB4EF2020F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A544-85DD-481D-824C-613AFC0128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BD57-F7DD-4AFB-BE23-B168D9EDC624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0C8D-A313-4B5F-90D8-CDA2817FC3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2D44070D-0ADA-4CB5-A3BB-083118C1C79C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73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89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41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080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83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F9AEC82C-B2A8-4FDB-8114-D8EB6DADA52D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37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887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832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953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115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44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722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8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5839B518-3A59-4A86-A272-CDF6C3CB5BE0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4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8686F86C-F90A-4CF7-AC2F-489E3D5DF329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1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F1FE5106-4FB9-463A-8771-36E3851B4BE2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396D3929-295F-4500-9A36-9BFF2AE98F13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5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5B1EDE56-64F5-46D0-A557-2DC0D20EE4C7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7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>
                <a:solidFill>
                  <a:srgbClr val="FFFFFF"/>
                </a:solidFill>
              </a:rPr>
              <a:t>Carrousel </a:t>
            </a:r>
            <a:fld id="{BDF5C844-9D6A-4DC1-8843-9B3E2653BADD}" type="slidenum">
              <a:rPr lang="en-US" altLang="fr-FR">
                <a:solidFill>
                  <a:srgbClr val="FFFFFF"/>
                </a:solidFill>
              </a:rPr>
              <a:pPr/>
              <a:t>‹N°›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3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eaLnBrk="0" hangingPunct="0"/>
            <a:r>
              <a:rPr lang="en-US" altLang="fr-FR">
                <a:solidFill>
                  <a:srgbClr val="FFFFFF"/>
                </a:solidFill>
                <a:latin typeface="Times New Roman" pitchFamily="18" charset="0"/>
                <a:cs typeface="+mn-cs"/>
              </a:rPr>
              <a:t>Carrousel </a:t>
            </a:r>
            <a:fld id="{5D1DC1F4-1144-48C6-A501-7FFA85DC36BC}" type="slidenum">
              <a:rPr lang="en-US" altLang="fr-FR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0" hangingPunct="0"/>
              <a:t>‹N°›</a:t>
            </a:fld>
            <a:endParaRPr lang="en-US" altLang="fr-FR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6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3200">
          <a:solidFill>
            <a:srgbClr val="F8F8F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800">
          <a:solidFill>
            <a:srgbClr val="F8F8F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400">
          <a:solidFill>
            <a:srgbClr val="F8F8F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A2F89-D8F7-4533-A20D-32E9DA350197}" type="datetimeFigureOut">
              <a:rPr lang="fr-FR"/>
              <a:pPr>
                <a:defRPr/>
              </a:pPr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E7AEA-832A-472E-AA78-CFCF0F3C2F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6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eaLnBrk="0" hangingPunct="0"/>
            <a:r>
              <a:rPr lang="en-US" altLang="fr-FR">
                <a:solidFill>
                  <a:srgbClr val="FFFFFF"/>
                </a:solidFill>
                <a:latin typeface="Times New Roman" pitchFamily="18" charset="0"/>
                <a:cs typeface="+mn-cs"/>
              </a:rPr>
              <a:t>Carrousel </a:t>
            </a:r>
            <a:fld id="{15E73B00-00E3-4CA1-BC77-0363992B673E}" type="slidenum">
              <a:rPr lang="en-US" altLang="fr-FR" smtClean="0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0" hangingPunct="0"/>
              <a:t>‹N°›</a:t>
            </a:fld>
            <a:endParaRPr lang="en-US" altLang="fr-FR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3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3200">
          <a:solidFill>
            <a:srgbClr val="F8F8F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800">
          <a:solidFill>
            <a:srgbClr val="F8F8F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400">
          <a:solidFill>
            <a:srgbClr val="F8F8F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Char char="l"/>
        <a:defRPr sz="2000">
          <a:solidFill>
            <a:srgbClr val="F8F8F8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AF69B-E349-457C-A32F-C389065F1B00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F79F-4F5A-4985-916A-75AF70B6AA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91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hyperlink" Target="http://www.carrouseldigital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42EAD826-4068-179D-512F-95DCC157A885}"/>
              </a:ext>
            </a:extLst>
          </p:cNvPr>
          <p:cNvSpPr txBox="1"/>
          <p:nvPr/>
        </p:nvSpPr>
        <p:spPr>
          <a:xfrm>
            <a:off x="971600" y="5399638"/>
            <a:ext cx="655272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BFA594-E847-49DC-813B-2C04B3BD1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" y="44624"/>
            <a:ext cx="9139550" cy="4591053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267744" y="-99392"/>
            <a:ext cx="4269160" cy="1143000"/>
          </a:xfrm>
          <a:noFill/>
        </p:spPr>
        <p:txBody>
          <a:bodyPr/>
          <a:lstStyle/>
          <a:p>
            <a:pPr eaLnBrk="1" hangingPunct="1"/>
            <a:r>
              <a:rPr lang="en-GB" dirty="0"/>
              <a:t>MONEYTAK</a:t>
            </a:r>
            <a:r>
              <a:rPr lang="en-GB" baseline="30000" dirty="0"/>
              <a:t>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03C1B-01B3-F440-9A83-84BB4A313824}"/>
              </a:ext>
            </a:extLst>
          </p:cNvPr>
          <p:cNvSpPr txBox="1"/>
          <p:nvPr/>
        </p:nvSpPr>
        <p:spPr>
          <a:xfrm>
            <a:off x="971600" y="760913"/>
            <a:ext cx="692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Resilient cash wallet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52538A-B628-6D7C-C1DF-7EC9A4C3BF49}"/>
              </a:ext>
            </a:extLst>
          </p:cNvPr>
          <p:cNvSpPr txBox="1"/>
          <p:nvPr/>
        </p:nvSpPr>
        <p:spPr>
          <a:xfrm>
            <a:off x="0" y="652231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Carrousel Digital </a:t>
            </a:r>
            <a:r>
              <a:rPr lang="en-GB" dirty="0"/>
              <a:t>1/6</a:t>
            </a:r>
            <a:r>
              <a:rPr lang="en-GB" noProof="0" dirty="0"/>
              <a:t>/2026 </a:t>
            </a:r>
            <a:r>
              <a:rPr lang="en-GB" noProof="0" dirty="0">
                <a:hlinkClick r:id="rId4"/>
              </a:rPr>
              <a:t>www.carrouseldigital.com</a:t>
            </a:r>
            <a:r>
              <a:rPr lang="en-GB" noProof="0" dirty="0"/>
              <a:t> all rights reserved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7C364B-576E-439A-BB5A-E2BA9744D3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23213"/>
            <a:ext cx="130173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8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0D3F7-0650-80F5-F425-15EC2D2B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attacks threat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ACCF50-3DDD-6366-A9B2-6B717D834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56792"/>
            <a:ext cx="3921213" cy="41490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7607697-1C36-510D-2F0A-7F2F8AC359A0}"/>
              </a:ext>
            </a:extLst>
          </p:cNvPr>
          <p:cNvSpPr txBox="1"/>
          <p:nvPr/>
        </p:nvSpPr>
        <p:spPr>
          <a:xfrm>
            <a:off x="3347864" y="5858156"/>
            <a:ext cx="3967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Source : TSINGHUA  SCIENCE  AND  TECHNOLOGY, June 2025</a:t>
            </a:r>
            <a:endParaRPr lang="en-GB" sz="1000" noProof="0" dirty="0"/>
          </a:p>
        </p:txBody>
      </p:sp>
    </p:spTree>
    <p:extLst>
      <p:ext uri="{BB962C8B-B14F-4D97-AF65-F5344CB8AC3E}">
        <p14:creationId xmlns:p14="http://schemas.microsoft.com/office/powerpoint/2010/main" val="400433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BEA16-80B0-F41F-8392-B2654EA98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ACA0BCFC-CF8F-1668-A791-438D312F9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24" y="5013176"/>
            <a:ext cx="1728192" cy="17281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93BE4A5-8C32-D244-EF9A-AD1FEF72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7661">
            <a:off x="5281089" y="4663911"/>
            <a:ext cx="1079093" cy="45898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5D13456-DDCF-1B66-8E79-38D615829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759" flipV="1">
            <a:off x="5206331" y="3906084"/>
            <a:ext cx="1298655" cy="47697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C1C910F0-096C-8C05-AC35-84607279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7740352" cy="1728192"/>
          </a:xfrm>
        </p:spPr>
        <p:txBody>
          <a:bodyPr/>
          <a:lstStyle/>
          <a:p>
            <a:r>
              <a:rPr lang="en-GB" dirty="0"/>
              <a:t>Resilient &amp; Reliable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B758FA-2DEC-094A-756E-D9F435F43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81" y="3301798"/>
            <a:ext cx="948019" cy="20067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BD37817-521E-E412-C0A6-254ECA86B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69" y="1556792"/>
            <a:ext cx="2208347" cy="14722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1335A2-7CBC-8C5A-6659-E3DAB32704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7" y="1907083"/>
            <a:ext cx="2661550" cy="15116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F7CF39-F4A3-877D-AB1F-4EC6D0E3ED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9120"/>
            <a:ext cx="2453608" cy="2132856"/>
          </a:xfrm>
          <a:prstGeom prst="rect">
            <a:avLst/>
          </a:prstGeom>
        </p:spPr>
      </p:pic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3745A2C5-E3C7-8F86-D9C7-495CD9C4F674}"/>
              </a:ext>
            </a:extLst>
          </p:cNvPr>
          <p:cNvSpPr/>
          <p:nvPr/>
        </p:nvSpPr>
        <p:spPr>
          <a:xfrm>
            <a:off x="6553110" y="1682739"/>
            <a:ext cx="1979712" cy="14826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DF66825F-CBF3-B228-3CB4-25B7B4C172A6}"/>
              </a:ext>
            </a:extLst>
          </p:cNvPr>
          <p:cNvSpPr/>
          <p:nvPr/>
        </p:nvSpPr>
        <p:spPr>
          <a:xfrm>
            <a:off x="1066587" y="2182058"/>
            <a:ext cx="1979712" cy="14826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6521D77-337A-360C-1107-F1B90AD2C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69" y="3301798"/>
            <a:ext cx="864096" cy="1829076"/>
          </a:xfrm>
          <a:prstGeom prst="rect">
            <a:avLst/>
          </a:prstGeom>
        </p:spPr>
      </p:pic>
      <p:pic>
        <p:nvPicPr>
          <p:cNvPr id="18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C302862B-ACB1-D8E4-9AE6-B63EC563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67" y="4426986"/>
            <a:ext cx="262535" cy="2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4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C64295-8239-9DCB-1AD5-39F458BA0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C7EB6615-C0D5-5F99-F802-CB820B129746}"/>
              </a:ext>
            </a:extLst>
          </p:cNvPr>
          <p:cNvSpPr txBox="1"/>
          <p:nvPr/>
        </p:nvSpPr>
        <p:spPr>
          <a:xfrm>
            <a:off x="971600" y="5399638"/>
            <a:ext cx="655272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CAD7E6-3272-78BC-FB90-EB85A7AE6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" y="44624"/>
            <a:ext cx="9139550" cy="4591053"/>
          </a:xfrm>
          <a:prstGeom prst="rect">
            <a:avLst/>
          </a:prstGeom>
        </p:spPr>
      </p:pic>
      <p:sp>
        <p:nvSpPr>
          <p:cNvPr id="26625" name="Title 1">
            <a:extLst>
              <a:ext uri="{FF2B5EF4-FFF2-40B4-BE49-F238E27FC236}">
                <a16:creationId xmlns:a16="http://schemas.microsoft.com/office/drawing/2014/main" id="{0021F701-8925-1712-E9BD-8B4D5CCE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-99392"/>
            <a:ext cx="4269160" cy="1143000"/>
          </a:xfrm>
          <a:noFill/>
        </p:spPr>
        <p:txBody>
          <a:bodyPr/>
          <a:lstStyle/>
          <a:p>
            <a:pPr eaLnBrk="1" hangingPunct="1"/>
            <a:r>
              <a:rPr lang="en-GB" dirty="0"/>
              <a:t>MONEYTAK</a:t>
            </a:r>
            <a:r>
              <a:rPr lang="en-GB" baseline="30000" dirty="0"/>
              <a:t>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1A575-601C-93BF-78C0-473DCBD1AE68}"/>
              </a:ext>
            </a:extLst>
          </p:cNvPr>
          <p:cNvSpPr txBox="1"/>
          <p:nvPr/>
        </p:nvSpPr>
        <p:spPr>
          <a:xfrm>
            <a:off x="963726" y="731333"/>
            <a:ext cx="692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Esay to use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0C8A8C-1CDB-2C38-57F4-179F1B6C3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23213"/>
            <a:ext cx="130173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5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sz="4000" noProof="0" dirty="0"/>
              <a:t>Security Features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446393" cy="424847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1600" dirty="0"/>
              <a:t>Block-Chain type security</a:t>
            </a:r>
          </a:p>
          <a:p>
            <a:pPr lvl="1">
              <a:buFont typeface="+mj-lt"/>
              <a:buAutoNum type="arabicPeriod"/>
            </a:pPr>
            <a:r>
              <a:rPr lang="en-GB" sz="1200" dirty="0"/>
              <a:t>For offline transactions</a:t>
            </a:r>
          </a:p>
          <a:p>
            <a:pPr lvl="1">
              <a:buFont typeface="+mj-lt"/>
              <a:buAutoNum type="arabicPeriod"/>
            </a:pPr>
            <a:r>
              <a:rPr lang="en-GB" sz="1200" dirty="0"/>
              <a:t>A signed message bearing all chained transactions transferring cash since an online transaction</a:t>
            </a:r>
          </a:p>
          <a:p>
            <a:pPr lvl="1">
              <a:buFont typeface="+mj-lt"/>
              <a:buAutoNum type="arabicPeriod"/>
            </a:pPr>
            <a:r>
              <a:rPr lang="en-GB" sz="1200" dirty="0"/>
              <a:t>Sever can verify intermediary transactions without having been connected to the intermediary apps.</a:t>
            </a:r>
          </a:p>
          <a:p>
            <a:pPr marL="457200" lvl="1" indent="0">
              <a:buNone/>
            </a:pPr>
            <a:r>
              <a:rPr lang="en-GB" sz="1200" dirty="0"/>
              <a:t>Patents : US10643198B2, FR3080934B1, CN110443595A, KR20190126730A, EP3564914,IN201924017383, JP2019194858A, KR10-2929218, JP7617008B2 and more</a:t>
            </a:r>
          </a:p>
          <a:p>
            <a:pPr>
              <a:buFont typeface="+mj-lt"/>
              <a:buAutoNum type="arabicPeriod"/>
            </a:pPr>
            <a:r>
              <a:rPr lang="en-GB" sz="1600" dirty="0"/>
              <a:t>Uses random hash signatures</a:t>
            </a:r>
          </a:p>
          <a:p>
            <a:pPr lvl="1">
              <a:buFont typeface="+mj-lt"/>
              <a:buAutoNum type="arabicPeriod"/>
            </a:pPr>
            <a:r>
              <a:rPr lang="en-GB" sz="1200" dirty="0"/>
              <a:t>Quantum safe</a:t>
            </a:r>
          </a:p>
          <a:p>
            <a:pPr lvl="1">
              <a:buFont typeface="+mj-lt"/>
              <a:buAutoNum type="arabicPeriod"/>
            </a:pPr>
            <a:r>
              <a:rPr lang="en-GB" sz="1200" dirty="0"/>
              <a:t>Uses 25 bits keys only</a:t>
            </a:r>
          </a:p>
          <a:p>
            <a:pPr lvl="1">
              <a:buFont typeface="+mj-lt"/>
              <a:buAutoNum type="arabicPeriod"/>
            </a:pPr>
            <a:r>
              <a:rPr lang="en-GB" sz="1200" dirty="0"/>
              <a:t>Fits keys for 150 million users on 2Gb memory </a:t>
            </a:r>
          </a:p>
          <a:p>
            <a:pPr lvl="1">
              <a:buFont typeface="+mj-lt"/>
              <a:buAutoNum type="arabicPeriod"/>
            </a:pPr>
            <a:r>
              <a:rPr lang="en-GB" sz="1200" dirty="0"/>
              <a:t>Patents : AU2020225314A1 , CN113811874A ,US20200351100A1, US11914754B2, US11914754B2, FR3092923B1, US20240089240A1, US20240089240A1, US20210176057A1, FR3104357B1, 2024112700243680 and more</a:t>
            </a:r>
          </a:p>
          <a:p>
            <a:pPr lvl="1">
              <a:buFont typeface="+mj-lt"/>
              <a:buAutoNum type="arabicPeriod"/>
            </a:pPr>
            <a:endParaRPr lang="en-GB" sz="1200" dirty="0"/>
          </a:p>
          <a:p>
            <a:pPr>
              <a:buFont typeface="+mj-lt"/>
              <a:buAutoNum type="arabicPeriod"/>
            </a:pPr>
            <a:endParaRPr lang="en-GB" sz="1600" dirty="0"/>
          </a:p>
          <a:p>
            <a:pPr marL="0" indent="0">
              <a:buNone/>
            </a:pPr>
            <a:endParaRPr lang="fr-FR" sz="1600" dirty="0"/>
          </a:p>
          <a:p>
            <a:pPr eaLnBrk="1" hangingPunct="1">
              <a:lnSpc>
                <a:spcPct val="80000"/>
              </a:lnSpc>
              <a:buFont typeface="Calibri" pitchFamily="34" charset="0"/>
              <a:buChar char="•"/>
            </a:pPr>
            <a:endParaRPr lang="fr-FR" sz="160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1400" dirty="0"/>
              <a:t>					</a:t>
            </a:r>
            <a:endParaRPr lang="fr-FR" sz="1050" dirty="0"/>
          </a:p>
          <a:p>
            <a:pPr>
              <a:lnSpc>
                <a:spcPct val="80000"/>
              </a:lnSpc>
            </a:pPr>
            <a:endParaRPr lang="fr-FR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2EDE2-E531-1E2F-21E5-97AE3698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Moneytak</a:t>
            </a:r>
            <a:r>
              <a:rPr lang="en-GB" baseline="30000" dirty="0"/>
              <a:t>®</a:t>
            </a:r>
            <a:r>
              <a:rPr lang="en-GB" dirty="0"/>
              <a:t> Id-Papers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572500-345B-4B51-69B3-0FC4E05F1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Holds ID documents</a:t>
            </a:r>
          </a:p>
          <a:p>
            <a:r>
              <a:rPr lang="en-GB" dirty="0"/>
              <a:t>Communicates online and offline for checking</a:t>
            </a:r>
          </a:p>
          <a:p>
            <a:r>
              <a:rPr lang="en-GB" dirty="0"/>
              <a:t>Secured with random hash signatures</a:t>
            </a:r>
          </a:p>
          <a:p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D34896-A16A-1AD4-3146-B2351F36A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45828"/>
            <a:ext cx="3843894" cy="25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39E5C1-17FF-4911-9E28-7EBE5FC7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63985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07504" y="5563985"/>
            <a:ext cx="426916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dirty="0"/>
              <a:t>MONEYTAK</a:t>
            </a:r>
            <a:r>
              <a:rPr lang="en-GB" baseline="30000" dirty="0"/>
              <a:t>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03C1B-01B3-F440-9A83-84BB4A313824}"/>
              </a:ext>
            </a:extLst>
          </p:cNvPr>
          <p:cNvSpPr txBox="1"/>
          <p:nvPr/>
        </p:nvSpPr>
        <p:spPr>
          <a:xfrm>
            <a:off x="2123728" y="5873875"/>
            <a:ext cx="692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Resilient cash wallet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D66436-249B-4128-A9DF-48AE8BCC1961}"/>
              </a:ext>
            </a:extLst>
          </p:cNvPr>
          <p:cNvSpPr txBox="1"/>
          <p:nvPr/>
        </p:nvSpPr>
        <p:spPr>
          <a:xfrm>
            <a:off x="1691680" y="4221088"/>
            <a:ext cx="5983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1FFC8"/>
                </a:solidFill>
                <a:latin typeface="Ubuntu Medium" panose="020B0604030602030204" pitchFamily="34" charset="0"/>
              </a:rPr>
              <a:t>www.</a:t>
            </a:r>
            <a:r>
              <a:rPr lang="en-GB" sz="4000" dirty="0">
                <a:solidFill>
                  <a:srgbClr val="F1FFC8"/>
                </a:solidFill>
                <a:latin typeface="Ubuntu Medium" panose="020B0604030602030204" pitchFamily="34" charset="0"/>
              </a:rPr>
              <a:t>carrouseldigital</a:t>
            </a:r>
            <a:r>
              <a:rPr lang="en-GB" sz="2400" dirty="0">
                <a:solidFill>
                  <a:srgbClr val="F1FFC8"/>
                </a:solidFill>
                <a:latin typeface="Ubuntu Medium" panose="020B0604030602030204" pitchFamily="34" charset="0"/>
              </a:rPr>
              <a:t>.com</a:t>
            </a:r>
            <a:endParaRPr lang="en-GB" sz="4000" dirty="0">
              <a:solidFill>
                <a:srgbClr val="F1FFC8"/>
              </a:solidFill>
              <a:latin typeface="Ubuntu Medium" panose="020B06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4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A907A-CB6E-9344-E1E8-E05D6F31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E-cash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7B6550-1EEF-9744-AFD5-8FA5F0536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Work online</a:t>
            </a:r>
          </a:p>
          <a:p>
            <a:r>
              <a:rPr lang="en-GB" noProof="0" dirty="0"/>
              <a:t>Work offline</a:t>
            </a:r>
          </a:p>
          <a:p>
            <a:r>
              <a:rPr lang="en-GB" noProof="0" dirty="0"/>
              <a:t>Preserves global money supply</a:t>
            </a:r>
          </a:p>
          <a:p>
            <a:r>
              <a:rPr lang="en-GB" noProof="0" dirty="0"/>
              <a:t>Resilient</a:t>
            </a:r>
          </a:p>
          <a:p>
            <a:r>
              <a:rPr lang="en-GB" dirty="0"/>
              <a:t>Reliable</a:t>
            </a:r>
          </a:p>
          <a:p>
            <a:r>
              <a:rPr lang="en-GB" noProof="0" dirty="0"/>
              <a:t>Easy to use</a:t>
            </a:r>
          </a:p>
          <a:p>
            <a:endParaRPr lang="en-GB" noProof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90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B556B8-8B27-9F7C-84AE-73A0F7741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071EACF-7EF2-7927-313C-D278E401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online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67E13D6-B8B8-576A-49A1-9CCC9CA6D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92" y="2021964"/>
            <a:ext cx="1185004" cy="250835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5F9392F-7CE2-112A-A201-0E6A43A55C9F}"/>
              </a:ext>
            </a:extLst>
          </p:cNvPr>
          <p:cNvSpPr txBox="1"/>
          <p:nvPr/>
        </p:nvSpPr>
        <p:spPr>
          <a:xfrm>
            <a:off x="611560" y="2492896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From App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30B05A-E723-0C26-C4D4-543A7570E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6930" flipH="1">
            <a:off x="3275162" y="3152069"/>
            <a:ext cx="2818578" cy="122632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05C6A40-8C06-4E65-A896-3232AF60C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2431" flipV="1">
            <a:off x="3230973" y="2294689"/>
            <a:ext cx="2830910" cy="103974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25A6C-9EAC-5AF5-165C-2A663F41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682" y="2888719"/>
            <a:ext cx="2664296" cy="71792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Access</a:t>
            </a:r>
          </a:p>
          <a:p>
            <a:pPr marL="0" indent="0" algn="ctr">
              <a:buNone/>
            </a:pPr>
            <a:endParaRPr lang="en-GB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C71895-121E-9433-755A-5465BB8687AA}"/>
              </a:ext>
            </a:extLst>
          </p:cNvPr>
          <p:cNvSpPr txBox="1"/>
          <p:nvPr/>
        </p:nvSpPr>
        <p:spPr>
          <a:xfrm>
            <a:off x="6462616" y="2647518"/>
            <a:ext cx="223009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noProof="0" dirty="0"/>
              <a:t>Classical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Bank 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Debit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Instant payments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456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4505A09-1112-4BB7-6353-A339D0D3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6930" flipH="1">
            <a:off x="3221176" y="2931991"/>
            <a:ext cx="2818578" cy="122632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572BD6FA-9877-4C12-B3B8-A6AFCC79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online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DB5FD7-AF37-2DD1-0E78-89C7F1CB3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2" y="2021963"/>
            <a:ext cx="1079574" cy="22851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D591948-49E5-AA29-831D-76B07EEAA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75" y="1946542"/>
            <a:ext cx="1115204" cy="236060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5CCF6D4-EA23-D83F-7D97-777B56CC3237}"/>
              </a:ext>
            </a:extLst>
          </p:cNvPr>
          <p:cNvSpPr txBox="1"/>
          <p:nvPr/>
        </p:nvSpPr>
        <p:spPr>
          <a:xfrm>
            <a:off x="309951" y="2928451"/>
            <a:ext cx="1519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/>
              <a:t>From App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3CA947-00B5-B95D-35C4-8310EFBBDFED}"/>
              </a:ext>
            </a:extLst>
          </p:cNvPr>
          <p:cNvSpPr txBox="1"/>
          <p:nvPr/>
        </p:nvSpPr>
        <p:spPr>
          <a:xfrm>
            <a:off x="7812360" y="2870735"/>
            <a:ext cx="112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/>
              <a:t>To App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2D3256-D4FD-11AD-EB1C-36B883EE1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2431" flipV="1">
            <a:off x="3231206" y="2136477"/>
            <a:ext cx="2830910" cy="103974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5F0F55-FD6E-C571-1D8D-DE1CF4D4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513" y="2755020"/>
            <a:ext cx="2664296" cy="71792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GB" b="1" noProof="0" dirty="0">
                <a:solidFill>
                  <a:srgbClr val="FF0000"/>
                </a:solidFill>
              </a:rPr>
              <a:t>transfers</a:t>
            </a:r>
          </a:p>
          <a:p>
            <a:pPr marL="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8887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1160A6-8DD4-EF98-97EA-83F44AEFF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22B8A44-E27A-C383-6A3F-A10179E0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60730" y="2508468"/>
            <a:ext cx="2830910" cy="103974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C1D8E1D-EB69-049E-DCF4-5CA58E72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off-line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85CD-428B-8D51-FA32-F09E75A04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622" y="3212976"/>
            <a:ext cx="6048672" cy="792088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Є/$ Transfer</a:t>
            </a:r>
          </a:p>
          <a:p>
            <a:pPr marL="0" indent="0" algn="ctr">
              <a:buNone/>
            </a:pPr>
            <a:endParaRPr lang="en-GB" sz="2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1CB78F3-9A5A-9A64-FBF2-5CBCE405C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80" y="2084739"/>
            <a:ext cx="1248599" cy="26429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59205C-5EBD-52FC-6C21-F3E709CC65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47" y="2053647"/>
            <a:ext cx="1263288" cy="2674065"/>
          </a:xfrm>
          <a:prstGeom prst="rect">
            <a:avLst/>
          </a:prstGeom>
        </p:spPr>
      </p:pic>
      <p:pic>
        <p:nvPicPr>
          <p:cNvPr id="1028" name="Picture 4" descr="gros plan de la main glissant la carte de crédit sur le terminal de paiement dans un magasin de détail - pos terminal photos et images de collection">
            <a:extLst>
              <a:ext uri="{FF2B5EF4-FFF2-40B4-BE49-F238E27FC236}">
                <a16:creationId xmlns:a16="http://schemas.microsoft.com/office/drawing/2014/main" id="{E7053A6C-B6FF-F132-0A55-DAC14FF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5157192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C25BD2D-A84B-27D7-398C-9E421D987E8D}"/>
              </a:ext>
            </a:extLst>
          </p:cNvPr>
          <p:cNvSpPr txBox="1"/>
          <p:nvPr/>
        </p:nvSpPr>
        <p:spPr>
          <a:xfrm>
            <a:off x="227824" y="3068960"/>
            <a:ext cx="1295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/>
              <a:t>From App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B4BED20-DAB1-B6CD-ED49-B232879CCBFF}"/>
              </a:ext>
            </a:extLst>
          </p:cNvPr>
          <p:cNvSpPr txBox="1"/>
          <p:nvPr/>
        </p:nvSpPr>
        <p:spPr>
          <a:xfrm>
            <a:off x="7853294" y="3021348"/>
            <a:ext cx="969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/>
              <a:t>To App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36966E-F839-E673-8665-54E448E63ED0}"/>
              </a:ext>
            </a:extLst>
          </p:cNvPr>
          <p:cNvSpPr txBox="1">
            <a:spLocks/>
          </p:cNvSpPr>
          <p:nvPr/>
        </p:nvSpPr>
        <p:spPr bwMode="auto">
          <a:xfrm>
            <a:off x="3742537" y="3984723"/>
            <a:ext cx="1775410" cy="6615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b="1" dirty="0">
                <a:solidFill>
                  <a:srgbClr val="FF0000"/>
                </a:solidFill>
              </a:rPr>
              <a:t>NFC</a:t>
            </a:r>
          </a:p>
          <a:p>
            <a:pPr marL="0" indent="0" algn="ctr">
              <a:buFont typeface="Arial" charset="0"/>
              <a:buNone/>
            </a:pPr>
            <a:endParaRPr lang="en-GB" sz="2800" dirty="0"/>
          </a:p>
        </p:txBody>
      </p:sp>
      <p:pic>
        <p:nvPicPr>
          <p:cNvPr id="4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7B261E77-E75C-7987-28E7-8A3DF407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73" y="2302988"/>
            <a:ext cx="526739" cy="5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9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71A677-22F8-7222-83F6-706F6FA7A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CAF13DE-6D9C-76B0-65CF-56C0CCA5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2997">
            <a:off x="5305224" y="5104324"/>
            <a:ext cx="1230310" cy="39594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10FADBB-4E3D-0D13-ED7D-C8433EFD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0708" flipV="1">
            <a:off x="5327825" y="3749139"/>
            <a:ext cx="1303824" cy="40998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E072908-286D-9AFB-AC91-F8C0ECFC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73732">
            <a:off x="2388359" y="3699731"/>
            <a:ext cx="1969564" cy="83774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5184A54-D258-B83C-1DE8-1D3FA2235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0708" flipV="1">
            <a:off x="2532785" y="2091784"/>
            <a:ext cx="1816745" cy="66725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BD4B0482-31BC-D6DB-72A0-CC563EC1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off-line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F4FBC9C-FC43-2268-D0DC-5F0C69A93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16" y="2383600"/>
            <a:ext cx="783631" cy="165875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053D7D7-AE4C-CFBB-99D0-1D3289551BFC}"/>
              </a:ext>
            </a:extLst>
          </p:cNvPr>
          <p:cNvSpPr txBox="1"/>
          <p:nvPr/>
        </p:nvSpPr>
        <p:spPr>
          <a:xfrm>
            <a:off x="227824" y="3068960"/>
            <a:ext cx="1295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/>
              <a:t>From App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3036817-1D05-6899-04FF-2582AF278337}"/>
              </a:ext>
            </a:extLst>
          </p:cNvPr>
          <p:cNvSpPr txBox="1"/>
          <p:nvPr/>
        </p:nvSpPr>
        <p:spPr>
          <a:xfrm>
            <a:off x="7740352" y="3140968"/>
            <a:ext cx="1097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/>
              <a:t>To Apps</a:t>
            </a:r>
          </a:p>
        </p:txBody>
      </p:sp>
      <p:pic>
        <p:nvPicPr>
          <p:cNvPr id="4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EB1DB4B2-B79A-2C58-779E-869E5DE4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08" y="2561095"/>
            <a:ext cx="367271" cy="3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641FEF-1258-0BFE-8025-B8FC2962B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97" y="3679744"/>
            <a:ext cx="783631" cy="16587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B460AD1-FC7E-C902-4118-ABCE42D32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84" y="4971550"/>
            <a:ext cx="783631" cy="16587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88062A-4BB5-BE6A-AB1C-777830777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84" y="3020146"/>
            <a:ext cx="783631" cy="16587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0C1CC2-DDCF-9333-5ECD-F70125990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47" y="867892"/>
            <a:ext cx="783631" cy="1658752"/>
          </a:xfrm>
          <a:prstGeom prst="rect">
            <a:avLst/>
          </a:prstGeom>
        </p:spPr>
      </p:pic>
      <p:pic>
        <p:nvPicPr>
          <p:cNvPr id="17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57E22CF0-7096-8D15-518C-25C0B6AC7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86" y="4221088"/>
            <a:ext cx="367271" cy="3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25F4CCB-EF73-0F04-ADD6-0A48F00C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1334" flipV="1">
            <a:off x="5454720" y="1618104"/>
            <a:ext cx="931318" cy="34205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91E5D6-C0E2-64B8-5F8A-CF6DE44D1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3845"/>
            <a:ext cx="783631" cy="1658752"/>
          </a:xfrm>
          <a:prstGeom prst="rect">
            <a:avLst/>
          </a:prstGeom>
        </p:spPr>
      </p:pic>
      <p:pic>
        <p:nvPicPr>
          <p:cNvPr id="21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0255434C-13AA-BEAC-8759-C8916492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45" y="5488147"/>
            <a:ext cx="367271" cy="3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C4DCCD01-A84A-156A-6766-8FB6B260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06" y="4046175"/>
            <a:ext cx="367271" cy="3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D252C875-E25F-63EB-A813-0A3D7061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53" y="1840284"/>
            <a:ext cx="367271" cy="3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9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EFAB2-7DDD-4744-7A5D-193636FEB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3BF21A5-F1FE-45D2-93D4-16A78236C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47" y="867892"/>
            <a:ext cx="783631" cy="16587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67FDE4-5277-7BC0-1C40-FFE40E1D7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2997">
            <a:off x="5305224" y="5104324"/>
            <a:ext cx="1230310" cy="39594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23E7504-B2C6-C941-6A51-9A1A584DF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0708" flipV="1">
            <a:off x="5327825" y="3749139"/>
            <a:ext cx="1303824" cy="40998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29733BF5-A1A2-C5B5-61E6-193EDE86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Preserves money supply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765962-56ED-2038-1B3D-1B151696B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16" y="2383600"/>
            <a:ext cx="783631" cy="165875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37EFA77-D8A1-28D2-18BB-02AF561076DB}"/>
              </a:ext>
            </a:extLst>
          </p:cNvPr>
          <p:cNvSpPr txBox="1"/>
          <p:nvPr/>
        </p:nvSpPr>
        <p:spPr>
          <a:xfrm>
            <a:off x="227824" y="3068960"/>
            <a:ext cx="1295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/>
              <a:t>From App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AC1443-8563-F8AC-FABF-4621FB72F514}"/>
              </a:ext>
            </a:extLst>
          </p:cNvPr>
          <p:cNvSpPr txBox="1"/>
          <p:nvPr/>
        </p:nvSpPr>
        <p:spPr>
          <a:xfrm>
            <a:off x="7740352" y="3140968"/>
            <a:ext cx="1097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/>
              <a:t>To Apps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B1DC6E-F49B-8C48-C8C4-65E9C0568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97" y="3679744"/>
            <a:ext cx="783631" cy="16587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BAABB1-494B-2F30-716C-F38571749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84" y="4971550"/>
            <a:ext cx="783631" cy="16587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B27904-020E-9BBF-3A0B-AFDEB8008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84" y="3020146"/>
            <a:ext cx="783631" cy="1658752"/>
          </a:xfrm>
          <a:prstGeom prst="rect">
            <a:avLst/>
          </a:prstGeom>
        </p:spPr>
      </p:pic>
      <p:pic>
        <p:nvPicPr>
          <p:cNvPr id="17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47CDE280-356A-86F7-EAF1-0F18D91C5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86" y="4221088"/>
            <a:ext cx="367271" cy="3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F8E6008-1BED-5704-4537-4747CFB4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1334" flipV="1">
            <a:off x="5454720" y="1618104"/>
            <a:ext cx="931318" cy="34205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8FC96A-5800-A768-8FF4-082D5666A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3845"/>
            <a:ext cx="783631" cy="1658752"/>
          </a:xfrm>
          <a:prstGeom prst="rect">
            <a:avLst/>
          </a:prstGeom>
        </p:spPr>
      </p:pic>
      <p:pic>
        <p:nvPicPr>
          <p:cNvPr id="21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3970ED33-F6EF-313F-4762-F748ABCA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45" y="5488147"/>
            <a:ext cx="367271" cy="3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637F5F78-C84E-1936-FC90-35CC98BD5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06" y="4046175"/>
            <a:ext cx="367271" cy="3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1C3D07F9-31EC-0284-0F12-601413A0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53" y="1840284"/>
            <a:ext cx="367271" cy="3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CDFFFC0-D4EC-2AB0-4D9C-15A17BA8B3C4}"/>
              </a:ext>
            </a:extLst>
          </p:cNvPr>
          <p:cNvSpPr txBox="1"/>
          <p:nvPr/>
        </p:nvSpPr>
        <p:spPr>
          <a:xfrm>
            <a:off x="1631553" y="3469071"/>
            <a:ext cx="85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Є2,850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BB43F7-012E-07A2-E767-9349A620D144}"/>
              </a:ext>
            </a:extLst>
          </p:cNvPr>
          <p:cNvSpPr txBox="1"/>
          <p:nvPr/>
        </p:nvSpPr>
        <p:spPr>
          <a:xfrm>
            <a:off x="6656036" y="1993944"/>
            <a:ext cx="85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Є45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83C84C-6DBD-C364-0C9D-0925C8518FA2}"/>
              </a:ext>
            </a:extLst>
          </p:cNvPr>
          <p:cNvSpPr txBox="1"/>
          <p:nvPr/>
        </p:nvSpPr>
        <p:spPr>
          <a:xfrm>
            <a:off x="4583192" y="2391818"/>
            <a:ext cx="85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Є750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36A55F4-9E4F-B770-CFFB-47B96E70EFD7}"/>
              </a:ext>
            </a:extLst>
          </p:cNvPr>
          <p:cNvSpPr txBox="1"/>
          <p:nvPr/>
        </p:nvSpPr>
        <p:spPr>
          <a:xfrm>
            <a:off x="4585360" y="4730730"/>
            <a:ext cx="85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Є2,100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75BCC46-8E2B-4487-F86D-FA9237913456}"/>
              </a:ext>
            </a:extLst>
          </p:cNvPr>
          <p:cNvSpPr txBox="1"/>
          <p:nvPr/>
        </p:nvSpPr>
        <p:spPr>
          <a:xfrm>
            <a:off x="6599995" y="4154224"/>
            <a:ext cx="85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Є2,100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386309E-C89F-03A7-1A88-93228074BC20}"/>
              </a:ext>
            </a:extLst>
          </p:cNvPr>
          <p:cNvSpPr txBox="1"/>
          <p:nvPr/>
        </p:nvSpPr>
        <p:spPr>
          <a:xfrm>
            <a:off x="6671379" y="6014179"/>
            <a:ext cx="85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Є500</a:t>
            </a:r>
          </a:p>
        </p:txBody>
      </p:sp>
      <p:sp>
        <p:nvSpPr>
          <p:cNvPr id="27" name="Signe de multiplication 26">
            <a:extLst>
              <a:ext uri="{FF2B5EF4-FFF2-40B4-BE49-F238E27FC236}">
                <a16:creationId xmlns:a16="http://schemas.microsoft.com/office/drawing/2014/main" id="{830FCD91-1919-BDA9-1F7A-E81B5D643632}"/>
              </a:ext>
            </a:extLst>
          </p:cNvPr>
          <p:cNvSpPr/>
          <p:nvPr/>
        </p:nvSpPr>
        <p:spPr>
          <a:xfrm>
            <a:off x="5257120" y="4741025"/>
            <a:ext cx="1342875" cy="116514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0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132D4-B395-467C-0E01-8606162A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3F7D416-23B4-5BA6-DBBE-943EC8C97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916832"/>
            <a:ext cx="5566787" cy="2404156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3621270-360C-0017-FA2E-30E1FA67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in shops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1058F8-6E45-136D-1F75-C1BEDD745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81" y="2060848"/>
            <a:ext cx="1247648" cy="264096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AC11959-B94D-CBB5-EB68-F5823F2741EF}"/>
              </a:ext>
            </a:extLst>
          </p:cNvPr>
          <p:cNvSpPr txBox="1"/>
          <p:nvPr/>
        </p:nvSpPr>
        <p:spPr>
          <a:xfrm>
            <a:off x="545253" y="3140968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From App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9FF57E0-9948-8291-3C1A-450732EE9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2431" flipV="1">
            <a:off x="3359358" y="2645392"/>
            <a:ext cx="2196767" cy="80683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EA87A8B-ADB8-1F12-C132-774681AB7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4984"/>
            <a:ext cx="457753" cy="968948"/>
          </a:xfrm>
          <a:prstGeom prst="rect">
            <a:avLst/>
          </a:prstGeom>
        </p:spPr>
      </p:pic>
      <p:pic>
        <p:nvPicPr>
          <p:cNvPr id="16" name="Picture 4" descr="Quelle différence entre NFC et RFID ? | FAQ | IoT Journey">
            <a:extLst>
              <a:ext uri="{FF2B5EF4-FFF2-40B4-BE49-F238E27FC236}">
                <a16:creationId xmlns:a16="http://schemas.microsoft.com/office/drawing/2014/main" id="{F3A2AF1B-A420-03D1-4F2E-4B6FB8F2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75667"/>
            <a:ext cx="526739" cy="5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8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03DED-E0C1-ED9C-4938-6D2E73B49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B266ECE-8329-01F1-9169-2303048B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7740352" cy="1728192"/>
          </a:xfrm>
        </p:spPr>
        <p:txBody>
          <a:bodyPr/>
          <a:lstStyle/>
          <a:p>
            <a:r>
              <a:rPr lang="en-GB" dirty="0"/>
              <a:t>Resilient </a:t>
            </a:r>
            <a:br>
              <a:rPr lang="en-GB" dirty="0"/>
            </a:br>
            <a:r>
              <a:rPr lang="en-GB" dirty="0"/>
              <a:t>to </a:t>
            </a:r>
            <a:br>
              <a:rPr lang="en-GB" dirty="0"/>
            </a:br>
            <a:r>
              <a:rPr lang="en-GB" dirty="0"/>
              <a:t>cryptographic prowess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8C2665-97B1-E383-5DB1-BFFFA7772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04" y="2996952"/>
            <a:ext cx="1152128" cy="24387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E2590A-FBF8-73EF-FC5D-AD7CF4E31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20888"/>
            <a:ext cx="2267866" cy="127574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E9F5BD-70C9-E579-7A4C-BE6B30F44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3337704" cy="19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04676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246</Words>
  <Application>Microsoft Office PowerPoint</Application>
  <PresentationFormat>Affichage à l'écran (4:3)</PresentationFormat>
  <Paragraphs>74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Calibri</vt:lpstr>
      <vt:lpstr>Times New Roman</vt:lpstr>
      <vt:lpstr>Ubuntu Medium</vt:lpstr>
      <vt:lpstr>Wingdings</vt:lpstr>
      <vt:lpstr>8_Office Theme</vt:lpstr>
      <vt:lpstr>Office Theme</vt:lpstr>
      <vt:lpstr>10_Office Theme</vt:lpstr>
      <vt:lpstr>1_Custom Design</vt:lpstr>
      <vt:lpstr>MONEYTAK®</vt:lpstr>
      <vt:lpstr>E-cash</vt:lpstr>
      <vt:lpstr>Work online</vt:lpstr>
      <vt:lpstr>Work online</vt:lpstr>
      <vt:lpstr>Work off-line</vt:lpstr>
      <vt:lpstr>Work off-line</vt:lpstr>
      <vt:lpstr>Preserves money supply</vt:lpstr>
      <vt:lpstr>Work in shops</vt:lpstr>
      <vt:lpstr>Resilient  to  cryptographic prowess</vt:lpstr>
      <vt:lpstr>Quantum attacks threat</vt:lpstr>
      <vt:lpstr>Resilient &amp; Reliable</vt:lpstr>
      <vt:lpstr>MONEYTAK®</vt:lpstr>
      <vt:lpstr>Security Features</vt:lpstr>
      <vt:lpstr>Moneytak® Id-Papers</vt:lpstr>
      <vt:lpstr>MONEYTAK®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de paiement par RFID</dc:title>
  <dc:creator>Bruno Sanglé-Ferrière</dc:creator>
  <cp:lastModifiedBy>Bruno Sanglé-Ferrière</cp:lastModifiedBy>
  <cp:revision>474</cp:revision>
  <cp:lastPrinted>2025-04-22T13:31:02Z</cp:lastPrinted>
  <dcterms:created xsi:type="dcterms:W3CDTF">2017-11-23T09:41:01Z</dcterms:created>
  <dcterms:modified xsi:type="dcterms:W3CDTF">2026-06-01T06:30:25Z</dcterms:modified>
</cp:coreProperties>
</file>