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22"/>
  </p:notesMasterIdLst>
  <p:handoutMasterIdLst>
    <p:handoutMasterId r:id="rId23"/>
  </p:handoutMasterIdLst>
  <p:sldIdLst>
    <p:sldId id="2147469320" r:id="rId5"/>
    <p:sldId id="2147483644" r:id="rId6"/>
    <p:sldId id="2147483643" r:id="rId7"/>
    <p:sldId id="2147469418" r:id="rId8"/>
    <p:sldId id="258" r:id="rId9"/>
    <p:sldId id="2147469468" r:id="rId10"/>
    <p:sldId id="332" r:id="rId11"/>
    <p:sldId id="257" r:id="rId12"/>
    <p:sldId id="264" r:id="rId13"/>
    <p:sldId id="263" r:id="rId14"/>
    <p:sldId id="260" r:id="rId15"/>
    <p:sldId id="261" r:id="rId16"/>
    <p:sldId id="2147483646" r:id="rId17"/>
    <p:sldId id="256" r:id="rId18"/>
    <p:sldId id="2147308089" r:id="rId19"/>
    <p:sldId id="259" r:id="rId20"/>
    <p:sldId id="2147308195" r:id="rId21"/>
  </p:sldIdLst>
  <p:sldSz cx="14630400" cy="8229600"/>
  <p:notesSz cx="6797675" cy="9926638"/>
  <p:embeddedFontLst>
    <p:embeddedFont>
      <p:font typeface="GT Standard L Extended" pitchFamily="2" charset="0"/>
      <p:bold r:id="rId24"/>
    </p:embeddedFont>
    <p:embeddedFont>
      <p:font typeface="GT Standard L Extended Medium" pitchFamily="2" charset="0"/>
      <p:regular r:id="rId25"/>
    </p:embeddedFont>
    <p:embeddedFont>
      <p:font typeface="Inter" panose="02000503000000020004" pitchFamily="50" charset="0"/>
      <p:regular r:id="rId26"/>
      <p:bold r:id="rId27"/>
      <p:italic r:id="rId28"/>
      <p:boldItalic r:id="rId29"/>
    </p:embeddedFont>
    <p:embeddedFont>
      <p:font typeface="Inter Bold" panose="020B0604020202020204" charset="0"/>
      <p:regular r:id="rId30"/>
      <p:bold r:id="rId31"/>
      <p:italic r:id="rId32"/>
      <p:boldItalic r:id="rId33"/>
    </p:embeddedFont>
    <p:embeddedFont>
      <p:font typeface="Inter Light" panose="02000403000000020004" pitchFamily="50" charset="0"/>
      <p:regular r:id="rId34"/>
      <p:italic r:id="rId35"/>
    </p:embeddedFont>
    <p:embeddedFont>
      <p:font typeface="Inter Medium" panose="02000603000000020004" pitchFamily="50" charset="0"/>
      <p:regular r:id="rId36"/>
      <p:italic r:id="rId37"/>
    </p:embeddedFont>
    <p:embeddedFont>
      <p:font typeface="Inter Regular" panose="020B0604020202020204" charset="0"/>
      <p:regular r:id="rId38"/>
      <p:bold r:id="rId39"/>
      <p:italic r:id="rId40"/>
      <p:boldItalic r:id="rId41"/>
    </p:embeddedFont>
    <p:embeddedFont>
      <p:font typeface="Inter SemiBold" panose="02000703000000020004" pitchFamily="50" charset="0"/>
      <p:regular r:id="rId42"/>
      <p:bold r:id="rId43"/>
      <p:boldItalic r:id="rId44"/>
    </p:embeddedFont>
    <p:embeddedFont>
      <p:font typeface="Segoe UI" panose="020B0502040204020203"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B4B0AC"/>
    <a:srgbClr val="545454"/>
    <a:srgbClr val="F6F3F0"/>
    <a:srgbClr val="E4E4E4"/>
    <a:srgbClr val="005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69" autoAdjust="0"/>
    <p:restoredTop sz="95822" autoAdjust="0"/>
  </p:normalViewPr>
  <p:slideViewPr>
    <p:cSldViewPr snapToGrid="0">
      <p:cViewPr varScale="1">
        <p:scale>
          <a:sx n="50" d="100"/>
          <a:sy n="50" d="100"/>
        </p:scale>
        <p:origin x="432"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GT Standard L Extended" pitchFamily="2" charset="77"/>
                    <a:ea typeface="+mn-ea"/>
                    <a:cs typeface="+mn-cs"/>
                  </a:defRPr>
                </a:pPr>
                <a:endParaRPr lang="en-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c:formatCode>
                <c:ptCount val="6"/>
                <c:pt idx="0">
                  <c:v>2023</c:v>
                </c:pt>
                <c:pt idx="1">
                  <c:v>2024</c:v>
                </c:pt>
                <c:pt idx="2">
                  <c:v>2025</c:v>
                </c:pt>
                <c:pt idx="3">
                  <c:v>2026</c:v>
                </c:pt>
                <c:pt idx="4">
                  <c:v>2027</c:v>
                </c:pt>
                <c:pt idx="5">
                  <c:v>2028</c:v>
                </c:pt>
              </c:numCache>
            </c:numRef>
          </c:cat>
          <c:val>
            <c:numRef>
              <c:f>Sheet1!$B$2:$B$7</c:f>
              <c:numCache>
                <c:formatCode>General</c:formatCode>
                <c:ptCount val="6"/>
                <c:pt idx="0">
                  <c:v>35.03</c:v>
                </c:pt>
                <c:pt idx="1">
                  <c:v>45.19</c:v>
                </c:pt>
                <c:pt idx="2">
                  <c:v>58.29</c:v>
                </c:pt>
                <c:pt idx="3">
                  <c:v>75.19</c:v>
                </c:pt>
                <c:pt idx="4">
                  <c:v>97</c:v>
                </c:pt>
                <c:pt idx="5">
                  <c:v>126.4</c:v>
                </c:pt>
              </c:numCache>
            </c:numRef>
          </c:val>
          <c:extLst>
            <c:ext xmlns:c16="http://schemas.microsoft.com/office/drawing/2014/chart" uri="{C3380CC4-5D6E-409C-BE32-E72D297353CC}">
              <c16:uniqueId val="{00000000-EF8C-BC44-AAF6-05FAA2E9AFC7}"/>
            </c:ext>
          </c:extLst>
        </c:ser>
        <c:dLbls>
          <c:showLegendKey val="0"/>
          <c:showVal val="0"/>
          <c:showCatName val="0"/>
          <c:showSerName val="0"/>
          <c:showPercent val="0"/>
          <c:showBubbleSize val="0"/>
        </c:dLbls>
        <c:gapWidth val="51"/>
        <c:overlap val="-63"/>
        <c:axId val="309002304"/>
        <c:axId val="309004096"/>
      </c:barChart>
      <c:catAx>
        <c:axId val="309002304"/>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Inter SemiBold" panose="02000503000000020004" pitchFamily="2" charset="0"/>
                <a:ea typeface="Inter SemiBold" panose="02000503000000020004" pitchFamily="2" charset="0"/>
                <a:cs typeface="Inter SemiBold" panose="02000503000000020004" pitchFamily="2" charset="0"/>
              </a:defRPr>
            </a:pPr>
            <a:endParaRPr lang="en-UA"/>
          </a:p>
        </c:txPr>
        <c:crossAx val="309004096"/>
        <c:crosses val="autoZero"/>
        <c:auto val="1"/>
        <c:lblAlgn val="ctr"/>
        <c:lblOffset val="100"/>
        <c:noMultiLvlLbl val="0"/>
      </c:catAx>
      <c:valAx>
        <c:axId val="309004096"/>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lumMod val="65000"/>
                  </a:schemeClr>
                </a:solidFill>
                <a:latin typeface="Inter" panose="02000503000000020004" pitchFamily="2" charset="0"/>
                <a:ea typeface="Inter" panose="02000503000000020004" pitchFamily="2" charset="0"/>
                <a:cs typeface="Inter" panose="02000503000000020004" pitchFamily="2" charset="0"/>
              </a:defRPr>
            </a:pPr>
            <a:endParaRPr lang="en-UA"/>
          </a:p>
        </c:txPr>
        <c:crossAx val="30900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657DA5-5C22-A353-A65D-369446F87FBD}"/>
              </a:ext>
            </a:extLst>
          </p:cNvPr>
          <p:cNvSpPr>
            <a:spLocks noGrp="1"/>
          </p:cNvSpPr>
          <p:nvPr>
            <p:ph type="hdr" sz="quarter"/>
          </p:nvPr>
        </p:nvSpPr>
        <p:spPr>
          <a:xfrm>
            <a:off x="0" y="0"/>
            <a:ext cx="2945659" cy="498055"/>
          </a:xfrm>
          <a:prstGeom prst="rect">
            <a:avLst/>
          </a:prstGeom>
        </p:spPr>
        <p:txBody>
          <a:bodyPr vert="horz" lIns="53511" tIns="26755" rIns="53511" bIns="26755" rtlCol="0"/>
          <a:lstStyle>
            <a:lvl1pPr algn="l">
              <a:defRPr sz="700"/>
            </a:lvl1pPr>
          </a:lstStyle>
          <a:p>
            <a:endParaRPr lang="en-US">
              <a:latin typeface="Inter" panose="02000503000000020004" pitchFamily="50" charset="0"/>
            </a:endParaRPr>
          </a:p>
        </p:txBody>
      </p:sp>
      <p:sp>
        <p:nvSpPr>
          <p:cNvPr id="3" name="Date Placeholder 2">
            <a:extLst>
              <a:ext uri="{FF2B5EF4-FFF2-40B4-BE49-F238E27FC236}">
                <a16:creationId xmlns:a16="http://schemas.microsoft.com/office/drawing/2014/main" id="{C432189D-F3FF-A988-769A-E7A3CB3608DD}"/>
              </a:ext>
            </a:extLst>
          </p:cNvPr>
          <p:cNvSpPr>
            <a:spLocks noGrp="1"/>
          </p:cNvSpPr>
          <p:nvPr>
            <p:ph type="dt" sz="quarter" idx="1"/>
          </p:nvPr>
        </p:nvSpPr>
        <p:spPr>
          <a:xfrm>
            <a:off x="3850967" y="0"/>
            <a:ext cx="2945659" cy="498055"/>
          </a:xfrm>
          <a:prstGeom prst="rect">
            <a:avLst/>
          </a:prstGeom>
        </p:spPr>
        <p:txBody>
          <a:bodyPr vert="horz" lIns="53511" tIns="26755" rIns="53511" bIns="26755" rtlCol="0"/>
          <a:lstStyle>
            <a:lvl1pPr algn="r">
              <a:defRPr sz="700"/>
            </a:lvl1pPr>
          </a:lstStyle>
          <a:p>
            <a:fld id="{628A25DE-A063-4378-A640-4BC83FB26CA8}" type="datetimeFigureOut">
              <a:rPr lang="en-US" smtClean="0">
                <a:latin typeface="Inter" panose="02000503000000020004" pitchFamily="50" charset="0"/>
              </a:rPr>
              <a:t>5/29/2026</a:t>
            </a:fld>
            <a:endParaRPr lang="en-US">
              <a:latin typeface="Inter" panose="02000503000000020004" pitchFamily="50" charset="0"/>
            </a:endParaRPr>
          </a:p>
        </p:txBody>
      </p:sp>
      <p:sp>
        <p:nvSpPr>
          <p:cNvPr id="4" name="Footer Placeholder 3">
            <a:extLst>
              <a:ext uri="{FF2B5EF4-FFF2-40B4-BE49-F238E27FC236}">
                <a16:creationId xmlns:a16="http://schemas.microsoft.com/office/drawing/2014/main" id="{84632170-6562-13C1-D1D5-286367C3213E}"/>
              </a:ext>
            </a:extLst>
          </p:cNvPr>
          <p:cNvSpPr>
            <a:spLocks noGrp="1"/>
          </p:cNvSpPr>
          <p:nvPr>
            <p:ph type="ftr" sz="quarter" idx="2"/>
          </p:nvPr>
        </p:nvSpPr>
        <p:spPr>
          <a:xfrm>
            <a:off x="0" y="9429445"/>
            <a:ext cx="2945659" cy="497193"/>
          </a:xfrm>
          <a:prstGeom prst="rect">
            <a:avLst/>
          </a:prstGeom>
        </p:spPr>
        <p:txBody>
          <a:bodyPr vert="horz" lIns="53511" tIns="26755" rIns="53511" bIns="26755" rtlCol="0" anchor="b"/>
          <a:lstStyle>
            <a:lvl1pPr algn="l">
              <a:defRPr sz="700"/>
            </a:lvl1pPr>
          </a:lstStyle>
          <a:p>
            <a:endParaRPr lang="en-US">
              <a:latin typeface="Inter" panose="02000503000000020004" pitchFamily="50" charset="0"/>
            </a:endParaRPr>
          </a:p>
        </p:txBody>
      </p:sp>
      <p:sp>
        <p:nvSpPr>
          <p:cNvPr id="5" name="Slide Number Placeholder 4">
            <a:extLst>
              <a:ext uri="{FF2B5EF4-FFF2-40B4-BE49-F238E27FC236}">
                <a16:creationId xmlns:a16="http://schemas.microsoft.com/office/drawing/2014/main" id="{8EFCDAC3-E48C-8609-85D2-09985FEF5697}"/>
              </a:ext>
            </a:extLst>
          </p:cNvPr>
          <p:cNvSpPr>
            <a:spLocks noGrp="1"/>
          </p:cNvSpPr>
          <p:nvPr>
            <p:ph type="sldNum" sz="quarter" idx="3"/>
          </p:nvPr>
        </p:nvSpPr>
        <p:spPr>
          <a:xfrm>
            <a:off x="3850967" y="9429445"/>
            <a:ext cx="2945659" cy="497193"/>
          </a:xfrm>
          <a:prstGeom prst="rect">
            <a:avLst/>
          </a:prstGeom>
        </p:spPr>
        <p:txBody>
          <a:bodyPr vert="horz" lIns="53511" tIns="26755" rIns="53511" bIns="26755" rtlCol="0" anchor="b"/>
          <a:lstStyle>
            <a:lvl1pPr algn="r">
              <a:defRPr sz="700"/>
            </a:lvl1pPr>
          </a:lstStyle>
          <a:p>
            <a:fld id="{3E269C77-B4AD-470F-9F54-5C3D80FAC420}" type="slidenum">
              <a:rPr lang="en-US" smtClean="0">
                <a:latin typeface="Inter" panose="02000503000000020004" pitchFamily="50" charset="0"/>
              </a:rPr>
              <a:t>‹#›</a:t>
            </a:fld>
            <a:endParaRPr lang="en-US">
              <a:latin typeface="Inter" panose="02000503000000020004" pitchFamily="50" charset="0"/>
            </a:endParaRPr>
          </a:p>
        </p:txBody>
      </p:sp>
    </p:spTree>
    <p:extLst>
      <p:ext uri="{BB962C8B-B14F-4D97-AF65-F5344CB8AC3E}">
        <p14:creationId xmlns:p14="http://schemas.microsoft.com/office/powerpoint/2010/main" val="25836115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53511" tIns="26755" rIns="53511" bIns="26755" rtlCol="0"/>
          <a:lstStyle>
            <a:lvl1pPr algn="l">
              <a:defRPr sz="700">
                <a:latin typeface="Inter Medium" panose="02000603000000020004" pitchFamily="50" charset="0"/>
              </a:defRPr>
            </a:lvl1pPr>
          </a:lstStyle>
          <a:p>
            <a:endParaRPr lang="en-US"/>
          </a:p>
        </p:txBody>
      </p:sp>
      <p:sp>
        <p:nvSpPr>
          <p:cNvPr id="3" name="Date Placeholder 2"/>
          <p:cNvSpPr>
            <a:spLocks noGrp="1"/>
          </p:cNvSpPr>
          <p:nvPr>
            <p:ph type="dt" idx="1"/>
          </p:nvPr>
        </p:nvSpPr>
        <p:spPr>
          <a:xfrm>
            <a:off x="3850967" y="0"/>
            <a:ext cx="2945659" cy="498055"/>
          </a:xfrm>
          <a:prstGeom prst="rect">
            <a:avLst/>
          </a:prstGeom>
        </p:spPr>
        <p:txBody>
          <a:bodyPr vert="horz" lIns="53511" tIns="26755" rIns="53511" bIns="26755" rtlCol="0"/>
          <a:lstStyle>
            <a:lvl1pPr algn="r">
              <a:defRPr sz="700">
                <a:latin typeface="Inter Medium" panose="02000603000000020004" pitchFamily="50" charset="0"/>
              </a:defRPr>
            </a:lvl1pPr>
          </a:lstStyle>
          <a:p>
            <a:fld id="{4368073D-F6CD-433D-989C-9BCED54B3B21}" type="datetimeFigureOut">
              <a:rPr lang="en-US" smtClean="0"/>
              <a:pPr/>
              <a:t>5/29/2026</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53511" tIns="26755" rIns="53511" bIns="26755"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53511" tIns="26755" rIns="53511" bIns="2675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445"/>
            <a:ext cx="2945659" cy="497193"/>
          </a:xfrm>
          <a:prstGeom prst="rect">
            <a:avLst/>
          </a:prstGeom>
        </p:spPr>
        <p:txBody>
          <a:bodyPr vert="horz" lIns="53511" tIns="26755" rIns="53511" bIns="26755" rtlCol="0" anchor="b"/>
          <a:lstStyle>
            <a:lvl1pPr algn="l">
              <a:defRPr sz="700">
                <a:latin typeface="Inter Medium" panose="02000603000000020004" pitchFamily="50" charset="0"/>
              </a:defRPr>
            </a:lvl1pPr>
          </a:lstStyle>
          <a:p>
            <a:endParaRPr lang="en-US"/>
          </a:p>
        </p:txBody>
      </p:sp>
      <p:sp>
        <p:nvSpPr>
          <p:cNvPr id="7" name="Slide Number Placeholder 6"/>
          <p:cNvSpPr>
            <a:spLocks noGrp="1"/>
          </p:cNvSpPr>
          <p:nvPr>
            <p:ph type="sldNum" sz="quarter" idx="5"/>
          </p:nvPr>
        </p:nvSpPr>
        <p:spPr>
          <a:xfrm>
            <a:off x="3850967" y="9429445"/>
            <a:ext cx="2945659" cy="497193"/>
          </a:xfrm>
          <a:prstGeom prst="rect">
            <a:avLst/>
          </a:prstGeom>
        </p:spPr>
        <p:txBody>
          <a:bodyPr vert="horz" lIns="53511" tIns="26755" rIns="53511" bIns="26755" rtlCol="0" anchor="b"/>
          <a:lstStyle>
            <a:lvl1pPr algn="r">
              <a:defRPr sz="700">
                <a:latin typeface="Inter Medium" panose="02000603000000020004" pitchFamily="50" charset="0"/>
              </a:defRPr>
            </a:lvl1pPr>
          </a:lstStyle>
          <a:p>
            <a:fld id="{3EA93470-45FA-43A3-A94A-764F2952A3D9}" type="slidenum">
              <a:rPr lang="en-US" smtClean="0"/>
              <a:pPr/>
              <a:t>‹#›</a:t>
            </a:fld>
            <a:endParaRPr lang="en-US"/>
          </a:p>
        </p:txBody>
      </p:sp>
    </p:spTree>
    <p:extLst>
      <p:ext uri="{BB962C8B-B14F-4D97-AF65-F5344CB8AC3E}">
        <p14:creationId xmlns:p14="http://schemas.microsoft.com/office/powerpoint/2010/main" val="3453265545"/>
      </p:ext>
    </p:extLst>
  </p:cSld>
  <p:clrMap bg1="lt1" tx1="dk1" bg2="lt2" tx2="dk2" accent1="accent1" accent2="accent2" accent3="accent3" accent4="accent4" accent5="accent5" accent6="accent6" hlink="hlink" folHlink="folHlink"/>
  <p:notesStyle>
    <a:lvl1pPr marL="0" algn="l" defTabSz="731520" rtl="0" eaLnBrk="1" latinLnBrk="0" hangingPunct="1">
      <a:defRPr sz="960" kern="1200">
        <a:solidFill>
          <a:schemeClr val="tx1"/>
        </a:solidFill>
        <a:latin typeface="Inter Medium" panose="02000603000000020004" pitchFamily="50"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278B-267E-6006-CFAF-C7B37EA3E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63265-0AFE-6DDA-3BEB-DE69BBD6D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69158-3229-C0DB-AFF3-8F5E60E08D71}"/>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A0416216-3F05-453C-D3FB-7C944A2A213D}"/>
              </a:ext>
            </a:extLst>
          </p:cNvPr>
          <p:cNvSpPr>
            <a:spLocks noGrp="1"/>
          </p:cNvSpPr>
          <p:nvPr>
            <p:ph type="sldNum" sz="quarter" idx="5"/>
          </p:nvPr>
        </p:nvSpPr>
        <p:spPr/>
        <p:txBody>
          <a:bodyPr/>
          <a:lstStyle/>
          <a:p>
            <a:pPr defTabSz="856171">
              <a:defRPr/>
            </a:pPr>
            <a:fld id="{7DE2E8FF-3D0C-9D4D-B4D1-3089215958A5}" type="slidenum">
              <a:rPr lang="en-US" sz="900">
                <a:solidFill>
                  <a:prstClr val="black"/>
                </a:solidFill>
                <a:latin typeface="Arial"/>
                <a:cs typeface="Arial"/>
              </a:rPr>
              <a:pPr defTabSz="856171">
                <a:defRPr/>
              </a:pPr>
              <a:t>4</a:t>
            </a:fld>
            <a:endParaRPr lang="en-US" sz="900">
              <a:solidFill>
                <a:prstClr val="black"/>
              </a:solidFill>
              <a:latin typeface="Arial"/>
              <a:cs typeface="Arial"/>
            </a:endParaRPr>
          </a:p>
        </p:txBody>
      </p:sp>
    </p:spTree>
    <p:extLst>
      <p:ext uri="{BB962C8B-B14F-4D97-AF65-F5344CB8AC3E}">
        <p14:creationId xmlns:p14="http://schemas.microsoft.com/office/powerpoint/2010/main" val="93382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EAD75-1F15-DF9A-4849-45C72B101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D70DE-4D03-9BD2-03CA-06AE4EB3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AE635-3177-96A2-4238-7C047E5ED4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0A25E8-3A6D-8BCA-4F04-B127A7464233}"/>
              </a:ext>
            </a:extLst>
          </p:cNvPr>
          <p:cNvSpPr>
            <a:spLocks noGrp="1"/>
          </p:cNvSpPr>
          <p:nvPr>
            <p:ph type="sldNum" sz="quarter" idx="5"/>
          </p:nvPr>
        </p:nvSpPr>
        <p:spPr/>
        <p:txBody>
          <a:bodyPr/>
          <a:lstStyle/>
          <a:p>
            <a:fld id="{7DE2E8FF-3D0C-9D4D-B4D1-3089215958A5}" type="slidenum">
              <a:rPr lang="en-US" smtClean="0"/>
              <a:pPr/>
              <a:t>5</a:t>
            </a:fld>
            <a:endParaRPr lang="en-US"/>
          </a:p>
        </p:txBody>
      </p:sp>
    </p:spTree>
    <p:extLst>
      <p:ext uri="{BB962C8B-B14F-4D97-AF65-F5344CB8AC3E}">
        <p14:creationId xmlns:p14="http://schemas.microsoft.com/office/powerpoint/2010/main" val="84891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E225-9B54-7946-A912-AE3AB45D1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42F0F-7061-FA6B-B4CC-948C5E323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9A588-48FF-7B82-6EB9-947AFC08C465}"/>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3D2A78C3-36F3-2A85-25AE-352D3AB7F99C}"/>
              </a:ext>
            </a:extLst>
          </p:cNvPr>
          <p:cNvSpPr>
            <a:spLocks noGrp="1"/>
          </p:cNvSpPr>
          <p:nvPr>
            <p:ph type="sldNum" sz="quarter" idx="5"/>
          </p:nvPr>
        </p:nvSpPr>
        <p:spPr/>
        <p:txBody>
          <a:bodyPr/>
          <a:lstStyle/>
          <a:p>
            <a:pPr defTabSz="856171">
              <a:defRPr/>
            </a:pPr>
            <a:fld id="{7DE2E8FF-3D0C-9D4D-B4D1-3089215958A5}" type="slidenum">
              <a:rPr lang="en-US" sz="900">
                <a:solidFill>
                  <a:prstClr val="black"/>
                </a:solidFill>
                <a:latin typeface="Arial"/>
                <a:cs typeface="Arial"/>
              </a:rPr>
              <a:pPr defTabSz="856171">
                <a:defRPr/>
              </a:pPr>
              <a:t>7</a:t>
            </a:fld>
            <a:endParaRPr lang="en-US" sz="900">
              <a:solidFill>
                <a:prstClr val="black"/>
              </a:solidFill>
              <a:latin typeface="Arial"/>
              <a:cs typeface="Arial"/>
            </a:endParaRPr>
          </a:p>
        </p:txBody>
      </p:sp>
    </p:spTree>
    <p:extLst>
      <p:ext uri="{BB962C8B-B14F-4D97-AF65-F5344CB8AC3E}">
        <p14:creationId xmlns:p14="http://schemas.microsoft.com/office/powerpoint/2010/main" val="114226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849835-2C2F-0F42-B6EA-6AA6AEA69A7B}" type="slidenum">
              <a:rPr lang="en-US" smtClean="0"/>
              <a:t>13</a:t>
            </a:fld>
            <a:endParaRPr lang="en-US"/>
          </a:p>
        </p:txBody>
      </p:sp>
    </p:spTree>
    <p:extLst>
      <p:ext uri="{BB962C8B-B14F-4D97-AF65-F5344CB8AC3E}">
        <p14:creationId xmlns:p14="http://schemas.microsoft.com/office/powerpoint/2010/main" val="290239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849835-2C2F-0F42-B6EA-6AA6AEA69A7B}" type="slidenum">
              <a:rPr lang="en-US" smtClean="0"/>
              <a:t>14</a:t>
            </a:fld>
            <a:endParaRPr lang="en-US"/>
          </a:p>
        </p:txBody>
      </p:sp>
    </p:spTree>
    <p:extLst>
      <p:ext uri="{BB962C8B-B14F-4D97-AF65-F5344CB8AC3E}">
        <p14:creationId xmlns:p14="http://schemas.microsoft.com/office/powerpoint/2010/main" val="347107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E2E8FF-3D0C-9D4D-B4D1-3089215958A5}" type="slidenum">
              <a:rPr kumimoji="0" lang="en-US" sz="1200" b="0" i="0" u="none" strike="noStrike" kern="1200" cap="none" spc="0" normalizeH="0" baseline="0" noProof="0" smtClean="0">
                <a:ln>
                  <a:noFill/>
                </a:ln>
                <a:solidFill>
                  <a:prstClr val="black"/>
                </a:solidFill>
                <a:effectLst/>
                <a:uLnTx/>
                <a:uFillTx/>
                <a:latin typeface="Inter Medium" panose="0200060300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Inter Medium" panose="02000603000000020004" pitchFamily="50" charset="0"/>
              <a:ea typeface="+mn-ea"/>
              <a:cs typeface="+mn-cs"/>
            </a:endParaRPr>
          </a:p>
        </p:txBody>
      </p:sp>
    </p:spTree>
    <p:extLst>
      <p:ext uri="{BB962C8B-B14F-4D97-AF65-F5344CB8AC3E}">
        <p14:creationId xmlns:p14="http://schemas.microsoft.com/office/powerpoint/2010/main" val="284370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D7C37-AC34-B1F9-35FD-1E7EFCE54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8CBC6-FA80-D064-86EA-8A3ACFEAD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1157B-D738-B81F-6904-53830B1101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BC45BF-388E-9E96-1C55-B0479365818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E2E8FF-3D0C-9D4D-B4D1-3089215958A5}" type="slidenum">
              <a:rPr kumimoji="0" lang="en-US" sz="1200" b="0" i="0" u="none" strike="noStrike" kern="1200" cap="none" spc="0" normalizeH="0" baseline="0" noProof="0" smtClean="0">
                <a:ln>
                  <a:noFill/>
                </a:ln>
                <a:solidFill>
                  <a:prstClr val="black"/>
                </a:solidFill>
                <a:effectLst/>
                <a:uLnTx/>
                <a:uFillTx/>
                <a:latin typeface="Inter Medium" panose="0200060300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Inter Medium" panose="02000603000000020004" pitchFamily="50" charset="0"/>
              <a:ea typeface="+mn-ea"/>
              <a:cs typeface="+mn-cs"/>
            </a:endParaRPr>
          </a:p>
        </p:txBody>
      </p:sp>
    </p:spTree>
    <p:extLst>
      <p:ext uri="{BB962C8B-B14F-4D97-AF65-F5344CB8AC3E}">
        <p14:creationId xmlns:p14="http://schemas.microsoft.com/office/powerpoint/2010/main" val="244864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46BC-54EC-08DE-44ED-C3DD1972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E660D-66D8-D143-B021-C1C0BD8F9B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C55D4D-A51F-0779-5269-8DF7033D2C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A228E8-4151-72F4-B4E2-91011F7B912C}"/>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088871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1">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3F9C0B-0317-E2A6-8F23-EFFBE864DCA8}"/>
              </a:ext>
            </a:extLst>
          </p:cNvPr>
          <p:cNvSpPr/>
          <p:nvPr userDrawn="1"/>
        </p:nvSpPr>
        <p:spPr>
          <a:xfrm>
            <a:off x="0" y="0"/>
            <a:ext cx="14630400" cy="82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2">
              <a:latin typeface="Inter Medium" panose="02000603000000020004" pitchFamily="50" charset="0"/>
            </a:endParaRPr>
          </a:p>
        </p:txBody>
      </p:sp>
      <p:sp>
        <p:nvSpPr>
          <p:cNvPr id="4" name="Rectangle 3">
            <a:extLst>
              <a:ext uri="{FF2B5EF4-FFF2-40B4-BE49-F238E27FC236}">
                <a16:creationId xmlns:a16="http://schemas.microsoft.com/office/drawing/2014/main" id="{3573B2DF-BAF2-C420-FD86-86240D16DD99}"/>
              </a:ext>
            </a:extLst>
          </p:cNvPr>
          <p:cNvSpPr/>
          <p:nvPr/>
        </p:nvSpPr>
        <p:spPr>
          <a:xfrm>
            <a:off x="0" y="0"/>
            <a:ext cx="14630400" cy="822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2" b="1">
              <a:latin typeface="Inter" panose="02000503000000020004" pitchFamily="50" charset="0"/>
              <a:ea typeface="Inter" panose="02000503000000020004" pitchFamily="50" charset="0"/>
              <a:cs typeface="Inter" panose="02000503000000020004" pitchFamily="50" charset="0"/>
            </a:endParaRPr>
          </a:p>
        </p:txBody>
      </p:sp>
      <p:sp>
        <p:nvSpPr>
          <p:cNvPr id="9" name="Subtitle 2">
            <a:extLst>
              <a:ext uri="{FF2B5EF4-FFF2-40B4-BE49-F238E27FC236}">
                <a16:creationId xmlns:a16="http://schemas.microsoft.com/office/drawing/2014/main" id="{F094202A-ADEE-8CFF-1CA7-B4EBFBE996D3}"/>
              </a:ext>
            </a:extLst>
          </p:cNvPr>
          <p:cNvSpPr>
            <a:spLocks noGrp="1"/>
          </p:cNvSpPr>
          <p:nvPr>
            <p:ph type="subTitle" idx="1"/>
          </p:nvPr>
        </p:nvSpPr>
        <p:spPr>
          <a:xfrm>
            <a:off x="634365" y="5447346"/>
            <a:ext cx="3618548" cy="167641"/>
          </a:xfrm>
          <a:prstGeom prst="rect">
            <a:avLst/>
          </a:prstGeom>
        </p:spPr>
        <p:txBody>
          <a:bodyPr bIns="0" anchor="b" anchorCtr="0">
            <a:noAutofit/>
          </a:bodyPr>
          <a:lstStyle>
            <a:lvl1pPr marL="0" indent="0" algn="l">
              <a:spcBef>
                <a:spcPts val="0"/>
              </a:spcBef>
              <a:buNone/>
              <a:defRPr sz="1050" b="1" cap="all" spc="160" baseline="0">
                <a:solidFill>
                  <a:schemeClr val="tx1"/>
                </a:solidFill>
                <a:latin typeface="Inter" panose="02000503000000020004" pitchFamily="50" charset="0"/>
                <a:ea typeface="Inter" panose="02000503000000020004" pitchFamily="50" charset="0"/>
                <a:cs typeface="Inter" panose="02000503000000020004" pitchFamily="50" charset="0"/>
              </a:defRPr>
            </a:lvl1pPr>
            <a:lvl2pPr marL="585216" indent="0" algn="ctr">
              <a:buNone/>
              <a:defRPr>
                <a:solidFill>
                  <a:schemeClr val="tx1">
                    <a:tint val="75000"/>
                  </a:schemeClr>
                </a:solidFill>
              </a:defRPr>
            </a:lvl2pPr>
            <a:lvl3pPr marL="1170432" indent="0" algn="ctr">
              <a:buNone/>
              <a:defRPr>
                <a:solidFill>
                  <a:schemeClr val="tx1">
                    <a:tint val="75000"/>
                  </a:schemeClr>
                </a:solidFill>
              </a:defRPr>
            </a:lvl3pPr>
            <a:lvl4pPr marL="1755648" indent="0" algn="ctr">
              <a:buNone/>
              <a:defRPr>
                <a:solidFill>
                  <a:schemeClr val="tx1">
                    <a:tint val="75000"/>
                  </a:schemeClr>
                </a:solidFill>
              </a:defRPr>
            </a:lvl4pPr>
            <a:lvl5pPr marL="2340864" indent="0" algn="ctr">
              <a:buNone/>
              <a:defRPr>
                <a:solidFill>
                  <a:schemeClr val="tx1">
                    <a:tint val="75000"/>
                  </a:schemeClr>
                </a:solidFill>
              </a:defRPr>
            </a:lvl5pPr>
            <a:lvl6pPr marL="2926080" indent="0" algn="ctr">
              <a:buNone/>
              <a:defRPr>
                <a:solidFill>
                  <a:schemeClr val="tx1">
                    <a:tint val="75000"/>
                  </a:schemeClr>
                </a:solidFill>
              </a:defRPr>
            </a:lvl6pPr>
            <a:lvl7pPr marL="3511296" indent="0" algn="ctr">
              <a:buNone/>
              <a:defRPr>
                <a:solidFill>
                  <a:schemeClr val="tx1">
                    <a:tint val="75000"/>
                  </a:schemeClr>
                </a:solidFill>
              </a:defRPr>
            </a:lvl7pPr>
            <a:lvl8pPr marL="4096512" indent="0" algn="ctr">
              <a:buNone/>
              <a:defRPr>
                <a:solidFill>
                  <a:schemeClr val="tx1">
                    <a:tint val="75000"/>
                  </a:schemeClr>
                </a:solidFill>
              </a:defRPr>
            </a:lvl8pPr>
            <a:lvl9pPr marL="4681728" indent="0" algn="ctr">
              <a:buNone/>
              <a:defRPr>
                <a:solidFill>
                  <a:schemeClr val="tx1">
                    <a:tint val="75000"/>
                  </a:schemeClr>
                </a:solidFill>
              </a:defRPr>
            </a:lvl9pPr>
          </a:lstStyle>
          <a:p>
            <a:r>
              <a:rPr lang="en-GB"/>
              <a:t>Click to edit Master subtitle style</a:t>
            </a:r>
            <a:endParaRPr lang="en-US"/>
          </a:p>
        </p:txBody>
      </p:sp>
      <p:pic>
        <p:nvPicPr>
          <p:cNvPr id="17" name="Union" descr="preencoded.png">
            <a:extLst>
              <a:ext uri="{FF2B5EF4-FFF2-40B4-BE49-F238E27FC236}">
                <a16:creationId xmlns:a16="http://schemas.microsoft.com/office/drawing/2014/main" id="{6B75D626-922D-0E0E-7BD5-82111694BC5B}"/>
              </a:ext>
            </a:extLst>
          </p:cNvPr>
          <p:cNvPicPr>
            <a:picLocks noChangeAspect="1"/>
          </p:cNvPicPr>
          <p:nvPr userDrawn="1"/>
        </p:nvPicPr>
        <p:blipFill>
          <a:blip r:embed="rId2"/>
          <a:srcRect/>
          <a:stretch/>
        </p:blipFill>
        <p:spPr>
          <a:xfrm>
            <a:off x="11704320" y="5496587"/>
            <a:ext cx="2682240" cy="434347"/>
          </a:xfrm>
          <a:prstGeom prst="rect">
            <a:avLst/>
          </a:prstGeom>
        </p:spPr>
      </p:pic>
      <p:sp>
        <p:nvSpPr>
          <p:cNvPr id="2" name="Title 1">
            <a:extLst>
              <a:ext uri="{FF2B5EF4-FFF2-40B4-BE49-F238E27FC236}">
                <a16:creationId xmlns:a16="http://schemas.microsoft.com/office/drawing/2014/main" id="{3E9A6C8A-C16D-BDE3-BAD8-805378B4A03E}"/>
              </a:ext>
            </a:extLst>
          </p:cNvPr>
          <p:cNvSpPr>
            <a:spLocks noGrp="1"/>
          </p:cNvSpPr>
          <p:nvPr>
            <p:ph type="ctrTitle"/>
          </p:nvPr>
        </p:nvSpPr>
        <p:spPr>
          <a:xfrm>
            <a:off x="634365" y="5772149"/>
            <a:ext cx="8500926" cy="977901"/>
          </a:xfrm>
          <a:prstGeom prst="rect">
            <a:avLst/>
          </a:prstGeom>
        </p:spPr>
        <p:txBody>
          <a:bodyPr anchor="ctr" anchorCtr="0">
            <a:noAutofit/>
          </a:bodyPr>
          <a:lstStyle>
            <a:lvl1pPr>
              <a:defRPr sz="3600" cap="all" baseline="0">
                <a:solidFill>
                  <a:schemeClr val="tx1"/>
                </a:solidFill>
                <a:latin typeface="GT Standard L Extended" pitchFamily="50" charset="0"/>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1CB22324-510A-38FD-07DF-89A2BB285849}"/>
              </a:ext>
            </a:extLst>
          </p:cNvPr>
          <p:cNvSpPr>
            <a:spLocks noGrp="1"/>
          </p:cNvSpPr>
          <p:nvPr>
            <p:ph sz="half" idx="14" hasCustomPrompt="1"/>
          </p:nvPr>
        </p:nvSpPr>
        <p:spPr>
          <a:xfrm>
            <a:off x="634365" y="6934882"/>
            <a:ext cx="3618548" cy="181534"/>
          </a:xfrm>
          <a:prstGeom prst="rect">
            <a:avLst/>
          </a:prstGeom>
        </p:spPr>
        <p:txBody>
          <a:bodyPr tIns="0" rIns="0" bIns="0">
            <a:noAutofit/>
          </a:bodyPr>
          <a:lstStyle>
            <a:lvl1pPr>
              <a:lnSpc>
                <a:spcPct val="100000"/>
              </a:lnSpc>
              <a:spcBef>
                <a:spcPts val="600"/>
              </a:spcBef>
              <a:defRPr sz="1050" cap="all" spc="160" baseline="0">
                <a:solidFill>
                  <a:schemeClr val="tx1"/>
                </a:solidFill>
                <a:latin typeface="Inter SemiBold" panose="02000703000000020004"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6" name="Picture Placeholder 8">
            <a:extLst>
              <a:ext uri="{FF2B5EF4-FFF2-40B4-BE49-F238E27FC236}">
                <a16:creationId xmlns:a16="http://schemas.microsoft.com/office/drawing/2014/main" id="{36BDCAC8-E137-0FB1-95C8-BC4041249C1D}"/>
              </a:ext>
            </a:extLst>
          </p:cNvPr>
          <p:cNvSpPr>
            <a:spLocks noGrp="1"/>
          </p:cNvSpPr>
          <p:nvPr>
            <p:ph type="pic" sz="quarter" idx="13"/>
          </p:nvPr>
        </p:nvSpPr>
        <p:spPr>
          <a:xfrm>
            <a:off x="266700" y="243840"/>
            <a:ext cx="14097000" cy="4815840"/>
          </a:xfrm>
          <a:prstGeom prst="roundRect">
            <a:avLst>
              <a:gd name="adj" fmla="val 2980"/>
            </a:avLst>
          </a:prstGeom>
          <a:noFill/>
        </p:spPr>
        <p:txBody>
          <a:bodyPr anchor="ctr" anchorCtr="0">
            <a:normAutofit/>
          </a:bodyPr>
          <a:lstStyle>
            <a:lvl1pPr algn="ctr">
              <a:defRPr sz="1600" b="0"/>
            </a:lvl1pPr>
          </a:lstStyle>
          <a:p>
            <a:r>
              <a:rPr lang="en-GB"/>
              <a:t>Click icon to add picture</a:t>
            </a:r>
            <a:endParaRPr lang="en-US"/>
          </a:p>
        </p:txBody>
      </p:sp>
      <p:sp>
        <p:nvSpPr>
          <p:cNvPr id="7" name="TextBox 6">
            <a:extLst>
              <a:ext uri="{FF2B5EF4-FFF2-40B4-BE49-F238E27FC236}">
                <a16:creationId xmlns:a16="http://schemas.microsoft.com/office/drawing/2014/main" id="{AA6D44D6-10EB-EF61-89EE-C465B190352E}"/>
              </a:ext>
            </a:extLst>
          </p:cNvPr>
          <p:cNvSpPr txBox="1"/>
          <p:nvPr userDrawn="1"/>
        </p:nvSpPr>
        <p:spPr>
          <a:xfrm>
            <a:off x="634365" y="7985760"/>
            <a:ext cx="2354579" cy="123111"/>
          </a:xfrm>
          <a:prstGeom prst="rect">
            <a:avLst/>
          </a:prstGeom>
          <a:noFill/>
        </p:spPr>
        <p:txBody>
          <a:bodyPr wrap="square" lIns="0" tIns="0" rIns="0" bIns="0">
            <a:spAutoFit/>
          </a:bodyPr>
          <a:lstStyle/>
          <a:p>
            <a:pPr algn="l"/>
            <a:r>
              <a:rPr lang="en-US" sz="800" b="0" dirty="0">
                <a:solidFill>
                  <a:srgbClr val="B4B0AC"/>
                </a:solidFill>
                <a:latin typeface="Inter" panose="02000503000000020004" pitchFamily="50" charset="0"/>
                <a:cs typeface="Inter" panose="02000503000000020004" pitchFamily="50" charset="0"/>
              </a:rPr>
              <a:t>DXC Internal</a:t>
            </a:r>
          </a:p>
        </p:txBody>
      </p:sp>
      <p:sp>
        <p:nvSpPr>
          <p:cNvPr id="13" name="Footer Placeholder 4">
            <a:extLst>
              <a:ext uri="{FF2B5EF4-FFF2-40B4-BE49-F238E27FC236}">
                <a16:creationId xmlns:a16="http://schemas.microsoft.com/office/drawing/2014/main" id="{521D7A58-C394-D298-3928-DDB30411F308}"/>
              </a:ext>
            </a:extLst>
          </p:cNvPr>
          <p:cNvSpPr txBox="1">
            <a:spLocks/>
          </p:cNvSpPr>
          <p:nvPr userDrawn="1"/>
        </p:nvSpPr>
        <p:spPr>
          <a:xfrm>
            <a:off x="63474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l"/>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70960538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Photo">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5" name="Text Placeholder 2">
            <a:extLst>
              <a:ext uri="{FF2B5EF4-FFF2-40B4-BE49-F238E27FC236}">
                <a16:creationId xmlns:a16="http://schemas.microsoft.com/office/drawing/2014/main" id="{B5717FA4-86CE-556E-68FB-95C761BEC1B6}"/>
              </a:ext>
            </a:extLst>
          </p:cNvPr>
          <p:cNvSpPr>
            <a:spLocks noGrp="1"/>
          </p:cNvSpPr>
          <p:nvPr>
            <p:ph idx="10" hasCustomPrompt="1"/>
          </p:nvPr>
        </p:nvSpPr>
        <p:spPr>
          <a:xfrm>
            <a:off x="484188" y="2506979"/>
            <a:ext cx="6831012"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3CCBB92-4E2E-CA56-141C-71DDE9C9C724}"/>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pic>
        <p:nvPicPr>
          <p:cNvPr id="2" name="Picture 1">
            <a:extLst>
              <a:ext uri="{FF2B5EF4-FFF2-40B4-BE49-F238E27FC236}">
                <a16:creationId xmlns:a16="http://schemas.microsoft.com/office/drawing/2014/main" id="{B102B511-3FEB-1B8B-7719-09807E1FF985}"/>
              </a:ext>
            </a:extLst>
          </p:cNvPr>
          <p:cNvPicPr>
            <a:picLocks noChangeAspect="1"/>
          </p:cNvPicPr>
          <p:nvPr userDrawn="1"/>
        </p:nvPicPr>
        <p:blipFill>
          <a:blip r:embed="rId2"/>
          <a:srcRect r="3587"/>
          <a:stretch>
            <a:fillRect/>
          </a:stretch>
        </p:blipFill>
        <p:spPr>
          <a:xfrm>
            <a:off x="8343900" y="2053908"/>
            <a:ext cx="6286500" cy="5485475"/>
          </a:xfrm>
          <a:prstGeom prst="rect">
            <a:avLst/>
          </a:prstGeom>
        </p:spPr>
      </p:pic>
      <p:sp>
        <p:nvSpPr>
          <p:cNvPr id="7" name="Picture Placeholder 8">
            <a:extLst>
              <a:ext uri="{FF2B5EF4-FFF2-40B4-BE49-F238E27FC236}">
                <a16:creationId xmlns:a16="http://schemas.microsoft.com/office/drawing/2014/main" id="{E713CD5E-96D2-F3B4-7945-151C1A4F88EB}"/>
              </a:ext>
            </a:extLst>
          </p:cNvPr>
          <p:cNvSpPr>
            <a:spLocks noGrp="1"/>
          </p:cNvSpPr>
          <p:nvPr>
            <p:ph type="pic" sz="quarter" idx="13"/>
          </p:nvPr>
        </p:nvSpPr>
        <p:spPr>
          <a:xfrm>
            <a:off x="8839200" y="2508987"/>
            <a:ext cx="5524500" cy="4335780"/>
          </a:xfrm>
          <a:prstGeom prst="roundRect">
            <a:avLst>
              <a:gd name="adj" fmla="val 2257"/>
            </a:avLst>
          </a:prstGeom>
          <a:noFill/>
        </p:spPr>
        <p:txBody>
          <a:bodyPr anchor="ctr" anchorCtr="0">
            <a:normAutofit/>
          </a:bodyPr>
          <a:lstStyle>
            <a:lvl1pPr algn="ctr">
              <a:defRPr sz="1600" b="0"/>
            </a:lvl1pPr>
          </a:lstStyle>
          <a:p>
            <a:r>
              <a:rPr lang="en-GB"/>
              <a:t>Click icon to add picture</a:t>
            </a:r>
            <a:endParaRPr lang="en-US"/>
          </a:p>
        </p:txBody>
      </p:sp>
    </p:spTree>
    <p:extLst>
      <p:ext uri="{BB962C8B-B14F-4D97-AF65-F5344CB8AC3E}">
        <p14:creationId xmlns:p14="http://schemas.microsoft.com/office/powerpoint/2010/main" val="3121994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655C0-EAC8-C1F6-4E1E-A95627EE0C2E}"/>
              </a:ext>
            </a:extLst>
          </p:cNvPr>
          <p:cNvPicPr>
            <a:picLocks noChangeAspect="1"/>
          </p:cNvPicPr>
          <p:nvPr userDrawn="1"/>
        </p:nvPicPr>
        <p:blipFill>
          <a:blip r:embed="rId2"/>
          <a:srcRect r="3587"/>
          <a:stretch>
            <a:fillRect/>
          </a:stretch>
        </p:blipFill>
        <p:spPr>
          <a:xfrm>
            <a:off x="8343900" y="2053908"/>
            <a:ext cx="6286500" cy="5485475"/>
          </a:xfrm>
          <a:prstGeom prst="rect">
            <a:avLst/>
          </a:prstGeom>
        </p:spPr>
      </p:pic>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10" name="Title Placeholder 1">
            <a:extLst>
              <a:ext uri="{FF2B5EF4-FFF2-40B4-BE49-F238E27FC236}">
                <a16:creationId xmlns:a16="http://schemas.microsoft.com/office/drawing/2014/main" id="{1A965AE0-60E2-C612-1BE0-C4729967010D}"/>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12" name="Text Placeholder 2">
            <a:extLst>
              <a:ext uri="{FF2B5EF4-FFF2-40B4-BE49-F238E27FC236}">
                <a16:creationId xmlns:a16="http://schemas.microsoft.com/office/drawing/2014/main" id="{535DE58E-558F-F5EC-1082-9B720020266F}"/>
              </a:ext>
            </a:extLst>
          </p:cNvPr>
          <p:cNvSpPr>
            <a:spLocks noGrp="1"/>
          </p:cNvSpPr>
          <p:nvPr>
            <p:ph idx="17" hasCustomPrompt="1"/>
          </p:nvPr>
        </p:nvSpPr>
        <p:spPr>
          <a:xfrm>
            <a:off x="4667521" y="2506979"/>
            <a:ext cx="3986784"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2">
            <a:extLst>
              <a:ext uri="{FF2B5EF4-FFF2-40B4-BE49-F238E27FC236}">
                <a16:creationId xmlns:a16="http://schemas.microsoft.com/office/drawing/2014/main" id="{84B87AB6-AE03-F48C-7DF9-C5E130FC55E1}"/>
              </a:ext>
            </a:extLst>
          </p:cNvPr>
          <p:cNvSpPr>
            <a:spLocks noGrp="1"/>
          </p:cNvSpPr>
          <p:nvPr>
            <p:ph idx="10" hasCustomPrompt="1"/>
          </p:nvPr>
        </p:nvSpPr>
        <p:spPr>
          <a:xfrm>
            <a:off x="484188" y="2506979"/>
            <a:ext cx="3986784"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a:extLst>
              <a:ext uri="{FF2B5EF4-FFF2-40B4-BE49-F238E27FC236}">
                <a16:creationId xmlns:a16="http://schemas.microsoft.com/office/drawing/2014/main" id="{F77A56BE-E30D-A604-6EC0-1BA1C7B58FB5}"/>
              </a:ext>
            </a:extLst>
          </p:cNvPr>
          <p:cNvSpPr>
            <a:spLocks noGrp="1"/>
          </p:cNvSpPr>
          <p:nvPr>
            <p:ph type="pic" sz="quarter" idx="16"/>
          </p:nvPr>
        </p:nvSpPr>
        <p:spPr>
          <a:xfrm>
            <a:off x="8839200" y="2508987"/>
            <a:ext cx="5524500" cy="4335780"/>
          </a:xfrm>
          <a:prstGeom prst="roundRect">
            <a:avLst>
              <a:gd name="adj" fmla="val 2257"/>
            </a:avLst>
          </a:prstGeom>
          <a:noFill/>
        </p:spPr>
        <p:txBody>
          <a:bodyPr anchor="ctr" anchorCtr="0">
            <a:normAutofit/>
          </a:bodyPr>
          <a:lstStyle>
            <a:lvl1pPr algn="ctr">
              <a:defRPr sz="1600" b="0"/>
            </a:lvl1pPr>
          </a:lstStyle>
          <a:p>
            <a:r>
              <a:rPr lang="en-GB"/>
              <a:t>Click icon to add picture</a:t>
            </a:r>
            <a:endParaRPr lang="en-US"/>
          </a:p>
        </p:txBody>
      </p:sp>
    </p:spTree>
    <p:extLst>
      <p:ext uri="{BB962C8B-B14F-4D97-AF65-F5344CB8AC3E}">
        <p14:creationId xmlns:p14="http://schemas.microsoft.com/office/powerpoint/2010/main" val="2960185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A8567-14EC-C957-B8D3-E24E11570BA0}"/>
              </a:ext>
            </a:extLst>
          </p:cNvPr>
          <p:cNvPicPr>
            <a:picLocks noChangeAspect="1"/>
          </p:cNvPicPr>
          <p:nvPr userDrawn="1"/>
        </p:nvPicPr>
        <p:blipFill>
          <a:blip r:embed="rId2" cstate="email">
            <a:extLst>
              <a:ext uri="{28A0092B-C50C-407E-A947-70E740481C1C}">
                <a14:useLocalDpi xmlns:a14="http://schemas.microsoft.com/office/drawing/2010/main"/>
              </a:ext>
            </a:extLst>
          </a:blip>
          <a:srcRect r="5062" b="4989"/>
          <a:stretch>
            <a:fillRect/>
          </a:stretch>
        </p:blipFill>
        <p:spPr>
          <a:xfrm>
            <a:off x="5229001" y="174069"/>
            <a:ext cx="9401400" cy="8055531"/>
          </a:xfrm>
          <a:prstGeom prst="rect">
            <a:avLst/>
          </a:prstGeom>
        </p:spPr>
      </p:pic>
      <p:sp>
        <p:nvSpPr>
          <p:cNvPr id="6" name="Picture Placeholder 8">
            <a:extLst>
              <a:ext uri="{FF2B5EF4-FFF2-40B4-BE49-F238E27FC236}">
                <a16:creationId xmlns:a16="http://schemas.microsoft.com/office/drawing/2014/main" id="{B7B1E6F2-2C2C-C9A9-5AB8-828355364AC9}"/>
              </a:ext>
            </a:extLst>
          </p:cNvPr>
          <p:cNvSpPr>
            <a:spLocks noGrp="1"/>
          </p:cNvSpPr>
          <p:nvPr>
            <p:ph type="pic" sz="quarter" idx="13"/>
          </p:nvPr>
        </p:nvSpPr>
        <p:spPr>
          <a:xfrm>
            <a:off x="5981700" y="888296"/>
            <a:ext cx="8382000" cy="6781234"/>
          </a:xfrm>
          <a:prstGeom prst="roundRect">
            <a:avLst>
              <a:gd name="adj" fmla="val 2257"/>
            </a:avLst>
          </a:prstGeom>
          <a:noFill/>
        </p:spPr>
        <p:txBody>
          <a:bodyPr anchor="ctr" anchorCtr="0">
            <a:normAutofit/>
          </a:bodyPr>
          <a:lstStyle>
            <a:lvl1pPr algn="ctr">
              <a:defRPr sz="1600" b="0"/>
            </a:lvl1pPr>
          </a:lstStyle>
          <a:p>
            <a:r>
              <a:rPr lang="en-GB"/>
              <a:t>Click icon to add picture</a:t>
            </a:r>
            <a:endParaRPr lang="en-US"/>
          </a:p>
        </p:txBody>
      </p:sp>
      <p:sp>
        <p:nvSpPr>
          <p:cNvPr id="11" name="Subtitle 2">
            <a:extLst>
              <a:ext uri="{FF2B5EF4-FFF2-40B4-BE49-F238E27FC236}">
                <a16:creationId xmlns:a16="http://schemas.microsoft.com/office/drawing/2014/main" id="{62AD280C-FC90-5C16-7F3E-4E787A928E0D}"/>
              </a:ext>
            </a:extLst>
          </p:cNvPr>
          <p:cNvSpPr>
            <a:spLocks noGrp="1"/>
          </p:cNvSpPr>
          <p:nvPr>
            <p:ph type="subTitle" idx="10"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14" name="Text Placeholder 2">
            <a:extLst>
              <a:ext uri="{FF2B5EF4-FFF2-40B4-BE49-F238E27FC236}">
                <a16:creationId xmlns:a16="http://schemas.microsoft.com/office/drawing/2014/main" id="{CFFF1056-2A2E-EAB8-F36F-EBD7E5F8C0F1}"/>
              </a:ext>
            </a:extLst>
          </p:cNvPr>
          <p:cNvSpPr>
            <a:spLocks noGrp="1"/>
          </p:cNvSpPr>
          <p:nvPr>
            <p:ph idx="11" hasCustomPrompt="1"/>
          </p:nvPr>
        </p:nvSpPr>
        <p:spPr>
          <a:xfrm>
            <a:off x="484188" y="2921169"/>
            <a:ext cx="4340904" cy="474836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540E6F3E-0F98-698F-5249-2672EA9AAEAB}"/>
              </a:ext>
            </a:extLst>
          </p:cNvPr>
          <p:cNvSpPr>
            <a:spLocks noGrp="1"/>
          </p:cNvSpPr>
          <p:nvPr>
            <p:ph type="title"/>
          </p:nvPr>
        </p:nvSpPr>
        <p:spPr>
          <a:xfrm>
            <a:off x="484187" y="1305918"/>
            <a:ext cx="5307013" cy="1615241"/>
          </a:xfrm>
          <a:prstGeom prst="rect">
            <a:avLst/>
          </a:prstGeom>
        </p:spPr>
        <p:txBody>
          <a:bodyPr vert="horz" lIns="0" tIns="0" rIns="0" bIns="0" rtlCol="0" anchor="t" anchorCtr="0">
            <a:noAutofit/>
          </a:bodyPr>
          <a:lstStyle/>
          <a:p>
            <a:r>
              <a:rPr lang="en-GB"/>
              <a:t>Click to edit Master title style</a:t>
            </a:r>
            <a:endParaRPr lang="en-US"/>
          </a:p>
        </p:txBody>
      </p:sp>
      <p:sp>
        <p:nvSpPr>
          <p:cNvPr id="4" name="TextBox 3">
            <a:extLst>
              <a:ext uri="{FF2B5EF4-FFF2-40B4-BE49-F238E27FC236}">
                <a16:creationId xmlns:a16="http://schemas.microsoft.com/office/drawing/2014/main" id="{C37472F4-F461-80E0-0FB3-EFCB9B5CC08D}"/>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FD827D6D-506A-74EA-66C7-80F4746277AA}"/>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95433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3AD2B2-95E0-8691-E903-8A9026CF8261}"/>
              </a:ext>
            </a:extLst>
          </p:cNvPr>
          <p:cNvSpPr/>
          <p:nvPr userDrawn="1"/>
        </p:nvSpPr>
        <p:spPr>
          <a:xfrm>
            <a:off x="0" y="609600"/>
            <a:ext cx="14630400" cy="76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sp>
        <p:nvSpPr>
          <p:cNvPr id="16" name="Subtitle 2">
            <a:extLst>
              <a:ext uri="{FF2B5EF4-FFF2-40B4-BE49-F238E27FC236}">
                <a16:creationId xmlns:a16="http://schemas.microsoft.com/office/drawing/2014/main" id="{55E00072-8177-8B6A-6A90-45F4AB9D7337}"/>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6" name="Title Placeholder 1">
            <a:extLst>
              <a:ext uri="{FF2B5EF4-FFF2-40B4-BE49-F238E27FC236}">
                <a16:creationId xmlns:a16="http://schemas.microsoft.com/office/drawing/2014/main" id="{88684DD0-26F1-1FC3-88D2-5B51E61368F1}"/>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Box 2">
            <a:extLst>
              <a:ext uri="{FF2B5EF4-FFF2-40B4-BE49-F238E27FC236}">
                <a16:creationId xmlns:a16="http://schemas.microsoft.com/office/drawing/2014/main" id="{6E1E0455-28DA-FCFA-8ED8-A428ECF25B46}"/>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4" name="Footer Placeholder 4">
            <a:extLst>
              <a:ext uri="{FF2B5EF4-FFF2-40B4-BE49-F238E27FC236}">
                <a16:creationId xmlns:a16="http://schemas.microsoft.com/office/drawing/2014/main" id="{E3053EBC-3E3E-5CCF-5A5C-C2B528F8E713}"/>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2472813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hite (Left Align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AB2385-4042-07C0-6BA0-6E264BA5CB68}"/>
              </a:ext>
            </a:extLst>
          </p:cNvPr>
          <p:cNvSpPr/>
          <p:nvPr userDrawn="1"/>
        </p:nvSpPr>
        <p:spPr>
          <a:xfrm>
            <a:off x="0" y="595993"/>
            <a:ext cx="14630400" cy="7633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7" name="Text Placeholder 2">
            <a:extLst>
              <a:ext uri="{FF2B5EF4-FFF2-40B4-BE49-F238E27FC236}">
                <a16:creationId xmlns:a16="http://schemas.microsoft.com/office/drawing/2014/main" id="{027718AA-D45F-B35B-3E8D-9C19F3BD2724}"/>
              </a:ext>
            </a:extLst>
          </p:cNvPr>
          <p:cNvSpPr>
            <a:spLocks noGrp="1"/>
          </p:cNvSpPr>
          <p:nvPr>
            <p:ph idx="10" hasCustomPrompt="1"/>
          </p:nvPr>
        </p:nvSpPr>
        <p:spPr>
          <a:xfrm>
            <a:off x="484187" y="2506979"/>
            <a:ext cx="11022013"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91704F69-1FC3-DB7A-1D08-B981EE2B7396}"/>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Box 2">
            <a:extLst>
              <a:ext uri="{FF2B5EF4-FFF2-40B4-BE49-F238E27FC236}">
                <a16:creationId xmlns:a16="http://schemas.microsoft.com/office/drawing/2014/main" id="{523F00A7-BEB6-EC4D-515F-8796DA7764E1}"/>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453021A3-0CD0-FAEA-5FA7-F851D1A40F17}"/>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148783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656793-F272-E05F-7FDB-6FC60AE78F90}"/>
              </a:ext>
            </a:extLst>
          </p:cNvPr>
          <p:cNvPicPr>
            <a:picLocks noChangeAspect="1"/>
          </p:cNvPicPr>
          <p:nvPr userDrawn="1"/>
        </p:nvPicPr>
        <p:blipFill>
          <a:blip r:embed="rId2"/>
          <a:stretch>
            <a:fillRect/>
          </a:stretch>
        </p:blipFill>
        <p:spPr>
          <a:xfrm>
            <a:off x="0" y="609600"/>
            <a:ext cx="14630400" cy="7620000"/>
          </a:xfrm>
          <a:prstGeom prst="rect">
            <a:avLst/>
          </a:prstGeom>
        </p:spPr>
      </p:pic>
      <p:sp>
        <p:nvSpPr>
          <p:cNvPr id="11" name="Title Placeholder 1">
            <a:extLst>
              <a:ext uri="{FF2B5EF4-FFF2-40B4-BE49-F238E27FC236}">
                <a16:creationId xmlns:a16="http://schemas.microsoft.com/office/drawing/2014/main" id="{6740A865-2EAE-D2C5-9D67-0453F029A5D1}"/>
              </a:ext>
            </a:extLst>
          </p:cNvPr>
          <p:cNvSpPr>
            <a:spLocks noGrp="1"/>
          </p:cNvSpPr>
          <p:nvPr>
            <p:ph type="title"/>
          </p:nvPr>
        </p:nvSpPr>
        <p:spPr>
          <a:xfrm>
            <a:off x="3105150" y="2699596"/>
            <a:ext cx="11068048" cy="3343274"/>
          </a:xfrm>
          <a:prstGeom prst="rect">
            <a:avLst/>
          </a:prstGeom>
        </p:spPr>
        <p:txBody>
          <a:bodyPr vert="horz" lIns="0" tIns="45720" rIns="91440" bIns="45720" rtlCol="0" anchor="ctr" anchorCtr="0">
            <a:noAutofit/>
          </a:bodyPr>
          <a:lstStyle>
            <a:lvl1pPr algn="l">
              <a:defRPr lang="en-US" sz="5000" dirty="0"/>
            </a:lvl1pPr>
          </a:lstStyle>
          <a:p>
            <a:r>
              <a:rPr lang="en-GB"/>
              <a:t>Click to edit Master title style</a:t>
            </a:r>
            <a:endParaRPr lang="en-US"/>
          </a:p>
        </p:txBody>
      </p:sp>
      <p:sp>
        <p:nvSpPr>
          <p:cNvPr id="4" name="Footer Placeholder 4">
            <a:extLst>
              <a:ext uri="{FF2B5EF4-FFF2-40B4-BE49-F238E27FC236}">
                <a16:creationId xmlns:a16="http://schemas.microsoft.com/office/drawing/2014/main" id="{F42CCEFD-F919-42FA-0DD8-3DB039A268F3}"/>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pic>
        <p:nvPicPr>
          <p:cNvPr id="13" name="HeaderMasthead" descr="preencoded.png">
            <a:extLst>
              <a:ext uri="{FF2B5EF4-FFF2-40B4-BE49-F238E27FC236}">
                <a16:creationId xmlns:a16="http://schemas.microsoft.com/office/drawing/2014/main" id="{93C7ACA0-9850-735F-DDA2-7E3D6AF178AA}"/>
              </a:ext>
            </a:extLst>
          </p:cNvPr>
          <p:cNvPicPr>
            <a:picLocks noChangeAspect="1"/>
          </p:cNvPicPr>
          <p:nvPr userDrawn="1"/>
        </p:nvPicPr>
        <p:blipFill>
          <a:blip r:embed="rId3"/>
          <a:srcRect/>
          <a:stretch/>
        </p:blipFill>
        <p:spPr>
          <a:xfrm>
            <a:off x="0" y="609600"/>
            <a:ext cx="14630400" cy="7620000"/>
          </a:xfrm>
          <a:prstGeom prst="rect">
            <a:avLst/>
          </a:prstGeom>
        </p:spPr>
      </p:pic>
      <p:sp>
        <p:nvSpPr>
          <p:cNvPr id="2" name="TextBox 1">
            <a:extLst>
              <a:ext uri="{FF2B5EF4-FFF2-40B4-BE49-F238E27FC236}">
                <a16:creationId xmlns:a16="http://schemas.microsoft.com/office/drawing/2014/main" id="{5EBBDAE8-E8F2-0C57-3991-61B5388D5967}"/>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a:solidFill>
                  <a:srgbClr val="B4B0AC"/>
                </a:solidFill>
                <a:latin typeface="Inter" panose="02000503000000020004" pitchFamily="50" charset="0"/>
                <a:cs typeface="Inter" panose="02000503000000020004" pitchFamily="50" charset="0"/>
              </a:rPr>
              <a:t>DXC Internal</a:t>
            </a:r>
          </a:p>
        </p:txBody>
      </p:sp>
    </p:spTree>
    <p:extLst>
      <p:ext uri="{BB962C8B-B14F-4D97-AF65-F5344CB8AC3E}">
        <p14:creationId xmlns:p14="http://schemas.microsoft.com/office/powerpoint/2010/main" val="2364276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Statement 2">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9D6C4FC-7347-DEA0-51A8-878E036B731C}"/>
              </a:ext>
            </a:extLst>
          </p:cNvPr>
          <p:cNvSpPr>
            <a:spLocks noGrp="1"/>
          </p:cNvSpPr>
          <p:nvPr>
            <p:ph sz="half" idx="14"/>
          </p:nvPr>
        </p:nvSpPr>
        <p:spPr>
          <a:xfrm>
            <a:off x="5981699" y="2456954"/>
            <a:ext cx="7408297" cy="5090554"/>
          </a:xfrm>
          <a:prstGeom prst="rect">
            <a:avLst/>
          </a:prstGeom>
        </p:spPr>
        <p:txBody>
          <a:bodyPr>
            <a:noAutofit/>
          </a:bodyPr>
          <a:lstStyle>
            <a:lvl1pPr>
              <a:lnSpc>
                <a:spcPct val="100000"/>
              </a:lnSpc>
              <a:spcBef>
                <a:spcPts val="600"/>
              </a:spcBef>
              <a:defRPr sz="2800">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2800">
                <a:latin typeface="Inter Light" panose="02000403000000020004" pitchFamily="50" charset="0"/>
                <a:ea typeface="Inter Light" panose="02000403000000020004" pitchFamily="50" charset="0"/>
                <a:cs typeface="Inter Light" panose="02000403000000020004" pitchFamily="50" charset="0"/>
              </a:defRPr>
            </a:lvl2pPr>
            <a:lvl3pPr marL="0" indent="0">
              <a:lnSpc>
                <a:spcPct val="100000"/>
              </a:lnSpc>
              <a:spcBef>
                <a:spcPts val="600"/>
              </a:spcBef>
              <a:buFont typeface="Arial" panose="020B0604020202020204" pitchFamily="34" charset="0"/>
              <a:buNone/>
              <a:defRPr sz="2800">
                <a:latin typeface="Inter Light" panose="02000403000000020004" pitchFamily="50" charset="0"/>
                <a:ea typeface="Inter Light" panose="02000403000000020004" pitchFamily="50" charset="0"/>
                <a:cs typeface="Inter Light" panose="02000403000000020004" pitchFamily="50" charset="0"/>
              </a:defRPr>
            </a:lvl3pPr>
            <a:lvl4pPr marL="0" indent="0">
              <a:lnSpc>
                <a:spcPct val="100000"/>
              </a:lnSpc>
              <a:spcBef>
                <a:spcPts val="600"/>
              </a:spcBef>
              <a:buFont typeface="Arial" panose="020B0604020202020204" pitchFamily="34" charset="0"/>
              <a:buNone/>
              <a:defRPr sz="2800">
                <a:latin typeface="Inter Light" panose="02000403000000020004" pitchFamily="50" charset="0"/>
                <a:ea typeface="Inter Light" panose="02000403000000020004" pitchFamily="50" charset="0"/>
                <a:cs typeface="Inter Light" panose="02000403000000020004" pitchFamily="50" charset="0"/>
              </a:defRPr>
            </a:lvl4pPr>
            <a:lvl5pPr marL="0" indent="0">
              <a:lnSpc>
                <a:spcPct val="100000"/>
              </a:lnSpc>
              <a:spcBef>
                <a:spcPts val="600"/>
              </a:spcBef>
              <a:buFont typeface="Arial" panose="020B0604020202020204" pitchFamily="34" charset="0"/>
              <a:buNone/>
              <a:defRPr sz="2800">
                <a:latin typeface="Inter Light" panose="02000403000000020004" pitchFamily="50" charset="0"/>
                <a:ea typeface="Inter Light" panose="02000403000000020004" pitchFamily="50" charset="0"/>
                <a:cs typeface="Inter Light" panose="02000403000000020004" pitchFamily="50" charset="0"/>
              </a:defRPr>
            </a:lvl5pPr>
            <a:lvl6pPr>
              <a:defRPr sz="2000" baseline="0"/>
            </a:lvl6pPr>
            <a:lvl7pPr>
              <a:defRPr sz="2000" baseline="0"/>
            </a:lvl7pPr>
            <a:lvl8pPr>
              <a:defRPr sz="2000" baseline="0"/>
            </a:lvl8pPr>
            <a:lvl9pPr>
              <a:defRPr sz="2000" baseline="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718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 Single">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55E00072-8177-8B6A-6A90-45F4AB9D7337}"/>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6" name="Title Placeholder 1">
            <a:extLst>
              <a:ext uri="{FF2B5EF4-FFF2-40B4-BE49-F238E27FC236}">
                <a16:creationId xmlns:a16="http://schemas.microsoft.com/office/drawing/2014/main" id="{88684DD0-26F1-1FC3-88D2-5B51E61368F1}"/>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2" name="Content Placeholder 2">
            <a:extLst>
              <a:ext uri="{FF2B5EF4-FFF2-40B4-BE49-F238E27FC236}">
                <a16:creationId xmlns:a16="http://schemas.microsoft.com/office/drawing/2014/main" id="{BF082499-2B66-314C-1973-DB5EE025F0B6}"/>
              </a:ext>
            </a:extLst>
          </p:cNvPr>
          <p:cNvSpPr>
            <a:spLocks noGrp="1"/>
          </p:cNvSpPr>
          <p:nvPr>
            <p:ph sz="half" idx="15" hasCustomPrompt="1"/>
          </p:nvPr>
        </p:nvSpPr>
        <p:spPr>
          <a:xfrm>
            <a:off x="484186" y="6929040"/>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3" name="Content Placeholder 2">
            <a:extLst>
              <a:ext uri="{FF2B5EF4-FFF2-40B4-BE49-F238E27FC236}">
                <a16:creationId xmlns:a16="http://schemas.microsoft.com/office/drawing/2014/main" id="{DEBF5507-DAA8-A243-F8A6-84A409DE0F37}"/>
              </a:ext>
            </a:extLst>
          </p:cNvPr>
          <p:cNvSpPr>
            <a:spLocks noGrp="1"/>
          </p:cNvSpPr>
          <p:nvPr>
            <p:ph sz="half" idx="16" hasCustomPrompt="1"/>
          </p:nvPr>
        </p:nvSpPr>
        <p:spPr>
          <a:xfrm>
            <a:off x="484187" y="7257107"/>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4" name="Picture Placeholder 8">
            <a:extLst>
              <a:ext uri="{FF2B5EF4-FFF2-40B4-BE49-F238E27FC236}">
                <a16:creationId xmlns:a16="http://schemas.microsoft.com/office/drawing/2014/main" id="{7551BE5F-EB37-52BA-BF3C-7F77959E16F5}"/>
              </a:ext>
            </a:extLst>
          </p:cNvPr>
          <p:cNvSpPr>
            <a:spLocks noGrp="1"/>
          </p:cNvSpPr>
          <p:nvPr>
            <p:ph type="pic" sz="quarter" idx="21"/>
          </p:nvPr>
        </p:nvSpPr>
        <p:spPr>
          <a:xfrm>
            <a:off x="484186" y="2506980"/>
            <a:ext cx="3931920" cy="4114800"/>
          </a:xfrm>
          <a:prstGeom prst="roundRect">
            <a:avLst>
              <a:gd name="adj" fmla="val 5813"/>
            </a:avLst>
          </a:prstGeom>
          <a:noFill/>
        </p:spPr>
        <p:txBody>
          <a:bodyPr anchor="ctr" anchorCtr="0">
            <a:normAutofit/>
          </a:bodyPr>
          <a:lstStyle>
            <a:lvl1pPr algn="ctr">
              <a:defRPr sz="1600" b="0">
                <a:solidFill>
                  <a:schemeClr val="tx1"/>
                </a:solidFill>
              </a:defRPr>
            </a:lvl1pPr>
          </a:lstStyle>
          <a:p>
            <a:r>
              <a:rPr lang="en-GB"/>
              <a:t>Click icon to add picture</a:t>
            </a:r>
            <a:endParaRPr lang="en-US"/>
          </a:p>
        </p:txBody>
      </p:sp>
      <p:sp>
        <p:nvSpPr>
          <p:cNvPr id="15" name="Text Placeholder 2">
            <a:extLst>
              <a:ext uri="{FF2B5EF4-FFF2-40B4-BE49-F238E27FC236}">
                <a16:creationId xmlns:a16="http://schemas.microsoft.com/office/drawing/2014/main" id="{E8E15AC9-7292-3D13-6C73-282E69EE8FE5}"/>
              </a:ext>
            </a:extLst>
          </p:cNvPr>
          <p:cNvSpPr>
            <a:spLocks noGrp="1"/>
          </p:cNvSpPr>
          <p:nvPr>
            <p:ph idx="22"/>
          </p:nvPr>
        </p:nvSpPr>
        <p:spPr>
          <a:xfrm>
            <a:off x="5989638" y="2506980"/>
            <a:ext cx="5516562" cy="4114801"/>
          </a:xfrm>
          <a:prstGeom prst="rect">
            <a:avLst/>
          </a:prstGeom>
        </p:spPr>
        <p:txBody>
          <a:bodyPr vert="horz" lIns="0" tIns="45720" rIns="0" bIns="45720" rtlCol="0" anchor="ct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90569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 - 4 Presenters">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55E00072-8177-8B6A-6A90-45F4AB9D7337}"/>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6" name="Title Placeholder 1">
            <a:extLst>
              <a:ext uri="{FF2B5EF4-FFF2-40B4-BE49-F238E27FC236}">
                <a16:creationId xmlns:a16="http://schemas.microsoft.com/office/drawing/2014/main" id="{88684DD0-26F1-1FC3-88D2-5B51E61368F1}"/>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2" name="Content Placeholder 2">
            <a:extLst>
              <a:ext uri="{FF2B5EF4-FFF2-40B4-BE49-F238E27FC236}">
                <a16:creationId xmlns:a16="http://schemas.microsoft.com/office/drawing/2014/main" id="{BF082499-2B66-314C-1973-DB5EE025F0B6}"/>
              </a:ext>
            </a:extLst>
          </p:cNvPr>
          <p:cNvSpPr>
            <a:spLocks noGrp="1"/>
          </p:cNvSpPr>
          <p:nvPr>
            <p:ph sz="half" idx="15" hasCustomPrompt="1"/>
          </p:nvPr>
        </p:nvSpPr>
        <p:spPr>
          <a:xfrm>
            <a:off x="2543854" y="2985692"/>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3" name="Content Placeholder 2">
            <a:extLst>
              <a:ext uri="{FF2B5EF4-FFF2-40B4-BE49-F238E27FC236}">
                <a16:creationId xmlns:a16="http://schemas.microsoft.com/office/drawing/2014/main" id="{DEBF5507-DAA8-A243-F8A6-84A409DE0F37}"/>
              </a:ext>
            </a:extLst>
          </p:cNvPr>
          <p:cNvSpPr>
            <a:spLocks noGrp="1"/>
          </p:cNvSpPr>
          <p:nvPr>
            <p:ph sz="half" idx="16" hasCustomPrompt="1"/>
          </p:nvPr>
        </p:nvSpPr>
        <p:spPr>
          <a:xfrm>
            <a:off x="2543855" y="3281103"/>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4" name="Picture Placeholder 8">
            <a:extLst>
              <a:ext uri="{FF2B5EF4-FFF2-40B4-BE49-F238E27FC236}">
                <a16:creationId xmlns:a16="http://schemas.microsoft.com/office/drawing/2014/main" id="{7551BE5F-EB37-52BA-BF3C-7F77959E16F5}"/>
              </a:ext>
            </a:extLst>
          </p:cNvPr>
          <p:cNvSpPr>
            <a:spLocks noGrp="1"/>
          </p:cNvSpPr>
          <p:nvPr>
            <p:ph type="pic" sz="quarter" idx="21"/>
          </p:nvPr>
        </p:nvSpPr>
        <p:spPr>
          <a:xfrm>
            <a:off x="484186" y="2856878"/>
            <a:ext cx="1828800" cy="1828800"/>
          </a:xfrm>
          <a:prstGeom prst="roundRect">
            <a:avLst>
              <a:gd name="adj" fmla="val 5813"/>
            </a:avLst>
          </a:prstGeom>
          <a:noFill/>
        </p:spPr>
        <p:txBody>
          <a:bodyPr anchor="ctr" anchorCtr="0">
            <a:normAutofit/>
          </a:bodyPr>
          <a:lstStyle>
            <a:lvl1pPr algn="ctr">
              <a:defRPr sz="1600" b="0">
                <a:solidFill>
                  <a:schemeClr val="tx1"/>
                </a:solidFill>
              </a:defRPr>
            </a:lvl1pPr>
          </a:lstStyle>
          <a:p>
            <a:r>
              <a:rPr lang="en-GB"/>
              <a:t>Click icon to add picture</a:t>
            </a:r>
            <a:endParaRPr lang="en-US"/>
          </a:p>
        </p:txBody>
      </p:sp>
      <p:sp>
        <p:nvSpPr>
          <p:cNvPr id="5" name="Content Placeholder 2">
            <a:extLst>
              <a:ext uri="{FF2B5EF4-FFF2-40B4-BE49-F238E27FC236}">
                <a16:creationId xmlns:a16="http://schemas.microsoft.com/office/drawing/2014/main" id="{FDBD811A-C99D-3B7A-BCC3-66DA844F1C8B}"/>
              </a:ext>
            </a:extLst>
          </p:cNvPr>
          <p:cNvSpPr>
            <a:spLocks noGrp="1"/>
          </p:cNvSpPr>
          <p:nvPr>
            <p:ph sz="half" idx="22" hasCustomPrompt="1"/>
          </p:nvPr>
        </p:nvSpPr>
        <p:spPr>
          <a:xfrm>
            <a:off x="2543854" y="5407568"/>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7" name="Content Placeholder 2">
            <a:extLst>
              <a:ext uri="{FF2B5EF4-FFF2-40B4-BE49-F238E27FC236}">
                <a16:creationId xmlns:a16="http://schemas.microsoft.com/office/drawing/2014/main" id="{59A747F1-959A-3806-A11E-FFACEFB693EF}"/>
              </a:ext>
            </a:extLst>
          </p:cNvPr>
          <p:cNvSpPr>
            <a:spLocks noGrp="1"/>
          </p:cNvSpPr>
          <p:nvPr>
            <p:ph sz="half" idx="23" hasCustomPrompt="1"/>
          </p:nvPr>
        </p:nvSpPr>
        <p:spPr>
          <a:xfrm>
            <a:off x="2543855" y="5702979"/>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8" name="Picture Placeholder 8">
            <a:extLst>
              <a:ext uri="{FF2B5EF4-FFF2-40B4-BE49-F238E27FC236}">
                <a16:creationId xmlns:a16="http://schemas.microsoft.com/office/drawing/2014/main" id="{51B0D53B-7E9B-3DC3-BA87-003824F65D9D}"/>
              </a:ext>
            </a:extLst>
          </p:cNvPr>
          <p:cNvSpPr>
            <a:spLocks noGrp="1"/>
          </p:cNvSpPr>
          <p:nvPr>
            <p:ph type="pic" sz="quarter" idx="24"/>
          </p:nvPr>
        </p:nvSpPr>
        <p:spPr>
          <a:xfrm>
            <a:off x="484186" y="5278754"/>
            <a:ext cx="1828800" cy="1828800"/>
          </a:xfrm>
          <a:prstGeom prst="roundRect">
            <a:avLst>
              <a:gd name="adj" fmla="val 5813"/>
            </a:avLst>
          </a:prstGeom>
          <a:noFill/>
        </p:spPr>
        <p:txBody>
          <a:bodyPr anchor="ctr" anchorCtr="0">
            <a:normAutofit/>
          </a:bodyPr>
          <a:lstStyle>
            <a:lvl1pPr algn="ctr">
              <a:defRPr sz="1600" b="0">
                <a:solidFill>
                  <a:schemeClr val="tx1"/>
                </a:solidFill>
              </a:defRPr>
            </a:lvl1pPr>
          </a:lstStyle>
          <a:p>
            <a:r>
              <a:rPr lang="en-GB"/>
              <a:t>Click icon to add picture</a:t>
            </a:r>
            <a:endParaRPr lang="en-US"/>
          </a:p>
        </p:txBody>
      </p:sp>
      <p:sp>
        <p:nvSpPr>
          <p:cNvPr id="9" name="Content Placeholder 2">
            <a:extLst>
              <a:ext uri="{FF2B5EF4-FFF2-40B4-BE49-F238E27FC236}">
                <a16:creationId xmlns:a16="http://schemas.microsoft.com/office/drawing/2014/main" id="{B606E116-3C8D-CF15-BA0D-FE1D9DF8D865}"/>
              </a:ext>
            </a:extLst>
          </p:cNvPr>
          <p:cNvSpPr>
            <a:spLocks noGrp="1"/>
          </p:cNvSpPr>
          <p:nvPr>
            <p:ph sz="half" idx="25" hasCustomPrompt="1"/>
          </p:nvPr>
        </p:nvSpPr>
        <p:spPr>
          <a:xfrm>
            <a:off x="9610724" y="2985692"/>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0" name="Content Placeholder 2">
            <a:extLst>
              <a:ext uri="{FF2B5EF4-FFF2-40B4-BE49-F238E27FC236}">
                <a16:creationId xmlns:a16="http://schemas.microsoft.com/office/drawing/2014/main" id="{1DEF596F-37D3-8C56-AEC3-A941B57F4B88}"/>
              </a:ext>
            </a:extLst>
          </p:cNvPr>
          <p:cNvSpPr>
            <a:spLocks noGrp="1"/>
          </p:cNvSpPr>
          <p:nvPr>
            <p:ph sz="half" idx="26" hasCustomPrompt="1"/>
          </p:nvPr>
        </p:nvSpPr>
        <p:spPr>
          <a:xfrm>
            <a:off x="9610725" y="3281103"/>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1" name="Picture Placeholder 8">
            <a:extLst>
              <a:ext uri="{FF2B5EF4-FFF2-40B4-BE49-F238E27FC236}">
                <a16:creationId xmlns:a16="http://schemas.microsoft.com/office/drawing/2014/main" id="{25D416AB-5AB8-3255-9B13-3BFE55B1067E}"/>
              </a:ext>
            </a:extLst>
          </p:cNvPr>
          <p:cNvSpPr>
            <a:spLocks noGrp="1"/>
          </p:cNvSpPr>
          <p:nvPr>
            <p:ph type="pic" sz="quarter" idx="27"/>
          </p:nvPr>
        </p:nvSpPr>
        <p:spPr>
          <a:xfrm>
            <a:off x="7551056" y="2856878"/>
            <a:ext cx="1828800" cy="1828800"/>
          </a:xfrm>
          <a:prstGeom prst="roundRect">
            <a:avLst>
              <a:gd name="adj" fmla="val 5813"/>
            </a:avLst>
          </a:prstGeom>
          <a:noFill/>
        </p:spPr>
        <p:txBody>
          <a:bodyPr anchor="ctr" anchorCtr="0">
            <a:normAutofit/>
          </a:bodyPr>
          <a:lstStyle>
            <a:lvl1pPr algn="ctr">
              <a:defRPr sz="1600" b="0">
                <a:solidFill>
                  <a:schemeClr val="tx1"/>
                </a:solidFill>
              </a:defRPr>
            </a:lvl1pPr>
          </a:lstStyle>
          <a:p>
            <a:r>
              <a:rPr lang="en-GB"/>
              <a:t>Click icon to add picture</a:t>
            </a:r>
            <a:endParaRPr lang="en-US"/>
          </a:p>
        </p:txBody>
      </p:sp>
      <p:sp>
        <p:nvSpPr>
          <p:cNvPr id="12" name="Content Placeholder 2">
            <a:extLst>
              <a:ext uri="{FF2B5EF4-FFF2-40B4-BE49-F238E27FC236}">
                <a16:creationId xmlns:a16="http://schemas.microsoft.com/office/drawing/2014/main" id="{ABFEF732-87F6-4DAB-0C27-9A712527F2FB}"/>
              </a:ext>
            </a:extLst>
          </p:cNvPr>
          <p:cNvSpPr>
            <a:spLocks noGrp="1"/>
          </p:cNvSpPr>
          <p:nvPr>
            <p:ph sz="half" idx="28" hasCustomPrompt="1"/>
          </p:nvPr>
        </p:nvSpPr>
        <p:spPr>
          <a:xfrm>
            <a:off x="9610724" y="5407568"/>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3" name="Content Placeholder 2">
            <a:extLst>
              <a:ext uri="{FF2B5EF4-FFF2-40B4-BE49-F238E27FC236}">
                <a16:creationId xmlns:a16="http://schemas.microsoft.com/office/drawing/2014/main" id="{668E4127-A4BC-BD25-7D63-1979A3E79EF6}"/>
              </a:ext>
            </a:extLst>
          </p:cNvPr>
          <p:cNvSpPr>
            <a:spLocks noGrp="1"/>
          </p:cNvSpPr>
          <p:nvPr>
            <p:ph sz="half" idx="29" hasCustomPrompt="1"/>
          </p:nvPr>
        </p:nvSpPr>
        <p:spPr>
          <a:xfrm>
            <a:off x="9610725" y="5702979"/>
            <a:ext cx="4562475" cy="181534"/>
          </a:xfrm>
          <a:prstGeom prst="rect">
            <a:avLst/>
          </a:prstGeom>
        </p:spPr>
        <p:txBody>
          <a:bodyPr tIns="0" rIns="0" bIns="0">
            <a:noAutofit/>
          </a:bodyPr>
          <a:lstStyle>
            <a:lvl1pPr>
              <a:lnSpc>
                <a:spcPct val="100000"/>
              </a:lnSpc>
              <a:spcBef>
                <a:spcPts val="600"/>
              </a:spcBef>
              <a:defRPr sz="1200" cap="all"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4" name="Picture Placeholder 8">
            <a:extLst>
              <a:ext uri="{FF2B5EF4-FFF2-40B4-BE49-F238E27FC236}">
                <a16:creationId xmlns:a16="http://schemas.microsoft.com/office/drawing/2014/main" id="{A5C05823-0C0C-A242-FF86-E466B32E9215}"/>
              </a:ext>
            </a:extLst>
          </p:cNvPr>
          <p:cNvSpPr>
            <a:spLocks noGrp="1"/>
          </p:cNvSpPr>
          <p:nvPr>
            <p:ph type="pic" sz="quarter" idx="30"/>
          </p:nvPr>
        </p:nvSpPr>
        <p:spPr>
          <a:xfrm>
            <a:off x="7551056" y="5278754"/>
            <a:ext cx="1828800" cy="1828800"/>
          </a:xfrm>
          <a:prstGeom prst="roundRect">
            <a:avLst>
              <a:gd name="adj" fmla="val 5813"/>
            </a:avLst>
          </a:prstGeom>
          <a:noFill/>
        </p:spPr>
        <p:txBody>
          <a:bodyPr anchor="ctr" anchorCtr="0">
            <a:normAutofit/>
          </a:bodyPr>
          <a:lstStyle>
            <a:lvl1pPr algn="ctr">
              <a:defRPr sz="1600" b="0">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960151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Full Ble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2C44BC-E9BB-0137-5946-790004835E99}"/>
              </a:ext>
            </a:extLst>
          </p:cNvPr>
          <p:cNvSpPr/>
          <p:nvPr userDrawn="1"/>
        </p:nvSpPr>
        <p:spPr>
          <a:xfrm>
            <a:off x="0" y="0"/>
            <a:ext cx="14630400" cy="8229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pic>
        <p:nvPicPr>
          <p:cNvPr id="3" name="HeaderMasthead" descr="preencoded.png">
            <a:extLst>
              <a:ext uri="{FF2B5EF4-FFF2-40B4-BE49-F238E27FC236}">
                <a16:creationId xmlns:a16="http://schemas.microsoft.com/office/drawing/2014/main" id="{12ACD87B-8699-6D24-5A7E-A8063B91C439}"/>
              </a:ext>
            </a:extLst>
          </p:cNvPr>
          <p:cNvPicPr>
            <a:picLocks noChangeAspect="1"/>
          </p:cNvPicPr>
          <p:nvPr userDrawn="1"/>
        </p:nvPicPr>
        <p:blipFill>
          <a:blip r:embed="rId2"/>
          <a:srcRect/>
          <a:stretch/>
        </p:blipFill>
        <p:spPr>
          <a:xfrm>
            <a:off x="0" y="-1"/>
            <a:ext cx="14630400" cy="8229600"/>
          </a:xfrm>
          <a:prstGeom prst="rect">
            <a:avLst/>
          </a:prstGeom>
        </p:spPr>
      </p:pic>
      <p:sp>
        <p:nvSpPr>
          <p:cNvPr id="6" name="Title Placeholder 1">
            <a:extLst>
              <a:ext uri="{FF2B5EF4-FFF2-40B4-BE49-F238E27FC236}">
                <a16:creationId xmlns:a16="http://schemas.microsoft.com/office/drawing/2014/main" id="{8C3C95B2-F331-1096-8717-06D4D9735AFA}"/>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lvl1pPr>
              <a:defRPr>
                <a:solidFill>
                  <a:schemeClr val="bg1"/>
                </a:solidFill>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45D26464-8BF8-9643-D915-A91B6ECFC4E5}"/>
              </a:ext>
            </a:extLst>
          </p:cNvPr>
          <p:cNvSpPr>
            <a:spLocks noGrp="1"/>
          </p:cNvSpPr>
          <p:nvPr>
            <p:ph type="subTitle" idx="10"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1"/>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2" name="TextBox 1">
            <a:extLst>
              <a:ext uri="{FF2B5EF4-FFF2-40B4-BE49-F238E27FC236}">
                <a16:creationId xmlns:a16="http://schemas.microsoft.com/office/drawing/2014/main" id="{82B14BDC-01CE-3431-C0CE-A241E39ACE58}"/>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a:solidFill>
                  <a:srgbClr val="6D6D6D"/>
                </a:solidFill>
                <a:latin typeface="Inter" panose="02000503000000020004" pitchFamily="50" charset="0"/>
                <a:cs typeface="Inter" panose="02000503000000020004" pitchFamily="50" charset="0"/>
              </a:rPr>
              <a:t>DXC Internal</a:t>
            </a:r>
          </a:p>
        </p:txBody>
      </p:sp>
      <p:sp>
        <p:nvSpPr>
          <p:cNvPr id="4" name="Footer Placeholder 4">
            <a:extLst>
              <a:ext uri="{FF2B5EF4-FFF2-40B4-BE49-F238E27FC236}">
                <a16:creationId xmlns:a16="http://schemas.microsoft.com/office/drawing/2014/main" id="{875C4041-222A-F69A-E9EC-1D6BBE6C387B}"/>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bg1"/>
                </a:solidFill>
                <a:latin typeface="Inter" panose="02000503000000020004" pitchFamily="50" charset="0"/>
                <a:cs typeface="Inter" panose="02000503000000020004" pitchFamily="50" charset="0"/>
              </a:rPr>
              <a:t>© </a:t>
            </a:r>
            <a:fld id="{C0650B53-F5B1-403A-BD70-58B7AE2589AD}" type="datetimeyyyy">
              <a:rPr lang="en-US" sz="850" smtClean="0">
                <a:solidFill>
                  <a:schemeClr val="bg1"/>
                </a:solidFill>
                <a:latin typeface="Inter" panose="02000503000000020004" pitchFamily="50" charset="0"/>
                <a:cs typeface="Inter" panose="02000503000000020004" pitchFamily="50" charset="0"/>
              </a:rPr>
              <a:pPr algn="r"/>
              <a:t>2026</a:t>
            </a:fld>
            <a:r>
              <a:rPr lang="en-US" sz="850">
                <a:solidFill>
                  <a:schemeClr val="bg1"/>
                </a:solidFill>
                <a:latin typeface="Inter" panose="02000503000000020004" pitchFamily="50" charset="0"/>
                <a:cs typeface="Inter" panose="02000503000000020004" pitchFamily="50" charset="0"/>
              </a:rPr>
              <a:t> DXC Technology Company. All rights reserved.</a:t>
            </a:r>
          </a:p>
        </p:txBody>
      </p:sp>
      <p:sp>
        <p:nvSpPr>
          <p:cNvPr id="8" name="Text Box 115">
            <a:extLst>
              <a:ext uri="{FF2B5EF4-FFF2-40B4-BE49-F238E27FC236}">
                <a16:creationId xmlns:a16="http://schemas.microsoft.com/office/drawing/2014/main" id="{966E7D02-A59E-D77B-34F9-177B59C8C7BD}"/>
              </a:ext>
            </a:extLst>
          </p:cNvPr>
          <p:cNvSpPr txBox="1">
            <a:spLocks noChangeArrowheads="1"/>
          </p:cNvSpPr>
          <p:nvPr userDrawn="1"/>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bg1"/>
                </a:solidFill>
                <a:latin typeface="Inter Bold"/>
                <a:ea typeface="Inter Bold"/>
              </a:rPr>
              <a:pPr algn="r" defTabSz="525272">
                <a:spcBef>
                  <a:spcPts val="0"/>
                </a:spcBef>
              </a:pPr>
              <a:t>‹#›</a:t>
            </a:fld>
            <a:endParaRPr lang="en-US" sz="900" b="1">
              <a:solidFill>
                <a:schemeClr val="bg1"/>
              </a:solidFill>
              <a:latin typeface="Inter Bold"/>
              <a:ea typeface="Inter Bold"/>
            </a:endParaRPr>
          </a:p>
        </p:txBody>
      </p:sp>
      <p:sp>
        <p:nvSpPr>
          <p:cNvPr id="9" name="Text Box 115">
            <a:extLst>
              <a:ext uri="{FF2B5EF4-FFF2-40B4-BE49-F238E27FC236}">
                <a16:creationId xmlns:a16="http://schemas.microsoft.com/office/drawing/2014/main" id="{C625C1F0-127F-73C3-7ADA-A6081E5BFC53}"/>
              </a:ext>
            </a:extLst>
          </p:cNvPr>
          <p:cNvSpPr txBox="1">
            <a:spLocks noChangeArrowheads="1"/>
          </p:cNvSpPr>
          <p:nvPr userDrawn="1"/>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bg1"/>
                </a:solidFill>
                <a:latin typeface="Inter Bold"/>
                <a:ea typeface="Inter Bold"/>
              </a:rPr>
              <a:pPr algn="r" defTabSz="525272">
                <a:spcBef>
                  <a:spcPts val="0"/>
                </a:spcBef>
              </a:pPr>
              <a:t>‹#›</a:t>
            </a:fld>
            <a:endParaRPr lang="en-US" sz="900" b="1">
              <a:solidFill>
                <a:schemeClr val="bg1"/>
              </a:solidFill>
              <a:latin typeface="Inter Bold"/>
              <a:ea typeface="Inter Bold"/>
            </a:endParaRPr>
          </a:p>
        </p:txBody>
      </p:sp>
      <p:pic>
        <p:nvPicPr>
          <p:cNvPr id="10" name="Union" descr="preencoded.png">
            <a:extLst>
              <a:ext uri="{FF2B5EF4-FFF2-40B4-BE49-F238E27FC236}">
                <a16:creationId xmlns:a16="http://schemas.microsoft.com/office/drawing/2014/main" id="{2E0A7C26-1063-DA8C-412A-967875A0E23D}"/>
              </a:ext>
            </a:extLst>
          </p:cNvPr>
          <p:cNvPicPr>
            <a:picLocks noChangeAspect="1"/>
          </p:cNvPicPr>
          <p:nvPr userDrawn="1"/>
        </p:nvPicPr>
        <p:blipFill>
          <a:blip r:embed="rId3"/>
          <a:srcRect/>
          <a:stretch/>
        </p:blipFill>
        <p:spPr>
          <a:xfrm>
            <a:off x="491014" y="228835"/>
            <a:ext cx="938212" cy="151929"/>
          </a:xfrm>
          <a:prstGeom prst="rect">
            <a:avLst/>
          </a:prstGeom>
        </p:spPr>
      </p:pic>
      <p:sp>
        <p:nvSpPr>
          <p:cNvPr id="11" name="COMPANY OVERVIEW">
            <a:extLst>
              <a:ext uri="{FF2B5EF4-FFF2-40B4-BE49-F238E27FC236}">
                <a16:creationId xmlns:a16="http://schemas.microsoft.com/office/drawing/2014/main" id="{460D8598-B6F3-061C-1E91-55DD0B252539}"/>
              </a:ext>
            </a:extLst>
          </p:cNvPr>
          <p:cNvSpPr/>
          <p:nvPr userDrawn="1"/>
        </p:nvSpPr>
        <p:spPr>
          <a:xfrm>
            <a:off x="4741071" y="243840"/>
            <a:ext cx="5150644" cy="129540"/>
          </a:xfrm>
          <a:prstGeom prst="rect">
            <a:avLst/>
          </a:prstGeom>
          <a:noFill/>
          <a:ln/>
        </p:spPr>
        <p:txBody>
          <a:bodyPr wrap="square" lIns="0" tIns="0" rIns="0" bIns="0" rtlCol="0" anchor="t"/>
          <a:lstStyle/>
          <a:p>
            <a:pPr marL="0" indent="0" algn="ctr">
              <a:lnSpc>
                <a:spcPts val="1020"/>
              </a:lnSpc>
              <a:buNone/>
            </a:pPr>
            <a:r>
              <a:rPr lang="en-US" sz="900" b="1" kern="0" cap="all" spc="168" baseline="0" dirty="0">
                <a:solidFill>
                  <a:schemeClr val="bg1"/>
                </a:solidFill>
                <a:latin typeface="Inter" panose="02000503000000020004" pitchFamily="50" charset="0"/>
                <a:ea typeface="Inter" panose="02000503000000020004" pitchFamily="50" charset="0"/>
                <a:cs typeface="Inter" panose="02000503000000020004" pitchFamily="50" charset="0"/>
              </a:rPr>
              <a:t>PRESENTATION DESCRIPTION</a:t>
            </a:r>
            <a:endParaRPr lang="en-US" sz="900" b="1" cap="all" baseline="0" dirty="0">
              <a:solidFill>
                <a:schemeClr val="bg1"/>
              </a:solidFill>
              <a:latin typeface="Inter" panose="02000503000000020004" pitchFamily="50" charset="0"/>
              <a:ea typeface="Inter" panose="02000503000000020004" pitchFamily="50" charset="0"/>
              <a:cs typeface="Inter" panose="02000503000000020004" pitchFamily="50" charset="0"/>
            </a:endParaRPr>
          </a:p>
        </p:txBody>
      </p:sp>
    </p:spTree>
    <p:extLst>
      <p:ext uri="{BB962C8B-B14F-4D97-AF65-F5344CB8AC3E}">
        <p14:creationId xmlns:p14="http://schemas.microsoft.com/office/powerpoint/2010/main" val="918318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4">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73B2DF-BAF2-C420-FD86-86240D16DD99}"/>
              </a:ext>
            </a:extLst>
          </p:cNvPr>
          <p:cNvSpPr/>
          <p:nvPr/>
        </p:nvSpPr>
        <p:spPr>
          <a:xfrm>
            <a:off x="0" y="0"/>
            <a:ext cx="14630400" cy="82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2">
              <a:latin typeface="Inter Medium" panose="02000603000000020004" pitchFamily="50" charset="0"/>
            </a:endParaRPr>
          </a:p>
        </p:txBody>
      </p:sp>
      <p:pic>
        <p:nvPicPr>
          <p:cNvPr id="2" name="Frame 15529" descr="preencoded.png">
            <a:extLst>
              <a:ext uri="{FF2B5EF4-FFF2-40B4-BE49-F238E27FC236}">
                <a16:creationId xmlns:a16="http://schemas.microsoft.com/office/drawing/2014/main" id="{1EF2DDB8-8571-93E4-C67A-35640A82F91D}"/>
              </a:ext>
            </a:extLst>
          </p:cNvPr>
          <p:cNvPicPr>
            <a:picLocks noChangeAspect="1"/>
          </p:cNvPicPr>
          <p:nvPr/>
        </p:nvPicPr>
        <p:blipFill>
          <a:blip r:embed="rId2"/>
          <a:srcRect/>
          <a:stretch/>
        </p:blipFill>
        <p:spPr>
          <a:xfrm>
            <a:off x="243840" y="243840"/>
            <a:ext cx="14142720" cy="4739640"/>
          </a:xfrm>
          <a:prstGeom prst="rect">
            <a:avLst/>
          </a:prstGeom>
        </p:spPr>
      </p:pic>
      <p:sp>
        <p:nvSpPr>
          <p:cNvPr id="5" name="Rectangle 4">
            <a:extLst>
              <a:ext uri="{FF2B5EF4-FFF2-40B4-BE49-F238E27FC236}">
                <a16:creationId xmlns:a16="http://schemas.microsoft.com/office/drawing/2014/main" id="{E03F9C0B-0317-E2A6-8F23-EFFBE864DCA8}"/>
              </a:ext>
            </a:extLst>
          </p:cNvPr>
          <p:cNvSpPr/>
          <p:nvPr userDrawn="1"/>
        </p:nvSpPr>
        <p:spPr>
          <a:xfrm>
            <a:off x="0" y="0"/>
            <a:ext cx="14630400" cy="82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2">
              <a:latin typeface="Inter Medium" panose="02000603000000020004" pitchFamily="50" charset="0"/>
            </a:endParaRPr>
          </a:p>
        </p:txBody>
      </p:sp>
      <p:pic>
        <p:nvPicPr>
          <p:cNvPr id="15" name="lookmomnoagency_httpss.mj.runJIcAb0P4040_Ultra-real_cinematic_p_638bfe43-65b2-4354-845b-4351f8df7907" descr="preencoded.png">
            <a:extLst>
              <a:ext uri="{FF2B5EF4-FFF2-40B4-BE49-F238E27FC236}">
                <a16:creationId xmlns:a16="http://schemas.microsoft.com/office/drawing/2014/main" id="{75169228-DC09-412D-D6F7-167D9FF75424}"/>
              </a:ext>
            </a:extLst>
          </p:cNvPr>
          <p:cNvPicPr>
            <a:picLocks noChangeAspect="1"/>
          </p:cNvPicPr>
          <p:nvPr userDrawn="1"/>
        </p:nvPicPr>
        <p:blipFill>
          <a:blip r:embed="rId3"/>
          <a:srcRect/>
          <a:stretch/>
        </p:blipFill>
        <p:spPr>
          <a:xfrm>
            <a:off x="243840" y="243840"/>
            <a:ext cx="14142720" cy="4815840"/>
          </a:xfrm>
          <a:prstGeom prst="rect">
            <a:avLst/>
          </a:prstGeom>
        </p:spPr>
      </p:pic>
      <p:sp>
        <p:nvSpPr>
          <p:cNvPr id="17" name="Subtitle 2">
            <a:extLst>
              <a:ext uri="{FF2B5EF4-FFF2-40B4-BE49-F238E27FC236}">
                <a16:creationId xmlns:a16="http://schemas.microsoft.com/office/drawing/2014/main" id="{0342C94D-B005-C627-CC70-486D6842AB48}"/>
              </a:ext>
            </a:extLst>
          </p:cNvPr>
          <p:cNvSpPr>
            <a:spLocks noGrp="1"/>
          </p:cNvSpPr>
          <p:nvPr>
            <p:ph type="subTitle" idx="1"/>
          </p:nvPr>
        </p:nvSpPr>
        <p:spPr>
          <a:xfrm>
            <a:off x="5972733" y="5447346"/>
            <a:ext cx="7353431" cy="167641"/>
          </a:xfrm>
          <a:prstGeom prst="rect">
            <a:avLst/>
          </a:prstGeom>
        </p:spPr>
        <p:txBody>
          <a:bodyPr bIns="0" anchor="b" anchorCtr="0">
            <a:noAutofit/>
          </a:bodyPr>
          <a:lstStyle>
            <a:lvl1pPr marL="0" indent="0" algn="l">
              <a:spcBef>
                <a:spcPts val="0"/>
              </a:spcBef>
              <a:buNone/>
              <a:defRPr sz="1050" b="1" cap="all" spc="160" baseline="0">
                <a:solidFill>
                  <a:schemeClr val="tx1"/>
                </a:solidFill>
                <a:latin typeface="Inter" panose="02000503000000020004" pitchFamily="50" charset="0"/>
                <a:ea typeface="Inter" panose="02000503000000020004" pitchFamily="50" charset="0"/>
                <a:cs typeface="Inter" panose="02000503000000020004" pitchFamily="50" charset="0"/>
              </a:defRPr>
            </a:lvl1pPr>
            <a:lvl2pPr marL="585216" indent="0" algn="ctr">
              <a:buNone/>
              <a:defRPr>
                <a:solidFill>
                  <a:schemeClr val="tx1">
                    <a:tint val="75000"/>
                  </a:schemeClr>
                </a:solidFill>
              </a:defRPr>
            </a:lvl2pPr>
            <a:lvl3pPr marL="1170432" indent="0" algn="ctr">
              <a:buNone/>
              <a:defRPr>
                <a:solidFill>
                  <a:schemeClr val="tx1">
                    <a:tint val="75000"/>
                  </a:schemeClr>
                </a:solidFill>
              </a:defRPr>
            </a:lvl3pPr>
            <a:lvl4pPr marL="1755648" indent="0" algn="ctr">
              <a:buNone/>
              <a:defRPr>
                <a:solidFill>
                  <a:schemeClr val="tx1">
                    <a:tint val="75000"/>
                  </a:schemeClr>
                </a:solidFill>
              </a:defRPr>
            </a:lvl4pPr>
            <a:lvl5pPr marL="2340864" indent="0" algn="ctr">
              <a:buNone/>
              <a:defRPr>
                <a:solidFill>
                  <a:schemeClr val="tx1">
                    <a:tint val="75000"/>
                  </a:schemeClr>
                </a:solidFill>
              </a:defRPr>
            </a:lvl5pPr>
            <a:lvl6pPr marL="2926080" indent="0" algn="ctr">
              <a:buNone/>
              <a:defRPr>
                <a:solidFill>
                  <a:schemeClr val="tx1">
                    <a:tint val="75000"/>
                  </a:schemeClr>
                </a:solidFill>
              </a:defRPr>
            </a:lvl6pPr>
            <a:lvl7pPr marL="3511296" indent="0" algn="ctr">
              <a:buNone/>
              <a:defRPr>
                <a:solidFill>
                  <a:schemeClr val="tx1">
                    <a:tint val="75000"/>
                  </a:schemeClr>
                </a:solidFill>
              </a:defRPr>
            </a:lvl7pPr>
            <a:lvl8pPr marL="4096512" indent="0" algn="ctr">
              <a:buNone/>
              <a:defRPr>
                <a:solidFill>
                  <a:schemeClr val="tx1">
                    <a:tint val="75000"/>
                  </a:schemeClr>
                </a:solidFill>
              </a:defRPr>
            </a:lvl8pPr>
            <a:lvl9pPr marL="4681728" indent="0" algn="ctr">
              <a:buNone/>
              <a:defRPr>
                <a:solidFill>
                  <a:schemeClr val="tx1">
                    <a:tint val="75000"/>
                  </a:schemeClr>
                </a:solidFill>
              </a:defRPr>
            </a:lvl9pPr>
          </a:lstStyle>
          <a:p>
            <a:r>
              <a:rPr lang="en-GB"/>
              <a:t>Click to edit Master subtitle style</a:t>
            </a:r>
            <a:endParaRPr lang="en-US"/>
          </a:p>
        </p:txBody>
      </p:sp>
      <p:pic>
        <p:nvPicPr>
          <p:cNvPr id="18" name="Union" descr="preencoded.png">
            <a:extLst>
              <a:ext uri="{FF2B5EF4-FFF2-40B4-BE49-F238E27FC236}">
                <a16:creationId xmlns:a16="http://schemas.microsoft.com/office/drawing/2014/main" id="{4B2C8058-2A52-FBD2-A88A-2B552585CED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78641" y="5496587"/>
            <a:ext cx="2682240" cy="434347"/>
          </a:xfrm>
          <a:prstGeom prst="rect">
            <a:avLst/>
          </a:prstGeom>
        </p:spPr>
      </p:pic>
      <p:sp>
        <p:nvSpPr>
          <p:cNvPr id="19" name="Title 1">
            <a:extLst>
              <a:ext uri="{FF2B5EF4-FFF2-40B4-BE49-F238E27FC236}">
                <a16:creationId xmlns:a16="http://schemas.microsoft.com/office/drawing/2014/main" id="{4B5FEA5F-CB2C-3FF5-0223-355E67B85B23}"/>
              </a:ext>
            </a:extLst>
          </p:cNvPr>
          <p:cNvSpPr>
            <a:spLocks noGrp="1"/>
          </p:cNvSpPr>
          <p:nvPr>
            <p:ph type="ctrTitle"/>
          </p:nvPr>
        </p:nvSpPr>
        <p:spPr>
          <a:xfrm>
            <a:off x="5972734" y="5772149"/>
            <a:ext cx="7353431" cy="977901"/>
          </a:xfrm>
          <a:prstGeom prst="rect">
            <a:avLst/>
          </a:prstGeom>
        </p:spPr>
        <p:txBody>
          <a:bodyPr anchor="ctr" anchorCtr="0">
            <a:noAutofit/>
          </a:bodyPr>
          <a:lstStyle>
            <a:lvl1pPr>
              <a:defRPr sz="3600" cap="all" baseline="0">
                <a:solidFill>
                  <a:schemeClr val="tx1"/>
                </a:solidFill>
                <a:latin typeface="GT Standard L Extended" pitchFamily="50" charset="0"/>
              </a:defRPr>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F264E8B-C17A-16FA-16AB-17DE70932CB7}"/>
              </a:ext>
            </a:extLst>
          </p:cNvPr>
          <p:cNvSpPr>
            <a:spLocks noGrp="1"/>
          </p:cNvSpPr>
          <p:nvPr>
            <p:ph sz="half" idx="14" hasCustomPrompt="1"/>
          </p:nvPr>
        </p:nvSpPr>
        <p:spPr>
          <a:xfrm>
            <a:off x="5969690" y="6934882"/>
            <a:ext cx="3618548" cy="181534"/>
          </a:xfrm>
          <a:prstGeom prst="rect">
            <a:avLst/>
          </a:prstGeom>
        </p:spPr>
        <p:txBody>
          <a:bodyPr tIns="0" rIns="0" bIns="0">
            <a:noAutofit/>
          </a:bodyPr>
          <a:lstStyle>
            <a:lvl1pPr>
              <a:lnSpc>
                <a:spcPct val="100000"/>
              </a:lnSpc>
              <a:spcBef>
                <a:spcPts val="600"/>
              </a:spcBef>
              <a:defRPr sz="1050" cap="all" spc="160" baseline="0">
                <a:solidFill>
                  <a:schemeClr val="tx1"/>
                </a:solidFill>
                <a:latin typeface="Inter SemiBold" panose="02000703000000020004"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pic>
        <p:nvPicPr>
          <p:cNvPr id="7" name="Union" descr="preencoded.png">
            <a:extLst>
              <a:ext uri="{FF2B5EF4-FFF2-40B4-BE49-F238E27FC236}">
                <a16:creationId xmlns:a16="http://schemas.microsoft.com/office/drawing/2014/main" id="{6EFE4B1B-FBEC-0DBB-F10D-1A7A97DC17FC}"/>
              </a:ext>
            </a:extLst>
          </p:cNvPr>
          <p:cNvPicPr>
            <a:picLocks noChangeAspect="1"/>
          </p:cNvPicPr>
          <p:nvPr userDrawn="1"/>
        </p:nvPicPr>
        <p:blipFill>
          <a:blip r:embed="rId5"/>
          <a:srcRect/>
          <a:stretch/>
        </p:blipFill>
        <p:spPr>
          <a:xfrm>
            <a:off x="243840" y="746760"/>
            <a:ext cx="14142720" cy="3825240"/>
          </a:xfrm>
          <a:prstGeom prst="rect">
            <a:avLst/>
          </a:prstGeom>
        </p:spPr>
      </p:pic>
      <p:sp>
        <p:nvSpPr>
          <p:cNvPr id="10" name="TextBox 9">
            <a:extLst>
              <a:ext uri="{FF2B5EF4-FFF2-40B4-BE49-F238E27FC236}">
                <a16:creationId xmlns:a16="http://schemas.microsoft.com/office/drawing/2014/main" id="{FD6006E1-F854-BAE6-A4A2-9D3947AA8039}"/>
              </a:ext>
            </a:extLst>
          </p:cNvPr>
          <p:cNvSpPr txBox="1"/>
          <p:nvPr userDrawn="1"/>
        </p:nvSpPr>
        <p:spPr>
          <a:xfrm>
            <a:off x="5968365" y="7985760"/>
            <a:ext cx="2354579" cy="123111"/>
          </a:xfrm>
          <a:prstGeom prst="rect">
            <a:avLst/>
          </a:prstGeom>
          <a:noFill/>
        </p:spPr>
        <p:txBody>
          <a:bodyPr wrap="square" lIns="0" tIns="0" rIns="0" bIns="0">
            <a:spAutoFit/>
          </a:bodyPr>
          <a:lstStyle/>
          <a:p>
            <a:pPr algn="l"/>
            <a:r>
              <a:rPr lang="en-US" sz="800" b="0" dirty="0">
                <a:solidFill>
                  <a:srgbClr val="B4B0AC"/>
                </a:solidFill>
                <a:latin typeface="Inter" panose="02000503000000020004" pitchFamily="50" charset="0"/>
                <a:cs typeface="Inter" panose="02000503000000020004" pitchFamily="50" charset="0"/>
              </a:rPr>
              <a:t>DXC Internal</a:t>
            </a:r>
          </a:p>
        </p:txBody>
      </p:sp>
      <p:sp>
        <p:nvSpPr>
          <p:cNvPr id="11" name="Footer Placeholder 4">
            <a:extLst>
              <a:ext uri="{FF2B5EF4-FFF2-40B4-BE49-F238E27FC236}">
                <a16:creationId xmlns:a16="http://schemas.microsoft.com/office/drawing/2014/main" id="{DF4B61FB-43AA-F7C6-9DBE-87E8C3498914}"/>
              </a:ext>
            </a:extLst>
          </p:cNvPr>
          <p:cNvSpPr txBox="1">
            <a:spLocks/>
          </p:cNvSpPr>
          <p:nvPr userDrawn="1"/>
        </p:nvSpPr>
        <p:spPr>
          <a:xfrm>
            <a:off x="596874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l"/>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404402954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White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2C44BC-E9BB-0137-5946-790004835E99}"/>
              </a:ext>
            </a:extLst>
          </p:cNvPr>
          <p:cNvSpPr/>
          <p:nvPr userDrawn="1"/>
        </p:nvSpPr>
        <p:spPr>
          <a:xfrm>
            <a:off x="0" y="609600"/>
            <a:ext cx="14630400" cy="762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pic>
        <p:nvPicPr>
          <p:cNvPr id="3" name="HeaderMasthead" descr="preencoded.png">
            <a:extLst>
              <a:ext uri="{FF2B5EF4-FFF2-40B4-BE49-F238E27FC236}">
                <a16:creationId xmlns:a16="http://schemas.microsoft.com/office/drawing/2014/main" id="{12ACD87B-8699-6D24-5A7E-A8063B91C439}"/>
              </a:ext>
            </a:extLst>
          </p:cNvPr>
          <p:cNvPicPr>
            <a:picLocks noChangeAspect="1"/>
          </p:cNvPicPr>
          <p:nvPr userDrawn="1"/>
        </p:nvPicPr>
        <p:blipFill>
          <a:blip r:embed="rId2"/>
          <a:srcRect/>
          <a:stretch/>
        </p:blipFill>
        <p:spPr>
          <a:xfrm>
            <a:off x="0" y="0"/>
            <a:ext cx="14630400" cy="8229600"/>
          </a:xfrm>
          <a:prstGeom prst="rect">
            <a:avLst/>
          </a:prstGeom>
        </p:spPr>
      </p:pic>
      <p:sp>
        <p:nvSpPr>
          <p:cNvPr id="6" name="Title Placeholder 1">
            <a:extLst>
              <a:ext uri="{FF2B5EF4-FFF2-40B4-BE49-F238E27FC236}">
                <a16:creationId xmlns:a16="http://schemas.microsoft.com/office/drawing/2014/main" id="{8C3C95B2-F331-1096-8717-06D4D9735AFA}"/>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lvl1pPr>
              <a:defRPr>
                <a:solidFill>
                  <a:schemeClr val="bg1"/>
                </a:solidFill>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45D26464-8BF8-9643-D915-A91B6ECFC4E5}"/>
              </a:ext>
            </a:extLst>
          </p:cNvPr>
          <p:cNvSpPr>
            <a:spLocks noGrp="1"/>
          </p:cNvSpPr>
          <p:nvPr>
            <p:ph type="subTitle" idx="10"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1"/>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2" name="TextBox 1">
            <a:extLst>
              <a:ext uri="{FF2B5EF4-FFF2-40B4-BE49-F238E27FC236}">
                <a16:creationId xmlns:a16="http://schemas.microsoft.com/office/drawing/2014/main" id="{82B14BDC-01CE-3431-C0CE-A241E39ACE58}"/>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6D6D6D"/>
                </a:solidFill>
                <a:latin typeface="Inter" panose="02000503000000020004" pitchFamily="50" charset="0"/>
                <a:cs typeface="Inter" panose="02000503000000020004" pitchFamily="50" charset="0"/>
              </a:rPr>
              <a:t>DXC Internal</a:t>
            </a:r>
          </a:p>
        </p:txBody>
      </p:sp>
      <p:sp>
        <p:nvSpPr>
          <p:cNvPr id="4" name="Footer Placeholder 4">
            <a:extLst>
              <a:ext uri="{FF2B5EF4-FFF2-40B4-BE49-F238E27FC236}">
                <a16:creationId xmlns:a16="http://schemas.microsoft.com/office/drawing/2014/main" id="{875C4041-222A-F69A-E9EC-1D6BBE6C387B}"/>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bg1"/>
                </a:solidFill>
                <a:latin typeface="Inter" panose="02000503000000020004" pitchFamily="50" charset="0"/>
                <a:cs typeface="Inter" panose="02000503000000020004" pitchFamily="50" charset="0"/>
              </a:rPr>
              <a:t>© </a:t>
            </a:r>
            <a:fld id="{C0650B53-F5B1-403A-BD70-58B7AE2589AD}" type="datetimeyyyy">
              <a:rPr lang="en-US" sz="850" smtClean="0">
                <a:solidFill>
                  <a:schemeClr val="bg1"/>
                </a:solidFill>
                <a:latin typeface="Inter" panose="02000503000000020004" pitchFamily="50" charset="0"/>
                <a:cs typeface="Inter" panose="02000503000000020004" pitchFamily="50" charset="0"/>
              </a:rPr>
              <a:pPr algn="r"/>
              <a:t>2026</a:t>
            </a:fld>
            <a:r>
              <a:rPr lang="en-US" sz="850">
                <a:solidFill>
                  <a:schemeClr val="bg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239701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2C44BC-E9BB-0137-5946-790004835E99}"/>
              </a:ext>
            </a:extLst>
          </p:cNvPr>
          <p:cNvSpPr/>
          <p:nvPr userDrawn="1"/>
        </p:nvSpPr>
        <p:spPr>
          <a:xfrm>
            <a:off x="0" y="0"/>
            <a:ext cx="14630400" cy="8229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pic>
        <p:nvPicPr>
          <p:cNvPr id="3" name="HeaderMasthead" descr="preencoded.png">
            <a:extLst>
              <a:ext uri="{FF2B5EF4-FFF2-40B4-BE49-F238E27FC236}">
                <a16:creationId xmlns:a16="http://schemas.microsoft.com/office/drawing/2014/main" id="{12ACD87B-8699-6D24-5A7E-A8063B91C439}"/>
              </a:ext>
            </a:extLst>
          </p:cNvPr>
          <p:cNvPicPr>
            <a:picLocks noChangeAspect="1"/>
          </p:cNvPicPr>
          <p:nvPr userDrawn="1"/>
        </p:nvPicPr>
        <p:blipFill>
          <a:blip r:embed="rId2"/>
          <a:srcRect/>
          <a:stretch/>
        </p:blipFill>
        <p:spPr>
          <a:xfrm>
            <a:off x="0" y="0"/>
            <a:ext cx="14630400" cy="8229599"/>
          </a:xfrm>
          <a:prstGeom prst="rect">
            <a:avLst/>
          </a:prstGeom>
        </p:spPr>
      </p:pic>
      <p:sp>
        <p:nvSpPr>
          <p:cNvPr id="2" name="TextBox 1">
            <a:extLst>
              <a:ext uri="{FF2B5EF4-FFF2-40B4-BE49-F238E27FC236}">
                <a16:creationId xmlns:a16="http://schemas.microsoft.com/office/drawing/2014/main" id="{82B14BDC-01CE-3431-C0CE-A241E39ACE58}"/>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6D6D6D"/>
                </a:solidFill>
                <a:latin typeface="Inter" panose="02000503000000020004" pitchFamily="50" charset="0"/>
                <a:cs typeface="Inter" panose="02000503000000020004" pitchFamily="50" charset="0"/>
              </a:rPr>
              <a:t>DXC Internal</a:t>
            </a:r>
          </a:p>
        </p:txBody>
      </p:sp>
      <p:sp>
        <p:nvSpPr>
          <p:cNvPr id="4" name="Footer Placeholder 4">
            <a:extLst>
              <a:ext uri="{FF2B5EF4-FFF2-40B4-BE49-F238E27FC236}">
                <a16:creationId xmlns:a16="http://schemas.microsoft.com/office/drawing/2014/main" id="{875C4041-222A-F69A-E9EC-1D6BBE6C387B}"/>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bg1"/>
                </a:solidFill>
                <a:latin typeface="Inter" panose="02000503000000020004" pitchFamily="50" charset="0"/>
                <a:cs typeface="Inter" panose="02000503000000020004" pitchFamily="50" charset="0"/>
              </a:rPr>
              <a:t>© </a:t>
            </a:r>
            <a:fld id="{C0650B53-F5B1-403A-BD70-58B7AE2589AD}" type="datetimeyyyy">
              <a:rPr lang="en-US" sz="850" smtClean="0">
                <a:solidFill>
                  <a:schemeClr val="bg1"/>
                </a:solidFill>
                <a:latin typeface="Inter" panose="02000503000000020004" pitchFamily="50" charset="0"/>
                <a:cs typeface="Inter" panose="02000503000000020004" pitchFamily="50" charset="0"/>
              </a:rPr>
              <a:pPr algn="r"/>
              <a:t>2026</a:t>
            </a:fld>
            <a:r>
              <a:rPr lang="en-US" sz="850">
                <a:solidFill>
                  <a:schemeClr val="bg1"/>
                </a:solidFill>
                <a:latin typeface="Inter" panose="02000503000000020004" pitchFamily="50" charset="0"/>
                <a:cs typeface="Inter" panose="02000503000000020004" pitchFamily="50" charset="0"/>
              </a:rPr>
              <a:t> DXC Technology Company. All rights reserved.</a:t>
            </a:r>
          </a:p>
        </p:txBody>
      </p:sp>
      <p:sp>
        <p:nvSpPr>
          <p:cNvPr id="8" name="Content Placeholder 2">
            <a:extLst>
              <a:ext uri="{FF2B5EF4-FFF2-40B4-BE49-F238E27FC236}">
                <a16:creationId xmlns:a16="http://schemas.microsoft.com/office/drawing/2014/main" id="{255F7739-5F3D-DF4D-BE90-E2362F48ACE4}"/>
              </a:ext>
            </a:extLst>
          </p:cNvPr>
          <p:cNvSpPr>
            <a:spLocks noGrp="1"/>
          </p:cNvSpPr>
          <p:nvPr>
            <p:ph sz="half" idx="14"/>
          </p:nvPr>
        </p:nvSpPr>
        <p:spPr>
          <a:xfrm>
            <a:off x="3105150" y="2249752"/>
            <a:ext cx="11068048" cy="2655732"/>
          </a:xfrm>
          <a:prstGeom prst="rect">
            <a:avLst/>
          </a:prstGeom>
        </p:spPr>
        <p:txBody>
          <a:bodyPr>
            <a:noAutofit/>
          </a:bodyPr>
          <a:lstStyle>
            <a:lvl1pPr>
              <a:lnSpc>
                <a:spcPts val="3600"/>
              </a:lnSpc>
              <a:spcBef>
                <a:spcPts val="600"/>
              </a:spcBef>
              <a:defRPr sz="2800">
                <a:solidFill>
                  <a:schemeClr val="bg1"/>
                </a:solidFill>
                <a:latin typeface="Inter Light" panose="02000403000000020004" pitchFamily="50" charset="0"/>
                <a:ea typeface="Inter Light" panose="02000403000000020004" pitchFamily="50" charset="0"/>
                <a:cs typeface="Inter Light" panose="02000403000000020004" pitchFamily="50" charset="0"/>
              </a:defRPr>
            </a:lvl1pPr>
            <a:lvl2pPr>
              <a:lnSpc>
                <a:spcPts val="3600"/>
              </a:lnSpc>
              <a:spcBef>
                <a:spcPts val="600"/>
              </a:spcBef>
              <a:defRPr sz="2800">
                <a:solidFill>
                  <a:schemeClr val="bg1"/>
                </a:solidFill>
                <a:latin typeface="Inter Light" panose="02000403000000020004" pitchFamily="50" charset="0"/>
                <a:ea typeface="Inter Light" panose="02000403000000020004" pitchFamily="50" charset="0"/>
                <a:cs typeface="Inter Light" panose="02000403000000020004" pitchFamily="50" charset="0"/>
              </a:defRPr>
            </a:lvl2pPr>
            <a:lvl3pPr marL="0" indent="0">
              <a:lnSpc>
                <a:spcPts val="3600"/>
              </a:lnSpc>
              <a:spcBef>
                <a:spcPts val="600"/>
              </a:spcBef>
              <a:buFont typeface="Arial" panose="020B0604020202020204" pitchFamily="34" charset="0"/>
              <a:buNone/>
              <a:defRPr sz="2800">
                <a:solidFill>
                  <a:schemeClr val="bg1"/>
                </a:solidFill>
                <a:latin typeface="Inter Light" panose="02000403000000020004" pitchFamily="50" charset="0"/>
                <a:ea typeface="Inter Light" panose="02000403000000020004" pitchFamily="50" charset="0"/>
                <a:cs typeface="Inter Light" panose="02000403000000020004" pitchFamily="50" charset="0"/>
              </a:defRPr>
            </a:lvl3pPr>
            <a:lvl4pPr marL="0" indent="0">
              <a:lnSpc>
                <a:spcPct val="100000"/>
              </a:lnSpc>
              <a:spcBef>
                <a:spcPts val="600"/>
              </a:spcBef>
              <a:buFont typeface="Arial" panose="020B0604020202020204" pitchFamily="34" charset="0"/>
              <a:buNone/>
              <a:defRPr sz="2800">
                <a:solidFill>
                  <a:schemeClr val="bg1"/>
                </a:solidFill>
                <a:latin typeface="Inter Light" panose="02000403000000020004" pitchFamily="50" charset="0"/>
                <a:ea typeface="Inter Light" panose="02000403000000020004" pitchFamily="50" charset="0"/>
                <a:cs typeface="Inter Light" panose="02000403000000020004" pitchFamily="50" charset="0"/>
              </a:defRPr>
            </a:lvl4pPr>
            <a:lvl5pPr marL="0" indent="0">
              <a:lnSpc>
                <a:spcPct val="100000"/>
              </a:lnSpc>
              <a:spcBef>
                <a:spcPts val="600"/>
              </a:spcBef>
              <a:buFont typeface="Arial" panose="020B0604020202020204" pitchFamily="34" charset="0"/>
              <a:buNone/>
              <a:defRPr sz="2800">
                <a:solidFill>
                  <a:schemeClr val="bg1"/>
                </a:solidFill>
                <a:latin typeface="Inter Light" panose="02000403000000020004" pitchFamily="50" charset="0"/>
                <a:ea typeface="Inter Light" panose="02000403000000020004" pitchFamily="50" charset="0"/>
                <a:cs typeface="Inter Light" panose="02000403000000020004" pitchFamily="50" charset="0"/>
              </a:defRPr>
            </a:lvl5pPr>
            <a:lvl6pPr>
              <a:defRPr sz="2000" baseline="0"/>
            </a:lvl6pPr>
            <a:lvl7pPr>
              <a:defRPr sz="2000" baseline="0"/>
            </a:lvl7pPr>
            <a:lvl8pPr>
              <a:defRPr sz="2000" baseline="0"/>
            </a:lvl8pPr>
            <a:lvl9pPr>
              <a:defRPr sz="2000" baseline="0"/>
            </a:lvl9pPr>
          </a:lstStyle>
          <a:p>
            <a:pPr lvl="0"/>
            <a:r>
              <a:rPr lang="en-GB"/>
              <a:t>Click to edit Master text styles</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6C988E8C-D038-1253-4258-6D8D58C445FC}"/>
              </a:ext>
            </a:extLst>
          </p:cNvPr>
          <p:cNvSpPr>
            <a:spLocks noGrp="1"/>
          </p:cNvSpPr>
          <p:nvPr>
            <p:ph sz="half" idx="15" hasCustomPrompt="1"/>
          </p:nvPr>
        </p:nvSpPr>
        <p:spPr>
          <a:xfrm>
            <a:off x="4491036" y="5532949"/>
            <a:ext cx="7205663" cy="181534"/>
          </a:xfrm>
          <a:prstGeom prst="rect">
            <a:avLst/>
          </a:prstGeom>
        </p:spPr>
        <p:txBody>
          <a:bodyPr tIns="0" rIns="0" bIns="0">
            <a:noAutofit/>
          </a:bodyPr>
          <a:lstStyle>
            <a:lvl1pPr>
              <a:lnSpc>
                <a:spcPct val="100000"/>
              </a:lnSpc>
              <a:spcBef>
                <a:spcPts val="600"/>
              </a:spcBef>
              <a:defRPr sz="1200" cap="all" spc="160" baseline="0">
                <a:solidFill>
                  <a:schemeClr val="bg1"/>
                </a:solidFill>
                <a:latin typeface="GT Standard L Extended" pitchFamily="50" charset="0"/>
                <a:ea typeface="Inter SemiBold" panose="02000703000000020004" pitchFamily="50" charset="0"/>
                <a:cs typeface="Inter SemiBold" panose="020007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4" name="Content Placeholder 2">
            <a:extLst>
              <a:ext uri="{FF2B5EF4-FFF2-40B4-BE49-F238E27FC236}">
                <a16:creationId xmlns:a16="http://schemas.microsoft.com/office/drawing/2014/main" id="{8C6F164B-E08C-29C0-7C1E-2FD6BCE1ADDA}"/>
              </a:ext>
            </a:extLst>
          </p:cNvPr>
          <p:cNvSpPr>
            <a:spLocks noGrp="1"/>
          </p:cNvSpPr>
          <p:nvPr>
            <p:ph sz="half" idx="16" hasCustomPrompt="1"/>
          </p:nvPr>
        </p:nvSpPr>
        <p:spPr>
          <a:xfrm>
            <a:off x="4491037" y="5886416"/>
            <a:ext cx="7205663" cy="181534"/>
          </a:xfrm>
          <a:prstGeom prst="rect">
            <a:avLst/>
          </a:prstGeom>
        </p:spPr>
        <p:txBody>
          <a:bodyPr tIns="0" rIns="0" bIns="0">
            <a:noAutofit/>
          </a:bodyPr>
          <a:lstStyle>
            <a:lvl1pPr>
              <a:lnSpc>
                <a:spcPct val="100000"/>
              </a:lnSpc>
              <a:spcBef>
                <a:spcPts val="600"/>
              </a:spcBef>
              <a:defRPr sz="1200" cap="all" spc="160" baseline="0">
                <a:solidFill>
                  <a:schemeClr val="bg1"/>
                </a:solidFill>
                <a:latin typeface="Inter Light" panose="02000403000000020004" pitchFamily="50" charset="0"/>
                <a:ea typeface="Inter Light" panose="02000403000000020004" pitchFamily="50" charset="0"/>
                <a:cs typeface="Inter Light" panose="02000403000000020004" pitchFamily="50" charset="0"/>
              </a:defRPr>
            </a:lvl1pPr>
            <a:lvl2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2pPr>
            <a:lvl3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3pPr>
            <a:lvl4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4pPr>
            <a:lvl5pPr>
              <a:lnSpc>
                <a:spcPct val="100000"/>
              </a:lnSpc>
              <a:spcBef>
                <a:spcPts val="600"/>
              </a:spcBef>
              <a:defRPr sz="1600">
                <a:solidFill>
                  <a:schemeClr val="bg1"/>
                </a:solidFill>
                <a:latin typeface="Inter Regular" panose="020B0604020202020204" charset="0"/>
                <a:ea typeface="Inter Light" panose="02000403000000020004" pitchFamily="50" charset="0"/>
                <a:cs typeface="Inter Regular" panose="020B0604020202020204" charset="0"/>
              </a:defRPr>
            </a:lvl5pPr>
            <a:lvl6pPr>
              <a:defRPr sz="2000" baseline="0"/>
            </a:lvl6pPr>
            <a:lvl7pPr>
              <a:defRPr sz="2000" baseline="0"/>
            </a:lvl7pPr>
            <a:lvl8pPr>
              <a:defRPr sz="2000" baseline="0"/>
            </a:lvl8pPr>
            <a:lvl9pPr>
              <a:defRPr sz="2000" baseline="0"/>
            </a:lvl9pPr>
          </a:lstStyle>
          <a:p>
            <a:pPr lvl="0"/>
            <a:r>
              <a:rPr lang="en-US"/>
              <a:t>CLICK TO EDIT MASTER TEXT STYLES</a:t>
            </a:r>
          </a:p>
        </p:txBody>
      </p:sp>
      <p:sp>
        <p:nvSpPr>
          <p:cNvPr id="16" name="Picture Placeholder 8">
            <a:extLst>
              <a:ext uri="{FF2B5EF4-FFF2-40B4-BE49-F238E27FC236}">
                <a16:creationId xmlns:a16="http://schemas.microsoft.com/office/drawing/2014/main" id="{7C4B69D7-624C-1666-EA6E-6FA241A24892}"/>
              </a:ext>
            </a:extLst>
          </p:cNvPr>
          <p:cNvSpPr>
            <a:spLocks noGrp="1"/>
          </p:cNvSpPr>
          <p:nvPr>
            <p:ph type="pic" sz="quarter" idx="21"/>
          </p:nvPr>
        </p:nvSpPr>
        <p:spPr>
          <a:xfrm>
            <a:off x="3105149" y="5251736"/>
            <a:ext cx="1114425" cy="1114425"/>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7" name="Graphic 14">
            <a:extLst>
              <a:ext uri="{FF2B5EF4-FFF2-40B4-BE49-F238E27FC236}">
                <a16:creationId xmlns:a16="http://schemas.microsoft.com/office/drawing/2014/main" id="{289971B2-6DA5-08CA-F7E5-1172BD30B562}"/>
              </a:ext>
            </a:extLst>
          </p:cNvPr>
          <p:cNvSpPr/>
          <p:nvPr/>
        </p:nvSpPr>
        <p:spPr>
          <a:xfrm>
            <a:off x="1328946" y="2405533"/>
            <a:ext cx="1212117" cy="965628"/>
          </a:xfrm>
          <a:custGeom>
            <a:avLst/>
            <a:gdLst>
              <a:gd name="csX0" fmla="*/ 436380 w 1212117"/>
              <a:gd name="csY0" fmla="*/ 528071 h 965628"/>
              <a:gd name="csX1" fmla="*/ 187312 w 1212117"/>
              <a:gd name="csY1" fmla="*/ 528071 h 965628"/>
              <a:gd name="csX2" fmla="*/ 187312 w 1212117"/>
              <a:gd name="csY2" fmla="*/ 409448 h 965628"/>
              <a:gd name="csX3" fmla="*/ 425638 w 1212117"/>
              <a:gd name="csY3" fmla="*/ 172264 h 965628"/>
              <a:gd name="csX4" fmla="*/ 433264 w 1212117"/>
              <a:gd name="csY4" fmla="*/ 172213 h 965628"/>
              <a:gd name="csX5" fmla="*/ 483088 w 1212117"/>
              <a:gd name="csY5" fmla="*/ 172213 h 965628"/>
              <a:gd name="csX6" fmla="*/ 483088 w 1212117"/>
              <a:gd name="csY6" fmla="*/ 13007 h 965628"/>
              <a:gd name="csX7" fmla="*/ 427044 w 1212117"/>
              <a:gd name="csY7" fmla="*/ 13007 h 965628"/>
              <a:gd name="csX8" fmla="*/ 427044 w 1212117"/>
              <a:gd name="csY8" fmla="*/ 0 h 965628"/>
              <a:gd name="csX9" fmla="*/ 496060 w 1212117"/>
              <a:gd name="csY9" fmla="*/ 0 h 965628"/>
              <a:gd name="csX10" fmla="*/ 496060 w 1212117"/>
              <a:gd name="csY10" fmla="*/ 185220 h 965628"/>
              <a:gd name="csX11" fmla="*/ 433264 w 1212117"/>
              <a:gd name="csY11" fmla="*/ 185220 h 965628"/>
              <a:gd name="csX12" fmla="*/ 257797 w 1212117"/>
              <a:gd name="csY12" fmla="*/ 240893 h 965628"/>
              <a:gd name="csX13" fmla="*/ 200284 w 1212117"/>
              <a:gd name="csY13" fmla="*/ 409448 h 965628"/>
              <a:gd name="csX14" fmla="*/ 200284 w 1212117"/>
              <a:gd name="csY14" fmla="*/ 515065 h 965628"/>
              <a:gd name="csX15" fmla="*/ 449352 w 1212117"/>
              <a:gd name="csY15" fmla="*/ 515065 h 965628"/>
              <a:gd name="csX16" fmla="*/ 449352 w 1212117"/>
              <a:gd name="csY16" fmla="*/ 965628 h 965628"/>
              <a:gd name="csX17" fmla="*/ 0 w 1212117"/>
              <a:gd name="csY17" fmla="*/ 965628 h 965628"/>
              <a:gd name="csX18" fmla="*/ 0 w 1212117"/>
              <a:gd name="csY18" fmla="*/ 418822 h 965628"/>
              <a:gd name="csX19" fmla="*/ 106273 w 1212117"/>
              <a:gd name="csY19" fmla="*/ 113340 h 965628"/>
              <a:gd name="csX20" fmla="*/ 106337 w 1212117"/>
              <a:gd name="csY20" fmla="*/ 113263 h 965628"/>
              <a:gd name="csX21" fmla="*/ 106400 w 1212117"/>
              <a:gd name="csY21" fmla="*/ 113200 h 965628"/>
              <a:gd name="csX22" fmla="*/ 427044 w 1212117"/>
              <a:gd name="csY22" fmla="*/ 0 h 965628"/>
              <a:gd name="csX23" fmla="*/ 427044 w 1212117"/>
              <a:gd name="csY23" fmla="*/ 13007 h 965628"/>
              <a:gd name="csX24" fmla="*/ 414300 w 1212117"/>
              <a:gd name="csY24" fmla="*/ 13108 h 965628"/>
              <a:gd name="csX25" fmla="*/ 115711 w 1212117"/>
              <a:gd name="csY25" fmla="*/ 122256 h 965628"/>
              <a:gd name="csX26" fmla="*/ 109390 w 1212117"/>
              <a:gd name="csY26" fmla="*/ 129166 h 965628"/>
              <a:gd name="csX27" fmla="*/ 12972 w 1212117"/>
              <a:gd name="csY27" fmla="*/ 418822 h 965628"/>
              <a:gd name="csX28" fmla="*/ 12972 w 1212117"/>
              <a:gd name="csY28" fmla="*/ 952622 h 965628"/>
              <a:gd name="csX29" fmla="*/ 436380 w 1212117"/>
              <a:gd name="csY29" fmla="*/ 952622 h 965628"/>
              <a:gd name="csX30" fmla="*/ 436380 w 1212117"/>
              <a:gd name="csY30" fmla="*/ 528071 h 965628"/>
              <a:gd name="csX31" fmla="*/ 1152449 w 1212117"/>
              <a:gd name="csY31" fmla="*/ 528071 h 965628"/>
              <a:gd name="csX32" fmla="*/ 903380 w 1212117"/>
              <a:gd name="csY32" fmla="*/ 528071 h 965628"/>
              <a:gd name="csX33" fmla="*/ 903380 w 1212117"/>
              <a:gd name="csY33" fmla="*/ 409448 h 965628"/>
              <a:gd name="csX34" fmla="*/ 1141707 w 1212117"/>
              <a:gd name="csY34" fmla="*/ 172264 h 965628"/>
              <a:gd name="csX35" fmla="*/ 1149333 w 1212117"/>
              <a:gd name="csY35" fmla="*/ 172213 h 965628"/>
              <a:gd name="csX36" fmla="*/ 1199145 w 1212117"/>
              <a:gd name="csY36" fmla="*/ 172213 h 965628"/>
              <a:gd name="csX37" fmla="*/ 1199145 w 1212117"/>
              <a:gd name="csY37" fmla="*/ 13007 h 965628"/>
              <a:gd name="csX38" fmla="*/ 1143113 w 1212117"/>
              <a:gd name="csY38" fmla="*/ 13007 h 965628"/>
              <a:gd name="csX39" fmla="*/ 1143113 w 1212117"/>
              <a:gd name="csY39" fmla="*/ 0 h 965628"/>
              <a:gd name="csX40" fmla="*/ 1212117 w 1212117"/>
              <a:gd name="csY40" fmla="*/ 0 h 965628"/>
              <a:gd name="csX41" fmla="*/ 1212117 w 1212117"/>
              <a:gd name="csY41" fmla="*/ 185220 h 965628"/>
              <a:gd name="csX42" fmla="*/ 1149333 w 1212117"/>
              <a:gd name="csY42" fmla="*/ 185220 h 965628"/>
              <a:gd name="csX43" fmla="*/ 973866 w 1212117"/>
              <a:gd name="csY43" fmla="*/ 240893 h 965628"/>
              <a:gd name="csX44" fmla="*/ 916352 w 1212117"/>
              <a:gd name="csY44" fmla="*/ 409448 h 965628"/>
              <a:gd name="csX45" fmla="*/ 916352 w 1212117"/>
              <a:gd name="csY45" fmla="*/ 515065 h 965628"/>
              <a:gd name="csX46" fmla="*/ 1165421 w 1212117"/>
              <a:gd name="csY46" fmla="*/ 515065 h 965628"/>
              <a:gd name="csX47" fmla="*/ 1165421 w 1212117"/>
              <a:gd name="csY47" fmla="*/ 965628 h 965628"/>
              <a:gd name="csX48" fmla="*/ 716069 w 1212117"/>
              <a:gd name="csY48" fmla="*/ 965628 h 965628"/>
              <a:gd name="csX49" fmla="*/ 716069 w 1212117"/>
              <a:gd name="csY49" fmla="*/ 418822 h 965628"/>
              <a:gd name="csX50" fmla="*/ 822342 w 1212117"/>
              <a:gd name="csY50" fmla="*/ 113340 h 965628"/>
              <a:gd name="csX51" fmla="*/ 822406 w 1212117"/>
              <a:gd name="csY51" fmla="*/ 113263 h 965628"/>
              <a:gd name="csX52" fmla="*/ 822468 w 1212117"/>
              <a:gd name="csY52" fmla="*/ 113200 h 965628"/>
              <a:gd name="csX53" fmla="*/ 1143113 w 1212117"/>
              <a:gd name="csY53" fmla="*/ 0 h 965628"/>
              <a:gd name="csX54" fmla="*/ 1143113 w 1212117"/>
              <a:gd name="csY54" fmla="*/ 13007 h 965628"/>
              <a:gd name="csX55" fmla="*/ 1130369 w 1212117"/>
              <a:gd name="csY55" fmla="*/ 13108 h 965628"/>
              <a:gd name="csX56" fmla="*/ 831780 w 1212117"/>
              <a:gd name="csY56" fmla="*/ 122256 h 965628"/>
              <a:gd name="csX57" fmla="*/ 825458 w 1212117"/>
              <a:gd name="csY57" fmla="*/ 129166 h 965628"/>
              <a:gd name="csX58" fmla="*/ 729041 w 1212117"/>
              <a:gd name="csY58" fmla="*/ 418822 h 965628"/>
              <a:gd name="csX59" fmla="*/ 729041 w 1212117"/>
              <a:gd name="csY59" fmla="*/ 952622 h 965628"/>
              <a:gd name="csX60" fmla="*/ 1152449 w 1212117"/>
              <a:gd name="csY60" fmla="*/ 952622 h 965628"/>
              <a:gd name="csX61" fmla="*/ 1152449 w 1212117"/>
              <a:gd name="csY61" fmla="*/ 528071 h 9656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1212117" h="965628">
                <a:moveTo>
                  <a:pt x="436380" y="528071"/>
                </a:moveTo>
                <a:lnTo>
                  <a:pt x="187312" y="528071"/>
                </a:lnTo>
                <a:lnTo>
                  <a:pt x="187312" y="409448"/>
                </a:lnTo>
                <a:cubicBezTo>
                  <a:pt x="187312" y="253760"/>
                  <a:pt x="266758" y="174698"/>
                  <a:pt x="425638" y="172264"/>
                </a:cubicBezTo>
                <a:lnTo>
                  <a:pt x="433264" y="172213"/>
                </a:lnTo>
                <a:lnTo>
                  <a:pt x="483088" y="172213"/>
                </a:lnTo>
                <a:lnTo>
                  <a:pt x="483088" y="13007"/>
                </a:lnTo>
                <a:lnTo>
                  <a:pt x="427044" y="13007"/>
                </a:lnTo>
                <a:lnTo>
                  <a:pt x="427044" y="0"/>
                </a:lnTo>
                <a:lnTo>
                  <a:pt x="496060" y="0"/>
                </a:lnTo>
                <a:lnTo>
                  <a:pt x="496060" y="185220"/>
                </a:lnTo>
                <a:lnTo>
                  <a:pt x="433264" y="185220"/>
                </a:lnTo>
                <a:cubicBezTo>
                  <a:pt x="353159" y="185221"/>
                  <a:pt x="295484" y="204541"/>
                  <a:pt x="257797" y="240893"/>
                </a:cubicBezTo>
                <a:cubicBezTo>
                  <a:pt x="220205" y="277154"/>
                  <a:pt x="200284" y="332505"/>
                  <a:pt x="200284" y="409448"/>
                </a:cubicBezTo>
                <a:lnTo>
                  <a:pt x="200284" y="515065"/>
                </a:lnTo>
                <a:lnTo>
                  <a:pt x="449352" y="515065"/>
                </a:lnTo>
                <a:lnTo>
                  <a:pt x="449352" y="965628"/>
                </a:lnTo>
                <a:lnTo>
                  <a:pt x="0" y="965628"/>
                </a:lnTo>
                <a:lnTo>
                  <a:pt x="0" y="418822"/>
                </a:lnTo>
                <a:cubicBezTo>
                  <a:pt x="0" y="291498"/>
                  <a:pt x="34984" y="189152"/>
                  <a:pt x="106273" y="113340"/>
                </a:cubicBezTo>
                <a:lnTo>
                  <a:pt x="106337" y="113263"/>
                </a:lnTo>
                <a:lnTo>
                  <a:pt x="106400" y="113200"/>
                </a:lnTo>
                <a:cubicBezTo>
                  <a:pt x="180176" y="37051"/>
                  <a:pt x="287829" y="0"/>
                  <a:pt x="427044" y="0"/>
                </a:cubicBezTo>
                <a:lnTo>
                  <a:pt x="427044" y="13007"/>
                </a:lnTo>
                <a:lnTo>
                  <a:pt x="414300" y="13108"/>
                </a:lnTo>
                <a:cubicBezTo>
                  <a:pt x="283605" y="15313"/>
                  <a:pt x="184076" y="51696"/>
                  <a:pt x="115711" y="122256"/>
                </a:cubicBezTo>
                <a:lnTo>
                  <a:pt x="109390" y="129166"/>
                </a:lnTo>
                <a:cubicBezTo>
                  <a:pt x="45110" y="201304"/>
                  <a:pt x="12972" y="297859"/>
                  <a:pt x="12972" y="418822"/>
                </a:cubicBezTo>
                <a:lnTo>
                  <a:pt x="12972" y="952622"/>
                </a:lnTo>
                <a:lnTo>
                  <a:pt x="436380" y="952622"/>
                </a:lnTo>
                <a:lnTo>
                  <a:pt x="436380" y="528071"/>
                </a:lnTo>
                <a:close/>
                <a:moveTo>
                  <a:pt x="1152449" y="528071"/>
                </a:moveTo>
                <a:lnTo>
                  <a:pt x="903380" y="528071"/>
                </a:lnTo>
                <a:lnTo>
                  <a:pt x="903380" y="409448"/>
                </a:lnTo>
                <a:cubicBezTo>
                  <a:pt x="903381" y="253759"/>
                  <a:pt x="982824" y="174697"/>
                  <a:pt x="1141707" y="172264"/>
                </a:cubicBezTo>
                <a:lnTo>
                  <a:pt x="1149333" y="172213"/>
                </a:lnTo>
                <a:lnTo>
                  <a:pt x="1199145" y="172213"/>
                </a:lnTo>
                <a:lnTo>
                  <a:pt x="1199145" y="13007"/>
                </a:lnTo>
                <a:lnTo>
                  <a:pt x="1143113" y="13007"/>
                </a:lnTo>
                <a:lnTo>
                  <a:pt x="1143113" y="0"/>
                </a:lnTo>
                <a:lnTo>
                  <a:pt x="1212117" y="0"/>
                </a:lnTo>
                <a:lnTo>
                  <a:pt x="1212117" y="185220"/>
                </a:lnTo>
                <a:lnTo>
                  <a:pt x="1149333" y="185220"/>
                </a:lnTo>
                <a:cubicBezTo>
                  <a:pt x="1069227" y="185221"/>
                  <a:pt x="1011554" y="204541"/>
                  <a:pt x="973866" y="240893"/>
                </a:cubicBezTo>
                <a:cubicBezTo>
                  <a:pt x="936273" y="277154"/>
                  <a:pt x="916353" y="332504"/>
                  <a:pt x="916352" y="409448"/>
                </a:cubicBezTo>
                <a:lnTo>
                  <a:pt x="916352" y="515065"/>
                </a:lnTo>
                <a:lnTo>
                  <a:pt x="1165421" y="515065"/>
                </a:lnTo>
                <a:lnTo>
                  <a:pt x="1165421" y="965628"/>
                </a:lnTo>
                <a:lnTo>
                  <a:pt x="716069" y="965628"/>
                </a:lnTo>
                <a:lnTo>
                  <a:pt x="716069" y="418822"/>
                </a:lnTo>
                <a:cubicBezTo>
                  <a:pt x="716069" y="291498"/>
                  <a:pt x="751052" y="189152"/>
                  <a:pt x="822342" y="113340"/>
                </a:cubicBezTo>
                <a:lnTo>
                  <a:pt x="822406" y="113263"/>
                </a:lnTo>
                <a:lnTo>
                  <a:pt x="822468" y="113200"/>
                </a:lnTo>
                <a:cubicBezTo>
                  <a:pt x="896245" y="37051"/>
                  <a:pt x="1003897" y="0"/>
                  <a:pt x="1143113" y="0"/>
                </a:cubicBezTo>
                <a:lnTo>
                  <a:pt x="1143113" y="13007"/>
                </a:lnTo>
                <a:lnTo>
                  <a:pt x="1130369" y="13108"/>
                </a:lnTo>
                <a:cubicBezTo>
                  <a:pt x="999674" y="15313"/>
                  <a:pt x="900144" y="51696"/>
                  <a:pt x="831780" y="122256"/>
                </a:cubicBezTo>
                <a:lnTo>
                  <a:pt x="825458" y="129166"/>
                </a:lnTo>
                <a:cubicBezTo>
                  <a:pt x="761178" y="201304"/>
                  <a:pt x="729041" y="297857"/>
                  <a:pt x="729041" y="418822"/>
                </a:cubicBezTo>
                <a:lnTo>
                  <a:pt x="729041" y="952622"/>
                </a:lnTo>
                <a:lnTo>
                  <a:pt x="1152449" y="952622"/>
                </a:lnTo>
                <a:lnTo>
                  <a:pt x="1152449" y="528071"/>
                </a:lnTo>
                <a:close/>
              </a:path>
            </a:pathLst>
          </a:custGeom>
          <a:solidFill>
            <a:schemeClr val="accent5"/>
          </a:solidFill>
          <a:ln w="12970" cap="flat">
            <a:noFill/>
            <a:prstDash val="solid"/>
            <a:miter/>
          </a:ln>
        </p:spPr>
        <p:txBody>
          <a:bodyPr/>
          <a:lstStyle/>
          <a:p>
            <a:endParaRPr lang="en-DE" dirty="0">
              <a:solidFill>
                <a:schemeClr val="accent4"/>
              </a:solidFill>
              <a:latin typeface="Inter" panose="02000503000000020004" pitchFamily="50" charset="0"/>
            </a:endParaRPr>
          </a:p>
        </p:txBody>
      </p:sp>
      <p:sp>
        <p:nvSpPr>
          <p:cNvPr id="6" name="Text Box 115">
            <a:extLst>
              <a:ext uri="{FF2B5EF4-FFF2-40B4-BE49-F238E27FC236}">
                <a16:creationId xmlns:a16="http://schemas.microsoft.com/office/drawing/2014/main" id="{A048D12D-29DD-D8DF-D0A4-9A36FD29DDFF}"/>
              </a:ext>
            </a:extLst>
          </p:cNvPr>
          <p:cNvSpPr txBox="1">
            <a:spLocks noChangeArrowheads="1"/>
          </p:cNvSpPr>
          <p:nvPr userDrawn="1"/>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bg1"/>
                </a:solidFill>
                <a:latin typeface="Inter Bold"/>
                <a:ea typeface="Inter Bold"/>
              </a:rPr>
              <a:pPr algn="r" defTabSz="525272">
                <a:spcBef>
                  <a:spcPts val="0"/>
                </a:spcBef>
              </a:pPr>
              <a:t>‹#›</a:t>
            </a:fld>
            <a:endParaRPr lang="en-US" sz="900" b="1">
              <a:solidFill>
                <a:schemeClr val="bg1"/>
              </a:solidFill>
              <a:latin typeface="Inter Bold"/>
              <a:ea typeface="Inter Bold"/>
            </a:endParaRPr>
          </a:p>
        </p:txBody>
      </p:sp>
      <p:sp>
        <p:nvSpPr>
          <p:cNvPr id="7" name="Text Box 115">
            <a:extLst>
              <a:ext uri="{FF2B5EF4-FFF2-40B4-BE49-F238E27FC236}">
                <a16:creationId xmlns:a16="http://schemas.microsoft.com/office/drawing/2014/main" id="{E3E80215-1A0C-AEE9-21D0-C1DFF761BE47}"/>
              </a:ext>
            </a:extLst>
          </p:cNvPr>
          <p:cNvSpPr txBox="1">
            <a:spLocks noChangeArrowheads="1"/>
          </p:cNvSpPr>
          <p:nvPr userDrawn="1"/>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bg1"/>
                </a:solidFill>
                <a:latin typeface="Inter Bold"/>
                <a:ea typeface="Inter Bold"/>
              </a:rPr>
              <a:pPr algn="r" defTabSz="525272">
                <a:spcBef>
                  <a:spcPts val="0"/>
                </a:spcBef>
              </a:pPr>
              <a:t>‹#›</a:t>
            </a:fld>
            <a:endParaRPr lang="en-US" sz="900" b="1">
              <a:solidFill>
                <a:schemeClr val="bg1"/>
              </a:solidFill>
              <a:latin typeface="Inter Bold"/>
              <a:ea typeface="Inter Bold"/>
            </a:endParaRPr>
          </a:p>
        </p:txBody>
      </p:sp>
      <p:pic>
        <p:nvPicPr>
          <p:cNvPr id="9" name="Union" descr="preencoded.png">
            <a:extLst>
              <a:ext uri="{FF2B5EF4-FFF2-40B4-BE49-F238E27FC236}">
                <a16:creationId xmlns:a16="http://schemas.microsoft.com/office/drawing/2014/main" id="{84A28516-F244-E772-2F22-00C058D757CA}"/>
              </a:ext>
            </a:extLst>
          </p:cNvPr>
          <p:cNvPicPr>
            <a:picLocks noChangeAspect="1"/>
          </p:cNvPicPr>
          <p:nvPr userDrawn="1"/>
        </p:nvPicPr>
        <p:blipFill>
          <a:blip r:embed="rId3"/>
          <a:srcRect/>
          <a:stretch/>
        </p:blipFill>
        <p:spPr>
          <a:xfrm>
            <a:off x="491014" y="228835"/>
            <a:ext cx="938212" cy="151929"/>
          </a:xfrm>
          <a:prstGeom prst="rect">
            <a:avLst/>
          </a:prstGeom>
        </p:spPr>
      </p:pic>
      <p:sp>
        <p:nvSpPr>
          <p:cNvPr id="10" name="COMPANY OVERVIEW">
            <a:extLst>
              <a:ext uri="{FF2B5EF4-FFF2-40B4-BE49-F238E27FC236}">
                <a16:creationId xmlns:a16="http://schemas.microsoft.com/office/drawing/2014/main" id="{73581848-D525-1749-FBFB-E0E176CEEBC1}"/>
              </a:ext>
            </a:extLst>
          </p:cNvPr>
          <p:cNvSpPr/>
          <p:nvPr userDrawn="1"/>
        </p:nvSpPr>
        <p:spPr>
          <a:xfrm>
            <a:off x="4741071" y="243840"/>
            <a:ext cx="5150644" cy="129540"/>
          </a:xfrm>
          <a:prstGeom prst="rect">
            <a:avLst/>
          </a:prstGeom>
          <a:noFill/>
          <a:ln/>
        </p:spPr>
        <p:txBody>
          <a:bodyPr wrap="square" lIns="0" tIns="0" rIns="0" bIns="0" rtlCol="0" anchor="t"/>
          <a:lstStyle/>
          <a:p>
            <a:pPr marL="0" indent="0" algn="ctr">
              <a:lnSpc>
                <a:spcPts val="1020"/>
              </a:lnSpc>
              <a:buNone/>
            </a:pPr>
            <a:r>
              <a:rPr lang="en-US" sz="900" b="1" kern="0" cap="all" spc="168" baseline="0" dirty="0">
                <a:solidFill>
                  <a:schemeClr val="bg1"/>
                </a:solidFill>
                <a:latin typeface="Inter" panose="02000503000000020004" pitchFamily="50" charset="0"/>
                <a:ea typeface="Inter" panose="02000503000000020004" pitchFamily="50" charset="0"/>
                <a:cs typeface="Inter" panose="02000503000000020004" pitchFamily="50" charset="0"/>
              </a:rPr>
              <a:t>PRESENTATION DESCRIPTION</a:t>
            </a:r>
            <a:endParaRPr lang="en-US" sz="900" b="1" cap="all" baseline="0" dirty="0">
              <a:solidFill>
                <a:schemeClr val="bg1"/>
              </a:solidFill>
              <a:latin typeface="Inter" panose="02000503000000020004" pitchFamily="50" charset="0"/>
              <a:ea typeface="Inter" panose="02000503000000020004" pitchFamily="50" charset="0"/>
              <a:cs typeface="Inter" panose="02000503000000020004" pitchFamily="50" charset="0"/>
            </a:endParaRPr>
          </a:p>
        </p:txBody>
      </p:sp>
    </p:spTree>
    <p:extLst>
      <p:ext uri="{BB962C8B-B14F-4D97-AF65-F5344CB8AC3E}">
        <p14:creationId xmlns:p14="http://schemas.microsoft.com/office/powerpoint/2010/main" val="401034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28104F-AAE6-B720-6AA2-9965E47FA0B2}"/>
              </a:ext>
            </a:extLst>
          </p:cNvPr>
          <p:cNvSpPr/>
          <p:nvPr userDrawn="1"/>
        </p:nvSpPr>
        <p:spPr>
          <a:xfrm>
            <a:off x="0" y="481693"/>
            <a:ext cx="14630400" cy="7747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sp>
        <p:nvSpPr>
          <p:cNvPr id="11" name="Picture Placeholder 8">
            <a:extLst>
              <a:ext uri="{FF2B5EF4-FFF2-40B4-BE49-F238E27FC236}">
                <a16:creationId xmlns:a16="http://schemas.microsoft.com/office/drawing/2014/main" id="{542B0A81-49C8-FCE9-4620-D42F33FDA286}"/>
              </a:ext>
            </a:extLst>
          </p:cNvPr>
          <p:cNvSpPr>
            <a:spLocks noGrp="1"/>
          </p:cNvSpPr>
          <p:nvPr>
            <p:ph type="pic" sz="quarter" idx="16"/>
          </p:nvPr>
        </p:nvSpPr>
        <p:spPr>
          <a:xfrm>
            <a:off x="276099" y="619732"/>
            <a:ext cx="2649981" cy="3409342"/>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2" name="Picture Placeholder 8">
            <a:extLst>
              <a:ext uri="{FF2B5EF4-FFF2-40B4-BE49-F238E27FC236}">
                <a16:creationId xmlns:a16="http://schemas.microsoft.com/office/drawing/2014/main" id="{821B71CE-FC70-2F19-3188-ACCD0DB193BC}"/>
              </a:ext>
            </a:extLst>
          </p:cNvPr>
          <p:cNvSpPr>
            <a:spLocks noGrp="1"/>
          </p:cNvSpPr>
          <p:nvPr>
            <p:ph type="pic" sz="quarter" idx="17"/>
          </p:nvPr>
        </p:nvSpPr>
        <p:spPr>
          <a:xfrm>
            <a:off x="3141219" y="619733"/>
            <a:ext cx="2649981" cy="3409342"/>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3" name="Picture Placeholder 8">
            <a:extLst>
              <a:ext uri="{FF2B5EF4-FFF2-40B4-BE49-F238E27FC236}">
                <a16:creationId xmlns:a16="http://schemas.microsoft.com/office/drawing/2014/main" id="{29D4AFB4-FC0D-A2B9-7EC1-DD4D7717C96B}"/>
              </a:ext>
            </a:extLst>
          </p:cNvPr>
          <p:cNvSpPr>
            <a:spLocks noGrp="1"/>
          </p:cNvSpPr>
          <p:nvPr>
            <p:ph type="pic" sz="quarter" idx="18"/>
          </p:nvPr>
        </p:nvSpPr>
        <p:spPr>
          <a:xfrm>
            <a:off x="276099" y="4248149"/>
            <a:ext cx="2649981" cy="3435958"/>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4" name="Picture Placeholder 8">
            <a:extLst>
              <a:ext uri="{FF2B5EF4-FFF2-40B4-BE49-F238E27FC236}">
                <a16:creationId xmlns:a16="http://schemas.microsoft.com/office/drawing/2014/main" id="{DEF1DFB8-BC9A-B59F-8B8A-BC5D1016A388}"/>
              </a:ext>
            </a:extLst>
          </p:cNvPr>
          <p:cNvSpPr>
            <a:spLocks noGrp="1"/>
          </p:cNvSpPr>
          <p:nvPr>
            <p:ph type="pic" sz="quarter" idx="19"/>
          </p:nvPr>
        </p:nvSpPr>
        <p:spPr>
          <a:xfrm>
            <a:off x="3141219" y="4248150"/>
            <a:ext cx="2649981" cy="3435958"/>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5" name="Picture Placeholder 8">
            <a:extLst>
              <a:ext uri="{FF2B5EF4-FFF2-40B4-BE49-F238E27FC236}">
                <a16:creationId xmlns:a16="http://schemas.microsoft.com/office/drawing/2014/main" id="{6C11F13A-F960-0FFA-2F9F-71D30C7E6C91}"/>
              </a:ext>
            </a:extLst>
          </p:cNvPr>
          <p:cNvSpPr>
            <a:spLocks noGrp="1"/>
          </p:cNvSpPr>
          <p:nvPr>
            <p:ph type="pic" sz="quarter" idx="20"/>
          </p:nvPr>
        </p:nvSpPr>
        <p:spPr>
          <a:xfrm>
            <a:off x="5981701" y="619732"/>
            <a:ext cx="5524500" cy="7064375"/>
          </a:xfrm>
          <a:prstGeom prst="roundRect">
            <a:avLst>
              <a:gd name="adj" fmla="val 2349"/>
            </a:avLst>
          </a:prstGeom>
          <a:noFill/>
        </p:spPr>
        <p:txBody>
          <a:bodyPr anchor="ctr" anchorCtr="0">
            <a:normAutofit/>
          </a:bodyPr>
          <a:lstStyle>
            <a:lvl1pPr algn="ctr">
              <a:defRPr sz="1600" b="0"/>
            </a:lvl1pPr>
          </a:lstStyle>
          <a:p>
            <a:r>
              <a:rPr lang="en-GB"/>
              <a:t>Click icon to add picture</a:t>
            </a:r>
            <a:endParaRPr lang="en-US"/>
          </a:p>
        </p:txBody>
      </p:sp>
      <p:sp>
        <p:nvSpPr>
          <p:cNvPr id="16" name="Picture Placeholder 8">
            <a:extLst>
              <a:ext uri="{FF2B5EF4-FFF2-40B4-BE49-F238E27FC236}">
                <a16:creationId xmlns:a16="http://schemas.microsoft.com/office/drawing/2014/main" id="{C9AEF74C-2790-BA06-A268-BE5922DA3620}"/>
              </a:ext>
            </a:extLst>
          </p:cNvPr>
          <p:cNvSpPr>
            <a:spLocks noGrp="1"/>
          </p:cNvSpPr>
          <p:nvPr>
            <p:ph type="pic" sz="quarter" idx="21"/>
          </p:nvPr>
        </p:nvSpPr>
        <p:spPr>
          <a:xfrm>
            <a:off x="11696700" y="619733"/>
            <a:ext cx="2649981" cy="3409342"/>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17" name="Picture Placeholder 8">
            <a:extLst>
              <a:ext uri="{FF2B5EF4-FFF2-40B4-BE49-F238E27FC236}">
                <a16:creationId xmlns:a16="http://schemas.microsoft.com/office/drawing/2014/main" id="{72D46F34-3342-C2E2-018B-2A1814EC730C}"/>
              </a:ext>
            </a:extLst>
          </p:cNvPr>
          <p:cNvSpPr>
            <a:spLocks noGrp="1"/>
          </p:cNvSpPr>
          <p:nvPr>
            <p:ph type="pic" sz="quarter" idx="22"/>
          </p:nvPr>
        </p:nvSpPr>
        <p:spPr>
          <a:xfrm>
            <a:off x="11696700" y="4248149"/>
            <a:ext cx="2649981" cy="3435959"/>
          </a:xfrm>
          <a:prstGeom prst="roundRect">
            <a:avLst>
              <a:gd name="adj" fmla="val 5813"/>
            </a:avLst>
          </a:prstGeom>
          <a:noFill/>
        </p:spPr>
        <p:txBody>
          <a:bodyPr anchor="ctr" anchorCtr="0">
            <a:normAutofit/>
          </a:bodyPr>
          <a:lstStyle>
            <a:lvl1pPr algn="ctr">
              <a:defRPr sz="1600" b="0"/>
            </a:lvl1pPr>
          </a:lstStyle>
          <a:p>
            <a:r>
              <a:rPr lang="en-GB"/>
              <a:t>Click icon to add picture</a:t>
            </a:r>
            <a:endParaRPr lang="en-US"/>
          </a:p>
        </p:txBody>
      </p:sp>
      <p:sp>
        <p:nvSpPr>
          <p:cNvPr id="2" name="TextBox 1">
            <a:extLst>
              <a:ext uri="{FF2B5EF4-FFF2-40B4-BE49-F238E27FC236}">
                <a16:creationId xmlns:a16="http://schemas.microsoft.com/office/drawing/2014/main" id="{07C06C4B-AD0F-177E-920A-CFF3206E0714}"/>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3" name="Footer Placeholder 4">
            <a:extLst>
              <a:ext uri="{FF2B5EF4-FFF2-40B4-BE49-F238E27FC236}">
                <a16:creationId xmlns:a16="http://schemas.microsoft.com/office/drawing/2014/main" id="{59879712-D34B-145B-F968-944F6414925F}"/>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2919665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Canv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08022F-70F3-0023-FA21-49EBA8DE9FA0}"/>
              </a:ext>
            </a:extLst>
          </p:cNvPr>
          <p:cNvSpPr/>
          <p:nvPr userDrawn="1"/>
        </p:nvSpPr>
        <p:spPr>
          <a:xfrm>
            <a:off x="0" y="0"/>
            <a:ext cx="14630400" cy="579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spTree>
    <p:extLst>
      <p:ext uri="{BB962C8B-B14F-4D97-AF65-F5344CB8AC3E}">
        <p14:creationId xmlns:p14="http://schemas.microsoft.com/office/powerpoint/2010/main" val="1907154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08022F-70F3-0023-FA21-49EBA8DE9FA0}"/>
              </a:ext>
            </a:extLst>
          </p:cNvPr>
          <p:cNvSpPr/>
          <p:nvPr userDrawn="1"/>
        </p:nvSpPr>
        <p:spPr>
          <a:xfrm>
            <a:off x="0" y="0"/>
            <a:ext cx="14630400" cy="82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sp>
        <p:nvSpPr>
          <p:cNvPr id="5" name="TextBox 4">
            <a:extLst>
              <a:ext uri="{FF2B5EF4-FFF2-40B4-BE49-F238E27FC236}">
                <a16:creationId xmlns:a16="http://schemas.microsoft.com/office/drawing/2014/main" id="{8624D140-B4EA-E7E0-18A8-B7D83155FBFC}"/>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6" name="Footer Placeholder 4">
            <a:extLst>
              <a:ext uri="{FF2B5EF4-FFF2-40B4-BE49-F238E27FC236}">
                <a16:creationId xmlns:a16="http://schemas.microsoft.com/office/drawing/2014/main" id="{858E8F88-DA2A-1D8C-C16A-A27EE17F1733}"/>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191863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01907-F4B6-0B68-11B4-BFBE267DA6BB}"/>
              </a:ext>
            </a:extLst>
          </p:cNvPr>
          <p:cNvSpPr/>
          <p:nvPr/>
        </p:nvSpPr>
        <p:spPr>
          <a:xfrm>
            <a:off x="0" y="0"/>
            <a:ext cx="14630400" cy="8229600"/>
          </a:xfrm>
          <a:prstGeom prst="rect">
            <a:avLst/>
          </a:prstGeom>
          <a:solidFill>
            <a:srgbClr val="0E10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r" panose="02000503000000020004" pitchFamily="50" charset="0"/>
              <a:ea typeface="+mn-ea"/>
              <a:cs typeface="+mn-cs"/>
            </a:endParaRPr>
          </a:p>
        </p:txBody>
      </p:sp>
      <p:sp>
        <p:nvSpPr>
          <p:cNvPr id="2" name="Rectangle 1">
            <a:extLst>
              <a:ext uri="{FF2B5EF4-FFF2-40B4-BE49-F238E27FC236}">
                <a16:creationId xmlns:a16="http://schemas.microsoft.com/office/drawing/2014/main" id="{1FA1C404-616A-0398-E1D5-7C7002338054}"/>
              </a:ext>
            </a:extLst>
          </p:cNvPr>
          <p:cNvSpPr/>
          <p:nvPr userDrawn="1"/>
        </p:nvSpPr>
        <p:spPr>
          <a:xfrm>
            <a:off x="0" y="0"/>
            <a:ext cx="14630400" cy="82296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r" panose="02000503000000020004" pitchFamily="50" charset="0"/>
              <a:ea typeface="+mn-ea"/>
              <a:cs typeface="+mn-cs"/>
            </a:endParaRPr>
          </a:p>
        </p:txBody>
      </p:sp>
      <p:pic>
        <p:nvPicPr>
          <p:cNvPr id="14" name="Union" descr="preencoded.png">
            <a:extLst>
              <a:ext uri="{FF2B5EF4-FFF2-40B4-BE49-F238E27FC236}">
                <a16:creationId xmlns:a16="http://schemas.microsoft.com/office/drawing/2014/main" id="{EA16ED0D-CB25-EA45-6EB2-9A86149AB4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922270"/>
            <a:ext cx="14630400" cy="2385060"/>
          </a:xfrm>
          <a:prstGeom prst="rect">
            <a:avLst/>
          </a:prstGeom>
        </p:spPr>
      </p:pic>
      <p:sp>
        <p:nvSpPr>
          <p:cNvPr id="3" name="TextBox 2">
            <a:extLst>
              <a:ext uri="{FF2B5EF4-FFF2-40B4-BE49-F238E27FC236}">
                <a16:creationId xmlns:a16="http://schemas.microsoft.com/office/drawing/2014/main" id="{AF589ECB-9023-389E-E7EE-1285853BDEB5}"/>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6D6D6D"/>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3F2D46D9-B686-7E94-2205-17D8ADEA3502}"/>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bg1"/>
                </a:solidFill>
                <a:latin typeface="Inter" panose="02000503000000020004" pitchFamily="50" charset="0"/>
                <a:cs typeface="Inter" panose="02000503000000020004" pitchFamily="50" charset="0"/>
              </a:rPr>
              <a:t>© </a:t>
            </a:r>
            <a:fld id="{C0650B53-F5B1-403A-BD70-58B7AE2589AD}" type="datetimeyyyy">
              <a:rPr lang="en-US" sz="850" smtClean="0">
                <a:solidFill>
                  <a:schemeClr val="bg1"/>
                </a:solidFill>
                <a:latin typeface="Inter" panose="02000503000000020004" pitchFamily="50" charset="0"/>
                <a:cs typeface="Inter" panose="02000503000000020004" pitchFamily="50" charset="0"/>
              </a:rPr>
              <a:pPr algn="r"/>
              <a:t>2026</a:t>
            </a:fld>
            <a:r>
              <a:rPr lang="en-US" sz="850">
                <a:solidFill>
                  <a:schemeClr val="bg1"/>
                </a:solidFill>
                <a:latin typeface="Inter" panose="02000503000000020004" pitchFamily="50" charset="0"/>
                <a:cs typeface="Inter" panose="02000503000000020004" pitchFamily="50" charset="0"/>
              </a:rPr>
              <a:t> DXC Technology Company. All rights reserved.</a:t>
            </a:r>
          </a:p>
        </p:txBody>
      </p:sp>
      <p:sp>
        <p:nvSpPr>
          <p:cNvPr id="6" name="TextBox 5">
            <a:extLst>
              <a:ext uri="{FF2B5EF4-FFF2-40B4-BE49-F238E27FC236}">
                <a16:creationId xmlns:a16="http://schemas.microsoft.com/office/drawing/2014/main" id="{5711374D-BA4A-0EF5-3894-069B57DF8D2A}"/>
              </a:ext>
            </a:extLst>
          </p:cNvPr>
          <p:cNvSpPr txBox="1"/>
          <p:nvPr userDrawn="1"/>
        </p:nvSpPr>
        <p:spPr>
          <a:xfrm>
            <a:off x="267231" y="7989116"/>
            <a:ext cx="297125" cy="123111"/>
          </a:xfrm>
          <a:prstGeom prst="rect">
            <a:avLst/>
          </a:prstGeom>
          <a:noFill/>
        </p:spPr>
        <p:txBody>
          <a:bodyPr wrap="square" lIns="0" tIns="0" rIns="0" bIns="0">
            <a:spAutoFit/>
          </a:bodyPr>
          <a:lstStyle/>
          <a:p>
            <a:pPr algn="l"/>
            <a:r>
              <a:rPr lang="en-US" sz="800" b="0">
                <a:solidFill>
                  <a:schemeClr val="tx1">
                    <a:lumMod val="75000"/>
                    <a:lumOff val="25000"/>
                  </a:schemeClr>
                </a:solidFill>
                <a:latin typeface="Inter" panose="02000503000000020004" pitchFamily="50" charset="0"/>
                <a:cs typeface="Inter" panose="02000503000000020004" pitchFamily="50" charset="0"/>
              </a:rPr>
              <a:t>v01 </a:t>
            </a:r>
          </a:p>
        </p:txBody>
      </p:sp>
    </p:spTree>
    <p:extLst>
      <p:ext uri="{BB962C8B-B14F-4D97-AF65-F5344CB8AC3E}">
        <p14:creationId xmlns:p14="http://schemas.microsoft.com/office/powerpoint/2010/main" val="3057197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01907-F4B6-0B68-11B4-BFBE267DA6BB}"/>
              </a:ext>
            </a:extLst>
          </p:cNvPr>
          <p:cNvSpPr/>
          <p:nvPr/>
        </p:nvSpPr>
        <p:spPr>
          <a:xfrm>
            <a:off x="0" y="0"/>
            <a:ext cx="14630400" cy="8229600"/>
          </a:xfrm>
          <a:prstGeom prst="rect">
            <a:avLst/>
          </a:prstGeom>
          <a:solidFill>
            <a:srgbClr val="0E10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r" panose="02000503000000020004" pitchFamily="50" charset="0"/>
              <a:ea typeface="+mn-ea"/>
              <a:cs typeface="+mn-cs"/>
            </a:endParaRPr>
          </a:p>
        </p:txBody>
      </p:sp>
      <p:sp>
        <p:nvSpPr>
          <p:cNvPr id="2" name="Rectangle 1">
            <a:extLst>
              <a:ext uri="{FF2B5EF4-FFF2-40B4-BE49-F238E27FC236}">
                <a16:creationId xmlns:a16="http://schemas.microsoft.com/office/drawing/2014/main" id="{1FA1C404-616A-0398-E1D5-7C7002338054}"/>
              </a:ext>
            </a:extLst>
          </p:cNvPr>
          <p:cNvSpPr/>
          <p:nvPr userDrawn="1"/>
        </p:nvSpPr>
        <p:spPr>
          <a:xfrm>
            <a:off x="0" y="0"/>
            <a:ext cx="14630400" cy="82296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r" panose="02000503000000020004" pitchFamily="50" charset="0"/>
              <a:ea typeface="+mn-ea"/>
              <a:cs typeface="+mn-cs"/>
            </a:endParaRPr>
          </a:p>
        </p:txBody>
      </p:sp>
      <p:sp>
        <p:nvSpPr>
          <p:cNvPr id="3" name="TextBox 2">
            <a:extLst>
              <a:ext uri="{FF2B5EF4-FFF2-40B4-BE49-F238E27FC236}">
                <a16:creationId xmlns:a16="http://schemas.microsoft.com/office/drawing/2014/main" id="{AF589ECB-9023-389E-E7EE-1285853BDEB5}"/>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a:solidFill>
                  <a:srgbClr val="6D6D6D"/>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3F2D46D9-B686-7E94-2205-17D8ADEA3502}"/>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bg1"/>
                </a:solidFill>
                <a:latin typeface="Inter" panose="02000503000000020004" pitchFamily="50" charset="0"/>
                <a:cs typeface="Inter" panose="02000503000000020004" pitchFamily="50" charset="0"/>
              </a:rPr>
              <a:t>© </a:t>
            </a:r>
            <a:fld id="{C0650B53-F5B1-403A-BD70-58B7AE2589AD}" type="datetimeyyyy">
              <a:rPr lang="en-US" sz="850" smtClean="0">
                <a:solidFill>
                  <a:schemeClr val="bg1"/>
                </a:solidFill>
                <a:latin typeface="Inter" panose="02000503000000020004" pitchFamily="50" charset="0"/>
                <a:cs typeface="Inter" panose="02000503000000020004" pitchFamily="50" charset="0"/>
              </a:rPr>
              <a:pPr algn="r"/>
              <a:t>2026</a:t>
            </a:fld>
            <a:r>
              <a:rPr lang="en-US" sz="850">
                <a:solidFill>
                  <a:schemeClr val="bg1"/>
                </a:solidFill>
                <a:latin typeface="Inter" panose="02000503000000020004" pitchFamily="50" charset="0"/>
                <a:cs typeface="Inter" panose="02000503000000020004" pitchFamily="50" charset="0"/>
              </a:rPr>
              <a:t> DXC Technology Company. All rights reserved.</a:t>
            </a:r>
          </a:p>
        </p:txBody>
      </p:sp>
      <p:pic>
        <p:nvPicPr>
          <p:cNvPr id="13" name="Picture 12">
            <a:extLst>
              <a:ext uri="{FF2B5EF4-FFF2-40B4-BE49-F238E27FC236}">
                <a16:creationId xmlns:a16="http://schemas.microsoft.com/office/drawing/2014/main" id="{E3CF4D50-45C8-DA6C-C9B8-13ED37CF32EA}"/>
              </a:ext>
            </a:extLst>
          </p:cNvPr>
          <p:cNvPicPr>
            <a:picLocks noChangeAspect="1"/>
          </p:cNvPicPr>
          <p:nvPr userDrawn="1"/>
        </p:nvPicPr>
        <p:blipFill>
          <a:blip r:embed="rId2"/>
          <a:stretch>
            <a:fillRect/>
          </a:stretch>
        </p:blipFill>
        <p:spPr>
          <a:xfrm>
            <a:off x="3429000" y="2677810"/>
            <a:ext cx="7772400" cy="2873980"/>
          </a:xfrm>
          <a:prstGeom prst="rect">
            <a:avLst/>
          </a:prstGeom>
        </p:spPr>
      </p:pic>
      <p:sp>
        <p:nvSpPr>
          <p:cNvPr id="6" name="TextBox 5">
            <a:extLst>
              <a:ext uri="{FF2B5EF4-FFF2-40B4-BE49-F238E27FC236}">
                <a16:creationId xmlns:a16="http://schemas.microsoft.com/office/drawing/2014/main" id="{34CDDA3C-197F-4DFB-CFBA-4D8F92B01B89}"/>
              </a:ext>
            </a:extLst>
          </p:cNvPr>
          <p:cNvSpPr txBox="1"/>
          <p:nvPr userDrawn="1"/>
        </p:nvSpPr>
        <p:spPr>
          <a:xfrm>
            <a:off x="267231" y="7989116"/>
            <a:ext cx="297125" cy="123111"/>
          </a:xfrm>
          <a:prstGeom prst="rect">
            <a:avLst/>
          </a:prstGeom>
          <a:noFill/>
        </p:spPr>
        <p:txBody>
          <a:bodyPr wrap="square" lIns="0" tIns="0" rIns="0" bIns="0">
            <a:spAutoFit/>
          </a:bodyPr>
          <a:lstStyle/>
          <a:p>
            <a:pPr algn="l"/>
            <a:r>
              <a:rPr lang="en-US" sz="800" b="0" dirty="0">
                <a:solidFill>
                  <a:schemeClr val="tx1">
                    <a:lumMod val="75000"/>
                    <a:lumOff val="25000"/>
                  </a:schemeClr>
                </a:solidFill>
                <a:latin typeface="Inter" panose="02000503000000020004" pitchFamily="50" charset="0"/>
                <a:cs typeface="Inter" panose="02000503000000020004" pitchFamily="50" charset="0"/>
              </a:rPr>
              <a:t>v01 </a:t>
            </a:r>
          </a:p>
        </p:txBody>
      </p:sp>
    </p:spTree>
    <p:extLst>
      <p:ext uri="{BB962C8B-B14F-4D97-AF65-F5344CB8AC3E}">
        <p14:creationId xmlns:p14="http://schemas.microsoft.com/office/powerpoint/2010/main" val="337062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lvl4pPr marL="457164" indent="-228581">
              <a:buFont typeface="Arial" pitchFamily="34" charset="0"/>
              <a:buChar char="–"/>
              <a:defRPr/>
            </a:lvl4pPr>
            <a:lvl5pPr marL="685745" indent="-228581">
              <a:buFont typeface="Arial" pitchFamily="34" charset="0"/>
              <a:buChar char="–"/>
              <a:defRPr/>
            </a:lvl5pPr>
            <a:lvl6pPr marL="914328" indent="-228581">
              <a:buFont typeface="Arial" pitchFamily="34" charset="0"/>
              <a:buChar char="–"/>
              <a:defRPr baseline="0"/>
            </a:lvl6pPr>
            <a:lvl7pPr marL="1142909" indent="-228581">
              <a:buFont typeface="Arial" pitchFamily="34" charset="0"/>
              <a:buChar char="–"/>
              <a:defRPr baseline="0"/>
            </a:lvl7pPr>
            <a:lvl8pPr marL="1371490" indent="-228581">
              <a:buFont typeface="Arial" pitchFamily="34" charset="0"/>
              <a:buChar char="–"/>
              <a:defRPr baseline="0"/>
            </a:lvl8pPr>
            <a:lvl9pPr marL="1600072" indent="-228581">
              <a:buFont typeface="Arial" pitchFamily="34" charset="0"/>
              <a:buChar cha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1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36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56C9E5-50FF-1198-36CE-8793878A6427}"/>
              </a:ext>
            </a:extLst>
          </p:cNvPr>
          <p:cNvPicPr>
            <a:picLocks noChangeAspect="1"/>
          </p:cNvPicPr>
          <p:nvPr userDrawn="1"/>
        </p:nvPicPr>
        <p:blipFill>
          <a:blip r:embed="rId2"/>
          <a:stretch>
            <a:fillRect/>
          </a:stretch>
        </p:blipFill>
        <p:spPr>
          <a:xfrm>
            <a:off x="8309122" y="618411"/>
            <a:ext cx="6321278" cy="7611189"/>
          </a:xfrm>
          <a:prstGeom prst="rect">
            <a:avLst/>
          </a:prstGeom>
        </p:spPr>
      </p:pic>
      <p:sp>
        <p:nvSpPr>
          <p:cNvPr id="7" name="Title 1">
            <a:extLst>
              <a:ext uri="{FF2B5EF4-FFF2-40B4-BE49-F238E27FC236}">
                <a16:creationId xmlns:a16="http://schemas.microsoft.com/office/drawing/2014/main" id="{9C7BB518-013B-58B6-40AD-19FEB60837E6}"/>
              </a:ext>
            </a:extLst>
          </p:cNvPr>
          <p:cNvSpPr>
            <a:spLocks noGrp="1"/>
          </p:cNvSpPr>
          <p:nvPr>
            <p:ph type="ctrTitle"/>
          </p:nvPr>
        </p:nvSpPr>
        <p:spPr>
          <a:xfrm>
            <a:off x="481964" y="3181350"/>
            <a:ext cx="11024236" cy="1390650"/>
          </a:xfrm>
          <a:prstGeom prst="rect">
            <a:avLst/>
          </a:prstGeom>
        </p:spPr>
        <p:txBody>
          <a:bodyPr anchor="ctr" anchorCtr="0">
            <a:noAutofit/>
          </a:bodyPr>
          <a:lstStyle>
            <a:lvl1pPr>
              <a:defRPr sz="4800" cap="all" baseline="0">
                <a:solidFill>
                  <a:schemeClr val="tx1"/>
                </a:solidFill>
                <a:latin typeface="GT Standard L Extended" pitchFamily="50" charset="0"/>
              </a:defRPr>
            </a:lvl1pPr>
          </a:lstStyle>
          <a:p>
            <a:r>
              <a:rPr lang="en-GB"/>
              <a:t>Click to edit Master title style</a:t>
            </a:r>
            <a:endParaRPr lang="en-US"/>
          </a:p>
        </p:txBody>
      </p:sp>
      <p:sp>
        <p:nvSpPr>
          <p:cNvPr id="2" name="Subtitle 2">
            <a:extLst>
              <a:ext uri="{FF2B5EF4-FFF2-40B4-BE49-F238E27FC236}">
                <a16:creationId xmlns:a16="http://schemas.microsoft.com/office/drawing/2014/main" id="{F763D07A-81F1-36DC-EA6A-6467575356CC}"/>
              </a:ext>
            </a:extLst>
          </p:cNvPr>
          <p:cNvSpPr>
            <a:spLocks noGrp="1"/>
          </p:cNvSpPr>
          <p:nvPr>
            <p:ph type="subTitle" idx="1"/>
          </p:nvPr>
        </p:nvSpPr>
        <p:spPr>
          <a:xfrm>
            <a:off x="5974078" y="4864415"/>
            <a:ext cx="3760471" cy="1490665"/>
          </a:xfrm>
          <a:prstGeom prst="rect">
            <a:avLst/>
          </a:prstGeom>
        </p:spPr>
        <p:txBody>
          <a:bodyPr tIns="0" rIns="0" bIns="0" anchor="t" anchorCtr="0">
            <a:noAutofit/>
          </a:bodyPr>
          <a:lstStyle>
            <a:lvl1pPr marL="0" indent="0" algn="l">
              <a:spcBef>
                <a:spcPts val="0"/>
              </a:spcBef>
              <a:buNone/>
              <a:defRPr sz="1600" b="0" cap="none" spc="160" baseline="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marL="585216" indent="0" algn="ctr">
              <a:buNone/>
              <a:defRPr>
                <a:solidFill>
                  <a:schemeClr val="tx1">
                    <a:tint val="75000"/>
                  </a:schemeClr>
                </a:solidFill>
              </a:defRPr>
            </a:lvl2pPr>
            <a:lvl3pPr marL="1170432" indent="0" algn="ctr">
              <a:buNone/>
              <a:defRPr>
                <a:solidFill>
                  <a:schemeClr val="tx1">
                    <a:tint val="75000"/>
                  </a:schemeClr>
                </a:solidFill>
              </a:defRPr>
            </a:lvl3pPr>
            <a:lvl4pPr marL="1755648" indent="0" algn="ctr">
              <a:buNone/>
              <a:defRPr>
                <a:solidFill>
                  <a:schemeClr val="tx1">
                    <a:tint val="75000"/>
                  </a:schemeClr>
                </a:solidFill>
              </a:defRPr>
            </a:lvl4pPr>
            <a:lvl5pPr marL="2340864" indent="0" algn="ctr">
              <a:buNone/>
              <a:defRPr>
                <a:solidFill>
                  <a:schemeClr val="tx1">
                    <a:tint val="75000"/>
                  </a:schemeClr>
                </a:solidFill>
              </a:defRPr>
            </a:lvl5pPr>
            <a:lvl6pPr marL="2926080" indent="0" algn="ctr">
              <a:buNone/>
              <a:defRPr>
                <a:solidFill>
                  <a:schemeClr val="tx1">
                    <a:tint val="75000"/>
                  </a:schemeClr>
                </a:solidFill>
              </a:defRPr>
            </a:lvl6pPr>
            <a:lvl7pPr marL="3511296" indent="0" algn="ctr">
              <a:buNone/>
              <a:defRPr>
                <a:solidFill>
                  <a:schemeClr val="tx1">
                    <a:tint val="75000"/>
                  </a:schemeClr>
                </a:solidFill>
              </a:defRPr>
            </a:lvl7pPr>
            <a:lvl8pPr marL="4096512" indent="0" algn="ctr">
              <a:buNone/>
              <a:defRPr>
                <a:solidFill>
                  <a:schemeClr val="tx1">
                    <a:tint val="75000"/>
                  </a:schemeClr>
                </a:solidFill>
              </a:defRPr>
            </a:lvl8pPr>
            <a:lvl9pPr marL="4681728" indent="0" algn="ctr">
              <a:buNone/>
              <a:defRPr>
                <a:solidFill>
                  <a:schemeClr val="tx1">
                    <a:tint val="75000"/>
                  </a:schemeClr>
                </a:solidFill>
              </a:defRPr>
            </a:lvl9pPr>
          </a:lstStyle>
          <a:p>
            <a:r>
              <a:rPr lang="en-GB"/>
              <a:t>Click to edit Master subtitle style</a:t>
            </a:r>
            <a:endParaRPr lang="en-US"/>
          </a:p>
        </p:txBody>
      </p:sp>
      <p:sp>
        <p:nvSpPr>
          <p:cNvPr id="4" name="TextBox 3">
            <a:extLst>
              <a:ext uri="{FF2B5EF4-FFF2-40B4-BE49-F238E27FC236}">
                <a16:creationId xmlns:a16="http://schemas.microsoft.com/office/drawing/2014/main" id="{D511D1B2-1DC3-890E-96BC-72E7F3451CCA}"/>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59713050-BD33-7A00-EE49-7F6BC7D27001}"/>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125405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yleguide (No De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5DE322-BB62-1F07-1CDA-135ED5F4EFDE}"/>
              </a:ext>
            </a:extLst>
          </p:cNvPr>
          <p:cNvSpPr/>
          <p:nvPr userDrawn="1"/>
        </p:nvSpPr>
        <p:spPr>
          <a:xfrm>
            <a:off x="0" y="0"/>
            <a:ext cx="14630400" cy="8229600"/>
          </a:xfrm>
          <a:prstGeom prst="rect">
            <a:avLst/>
          </a:prstGeom>
          <a:solidFill>
            <a:srgbClr val="F6F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2" b="1">
              <a:latin typeface="Inter" panose="02000503000000020004" pitchFamily="50" charset="0"/>
              <a:ea typeface="Inter" panose="02000503000000020004" pitchFamily="50" charset="0"/>
              <a:cs typeface="Inter" panose="02000503000000020004" pitchFamily="50" charset="0"/>
            </a:endParaRPr>
          </a:p>
        </p:txBody>
      </p:sp>
      <p:sp>
        <p:nvSpPr>
          <p:cNvPr id="3" name="Title Placeholder 1">
            <a:extLst>
              <a:ext uri="{FF2B5EF4-FFF2-40B4-BE49-F238E27FC236}">
                <a16:creationId xmlns:a16="http://schemas.microsoft.com/office/drawing/2014/main" id="{5FD12025-2BD2-A09B-9EFB-A38829256B90}"/>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4" name="Text Placeholder 2">
            <a:extLst>
              <a:ext uri="{FF2B5EF4-FFF2-40B4-BE49-F238E27FC236}">
                <a16:creationId xmlns:a16="http://schemas.microsoft.com/office/drawing/2014/main" id="{BB7E8852-BD92-0355-4AE0-D8D8FAF44344}"/>
              </a:ext>
            </a:extLst>
          </p:cNvPr>
          <p:cNvSpPr>
            <a:spLocks noGrp="1"/>
          </p:cNvSpPr>
          <p:nvPr>
            <p:ph idx="1"/>
          </p:nvPr>
        </p:nvSpPr>
        <p:spPr>
          <a:xfrm>
            <a:off x="484188" y="2506980"/>
            <a:ext cx="5307012" cy="5162551"/>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Box 1">
            <a:extLst>
              <a:ext uri="{FF2B5EF4-FFF2-40B4-BE49-F238E27FC236}">
                <a16:creationId xmlns:a16="http://schemas.microsoft.com/office/drawing/2014/main" id="{5AE84E7C-8DF7-9286-1F6A-E0EDDF612E0D}"/>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a:solidFill>
                  <a:srgbClr val="B4B0AC"/>
                </a:solidFill>
                <a:latin typeface="Inter" panose="02000503000000020004" pitchFamily="50" charset="0"/>
                <a:cs typeface="Inter" panose="02000503000000020004" pitchFamily="50" charset="0"/>
              </a:rPr>
              <a:t>DXC Internal</a:t>
            </a:r>
          </a:p>
        </p:txBody>
      </p:sp>
      <p:sp>
        <p:nvSpPr>
          <p:cNvPr id="5" name="Footer Placeholder 4">
            <a:extLst>
              <a:ext uri="{FF2B5EF4-FFF2-40B4-BE49-F238E27FC236}">
                <a16:creationId xmlns:a16="http://schemas.microsoft.com/office/drawing/2014/main" id="{A95E9DC9-2842-272D-FE94-51D6897B7218}"/>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pic>
        <p:nvPicPr>
          <p:cNvPr id="6" name="Union" descr="preencoded.png">
            <a:extLst>
              <a:ext uri="{FF2B5EF4-FFF2-40B4-BE49-F238E27FC236}">
                <a16:creationId xmlns:a16="http://schemas.microsoft.com/office/drawing/2014/main" id="{2B2237AB-9675-5704-5381-9A5B56F64438}"/>
              </a:ext>
            </a:extLst>
          </p:cNvPr>
          <p:cNvPicPr>
            <a:picLocks noChangeAspect="1"/>
          </p:cNvPicPr>
          <p:nvPr userDrawn="1"/>
        </p:nvPicPr>
        <p:blipFill>
          <a:blip r:embed="rId2"/>
          <a:srcRect/>
          <a:stretch/>
        </p:blipFill>
        <p:spPr>
          <a:xfrm>
            <a:off x="491014" y="228835"/>
            <a:ext cx="938212" cy="151929"/>
          </a:xfrm>
          <a:prstGeom prst="rect">
            <a:avLst/>
          </a:prstGeom>
        </p:spPr>
      </p:pic>
    </p:spTree>
    <p:extLst>
      <p:ext uri="{BB962C8B-B14F-4D97-AF65-F5344CB8AC3E}">
        <p14:creationId xmlns:p14="http://schemas.microsoft.com/office/powerpoint/2010/main" val="181277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55E00072-8177-8B6A-6A90-45F4AB9D7337}"/>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6" name="Title Placeholder 1">
            <a:extLst>
              <a:ext uri="{FF2B5EF4-FFF2-40B4-BE49-F238E27FC236}">
                <a16:creationId xmlns:a16="http://schemas.microsoft.com/office/drawing/2014/main" id="{88684DD0-26F1-1FC3-88D2-5B51E61368F1}"/>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82935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rimary)">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7" name="Text Placeholder 2">
            <a:extLst>
              <a:ext uri="{FF2B5EF4-FFF2-40B4-BE49-F238E27FC236}">
                <a16:creationId xmlns:a16="http://schemas.microsoft.com/office/drawing/2014/main" id="{027718AA-D45F-B35B-3E8D-9C19F3BD2724}"/>
              </a:ext>
            </a:extLst>
          </p:cNvPr>
          <p:cNvSpPr>
            <a:spLocks noGrp="1"/>
          </p:cNvSpPr>
          <p:nvPr>
            <p:ph idx="10" hasCustomPrompt="1"/>
          </p:nvPr>
        </p:nvSpPr>
        <p:spPr>
          <a:xfrm>
            <a:off x="3105150" y="2506979"/>
            <a:ext cx="11068050"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a:extLst>
              <a:ext uri="{FF2B5EF4-FFF2-40B4-BE49-F238E27FC236}">
                <a16:creationId xmlns:a16="http://schemas.microsoft.com/office/drawing/2014/main" id="{91704F69-1FC3-DB7A-1D08-B981EE2B7396}"/>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86974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eft Aligne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7" name="Text Placeholder 2">
            <a:extLst>
              <a:ext uri="{FF2B5EF4-FFF2-40B4-BE49-F238E27FC236}">
                <a16:creationId xmlns:a16="http://schemas.microsoft.com/office/drawing/2014/main" id="{027718AA-D45F-B35B-3E8D-9C19F3BD2724}"/>
              </a:ext>
            </a:extLst>
          </p:cNvPr>
          <p:cNvSpPr>
            <a:spLocks noGrp="1"/>
          </p:cNvSpPr>
          <p:nvPr>
            <p:ph idx="10" hasCustomPrompt="1"/>
          </p:nvPr>
        </p:nvSpPr>
        <p:spPr>
          <a:xfrm>
            <a:off x="484187" y="2506979"/>
            <a:ext cx="11022013"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91704F69-1FC3-DB7A-1D08-B981EE2B7396}"/>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188278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07086DB-C6B2-0EAA-2AD5-9B3FF5BF83BA}"/>
              </a:ext>
            </a:extLst>
          </p:cNvPr>
          <p:cNvSpPr>
            <a:spLocks noGrp="1"/>
          </p:cNvSpPr>
          <p:nvPr>
            <p:ph type="subTitle" idx="1"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9" name="Text Placeholder 2">
            <a:extLst>
              <a:ext uri="{FF2B5EF4-FFF2-40B4-BE49-F238E27FC236}">
                <a16:creationId xmlns:a16="http://schemas.microsoft.com/office/drawing/2014/main" id="{4B9C8783-1EE1-5F05-94F0-020AC1279309}"/>
              </a:ext>
            </a:extLst>
          </p:cNvPr>
          <p:cNvSpPr>
            <a:spLocks noGrp="1"/>
          </p:cNvSpPr>
          <p:nvPr>
            <p:ph idx="10" hasCustomPrompt="1"/>
          </p:nvPr>
        </p:nvSpPr>
        <p:spPr>
          <a:xfrm>
            <a:off x="3113088" y="2506979"/>
            <a:ext cx="5283489"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5C207ECF-D4C3-643D-CB6A-041FFB7097D0}"/>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12" name="Text Placeholder 2">
            <a:extLst>
              <a:ext uri="{FF2B5EF4-FFF2-40B4-BE49-F238E27FC236}">
                <a16:creationId xmlns:a16="http://schemas.microsoft.com/office/drawing/2014/main" id="{27C006B6-6F06-D002-5779-598B7A382848}"/>
              </a:ext>
            </a:extLst>
          </p:cNvPr>
          <p:cNvSpPr>
            <a:spLocks noGrp="1"/>
          </p:cNvSpPr>
          <p:nvPr>
            <p:ph idx="11" hasCustomPrompt="1"/>
          </p:nvPr>
        </p:nvSpPr>
        <p:spPr>
          <a:xfrm>
            <a:off x="8856663" y="2506978"/>
            <a:ext cx="5065302" cy="5162551"/>
          </a:xfrm>
          <a:prstGeom prst="rect">
            <a:avLst/>
          </a:prstGeom>
        </p:spPr>
        <p:txBody>
          <a:bodyPr vert="horz" lIns="0" tIns="45720" rIns="0" bIns="45720" rtlCol="0">
            <a:noAutofit/>
          </a:bodyPr>
          <a:lstStyle>
            <a:lvl1pPr>
              <a:spcAft>
                <a:spcPts val="400"/>
              </a:spcAft>
              <a:defRPr/>
            </a:lvl1pPr>
            <a:lvl2pPr>
              <a:spcAft>
                <a:spcPts val="400"/>
              </a:spcAft>
              <a:defRPr/>
            </a:lvl2pPr>
            <a:lvl3pPr>
              <a:spcAft>
                <a:spcPts val="400"/>
              </a:spcAft>
              <a:defRPr sz="1600"/>
            </a:lvl3pPr>
            <a:lvl4pPr>
              <a:spcAft>
                <a:spcPts val="400"/>
              </a:spcAft>
              <a:defRPr/>
            </a:lvl4pPr>
            <a:lvl5pPr>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5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5150" y="2506978"/>
            <a:ext cx="11068048" cy="5162552"/>
          </a:xfrm>
          <a:prstGeom prst="rect">
            <a:avLst/>
          </a:prstGeom>
        </p:spPr>
        <p:txBody>
          <a:bodyPr>
            <a:noAutofit/>
          </a:bodyPr>
          <a:lstStyle>
            <a:lvl1pPr marL="228600" indent="-228600">
              <a:buFont typeface="Arial" pitchFamily="34" charset="0"/>
              <a:buChar char="•"/>
              <a:defRPr sz="1600" b="0"/>
            </a:lvl1pPr>
            <a:lvl2pPr marL="457200" indent="-228600">
              <a:spcBef>
                <a:spcPts val="600"/>
              </a:spcBef>
              <a:buFont typeface="Arial" pitchFamily="34" charset="0"/>
              <a:buChar char="–"/>
              <a:defRPr sz="1600" b="0"/>
            </a:lvl2pPr>
            <a:lvl3pPr marL="685800" indent="-228600">
              <a:spcBef>
                <a:spcPts val="600"/>
              </a:spcBef>
              <a:buFont typeface="Arial" pitchFamily="34" charset="0"/>
              <a:buChar char="–"/>
              <a:defRPr sz="1400" b="0"/>
            </a:lvl3pPr>
            <a:lvl4pPr marL="914400" indent="-228600">
              <a:spcBef>
                <a:spcPts val="600"/>
              </a:spcBef>
              <a:buFont typeface="Arial" pitchFamily="34" charset="0"/>
              <a:buChar char="–"/>
              <a:defRPr sz="1400" b="0"/>
            </a:lvl4pPr>
            <a:lvl5pPr marL="1143000" indent="-228600">
              <a:spcBef>
                <a:spcPts val="600"/>
              </a:spcBef>
              <a:buFont typeface="Arial" pitchFamily="34" charset="0"/>
              <a:buChar char="–"/>
              <a:defRPr sz="1400" b="0"/>
            </a:lvl5pPr>
            <a:lvl6pPr marL="1371600" indent="-228600">
              <a:spcBef>
                <a:spcPts val="600"/>
              </a:spcBef>
              <a:buFont typeface="Arial" pitchFamily="34" charset="0"/>
              <a:buChar char="–"/>
              <a:defRPr baseline="0"/>
            </a:lvl6pPr>
            <a:lvl7pPr marL="1600200" indent="-228600">
              <a:spcBef>
                <a:spcPts val="600"/>
              </a:spcBef>
              <a:buFont typeface="Arial" pitchFamily="34" charset="0"/>
              <a:buChar char="–"/>
              <a:defRPr baseline="0"/>
            </a:lvl7pPr>
            <a:lvl8pPr marL="1828800" indent="-228600">
              <a:spcBef>
                <a:spcPts val="600"/>
              </a:spcBef>
              <a:buFont typeface="Arial" pitchFamily="34" charset="0"/>
              <a:buChar char="–"/>
              <a:defRPr baseline="0"/>
            </a:lvl8pPr>
            <a:lvl9pPr marL="2057400" indent="-228600">
              <a:spcBef>
                <a:spcPts val="600"/>
              </a:spcBef>
              <a:buFont typeface="Arial" pitchFamily="34" charset="0"/>
              <a:buChar char="–"/>
              <a:defRPr baseline="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Subtitle 2">
            <a:extLst>
              <a:ext uri="{FF2B5EF4-FFF2-40B4-BE49-F238E27FC236}">
                <a16:creationId xmlns:a16="http://schemas.microsoft.com/office/drawing/2014/main" id="{6E9DCC20-00EA-22DD-2AE0-CB3AE03BE68F}"/>
              </a:ext>
            </a:extLst>
          </p:cNvPr>
          <p:cNvSpPr>
            <a:spLocks noGrp="1"/>
          </p:cNvSpPr>
          <p:nvPr>
            <p:ph type="subTitle" idx="10" hasCustomPrompt="1"/>
          </p:nvPr>
        </p:nvSpPr>
        <p:spPr>
          <a:xfrm>
            <a:off x="466451" y="888296"/>
            <a:ext cx="4358641" cy="201337"/>
          </a:xfrm>
          <a:prstGeom prst="rect">
            <a:avLst/>
          </a:prstGeom>
        </p:spPr>
        <p:txBody>
          <a:bodyPr lIns="0" tIns="0" rIns="0" bIns="0" anchor="ctr" anchorCtr="0">
            <a:noAutofit/>
          </a:bodyPr>
          <a:lstStyle>
            <a:lvl1pPr marL="0" indent="0" algn="l">
              <a:spcBef>
                <a:spcPts val="0"/>
              </a:spcBef>
              <a:buNone/>
              <a:defRPr sz="1050" b="0" spc="0" baseline="0">
                <a:solidFill>
                  <a:schemeClr val="accent4"/>
                </a:solidFill>
                <a:latin typeface="Inter Medium" panose="02000603000000020004" pitchFamily="50" charset="0"/>
                <a:ea typeface="Inter Medium" panose="02000603000000020004" pitchFamily="50" charset="0"/>
                <a:cs typeface="Inter Medium" panose="02000603000000020004" pitchFamily="50" charset="0"/>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eyebrow text</a:t>
            </a:r>
          </a:p>
        </p:txBody>
      </p:sp>
      <p:sp>
        <p:nvSpPr>
          <p:cNvPr id="4" name="Title Placeholder 1">
            <a:extLst>
              <a:ext uri="{FF2B5EF4-FFF2-40B4-BE49-F238E27FC236}">
                <a16:creationId xmlns:a16="http://schemas.microsoft.com/office/drawing/2014/main" id="{673ADA15-B0A6-A9E1-1441-0E6F1682B89E}"/>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117329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9B77A6-51DB-A275-1E8D-9C0DB96B9B2E}"/>
              </a:ext>
            </a:extLst>
          </p:cNvPr>
          <p:cNvSpPr/>
          <p:nvPr userDrawn="1"/>
        </p:nvSpPr>
        <p:spPr>
          <a:xfrm>
            <a:off x="0" y="609600"/>
            <a:ext cx="14630400" cy="7620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Inter" panose="02000503000000020004" pitchFamily="50" charset="0"/>
            </a:endParaRPr>
          </a:p>
        </p:txBody>
      </p:sp>
      <p:pic>
        <p:nvPicPr>
          <p:cNvPr id="11" name="HeaderMasthead" descr="preencoded.png">
            <a:extLst>
              <a:ext uri="{FF2B5EF4-FFF2-40B4-BE49-F238E27FC236}">
                <a16:creationId xmlns:a16="http://schemas.microsoft.com/office/drawing/2014/main" id="{7AD18B85-66FF-545C-62C1-1AA3E2F607F2}"/>
              </a:ext>
            </a:extLst>
          </p:cNvPr>
          <p:cNvPicPr>
            <a:picLocks noChangeAspect="1"/>
          </p:cNvPicPr>
          <p:nvPr userDrawn="1"/>
        </p:nvPicPr>
        <p:blipFill>
          <a:blip r:embed="rId30"/>
          <a:srcRect t="7407"/>
          <a:stretch>
            <a:fillRect/>
          </a:stretch>
        </p:blipFill>
        <p:spPr>
          <a:xfrm>
            <a:off x="0" y="609600"/>
            <a:ext cx="14630400" cy="7620000"/>
          </a:xfrm>
          <a:prstGeom prst="rect">
            <a:avLst/>
          </a:prstGeom>
          <a:solidFill>
            <a:srgbClr val="F6F3F0"/>
          </a:solidFill>
        </p:spPr>
      </p:pic>
      <p:sp>
        <p:nvSpPr>
          <p:cNvPr id="8" name="Text Box 115">
            <a:extLst>
              <a:ext uri="{FF2B5EF4-FFF2-40B4-BE49-F238E27FC236}">
                <a16:creationId xmlns:a16="http://schemas.microsoft.com/office/drawing/2014/main" id="{E509171D-D1E5-AC55-9CA5-72DEBB6700FA}"/>
              </a:ext>
            </a:extLst>
          </p:cNvPr>
          <p:cNvSpPr txBox="1">
            <a:spLocks noChangeArrowheads="1"/>
          </p:cNvSpPr>
          <p:nvPr/>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tx1"/>
                </a:solidFill>
                <a:latin typeface="Inter Bold"/>
                <a:ea typeface="Inter Bold"/>
              </a:rPr>
              <a:pPr algn="r" defTabSz="525272">
                <a:spcBef>
                  <a:spcPts val="0"/>
                </a:spcBef>
              </a:pPr>
              <a:t>‹#›</a:t>
            </a:fld>
            <a:endParaRPr lang="en-US" sz="900" b="1">
              <a:solidFill>
                <a:schemeClr val="tx1"/>
              </a:solidFill>
              <a:latin typeface="Inter Bold"/>
              <a:ea typeface="Inter Bold"/>
            </a:endParaRPr>
          </a:p>
        </p:txBody>
      </p:sp>
      <p:sp>
        <p:nvSpPr>
          <p:cNvPr id="6" name="Text Box 115">
            <a:extLst>
              <a:ext uri="{FF2B5EF4-FFF2-40B4-BE49-F238E27FC236}">
                <a16:creationId xmlns:a16="http://schemas.microsoft.com/office/drawing/2014/main" id="{57FED08E-39F8-715B-3405-179C34F64955}"/>
              </a:ext>
            </a:extLst>
          </p:cNvPr>
          <p:cNvSpPr txBox="1">
            <a:spLocks noChangeArrowheads="1"/>
          </p:cNvSpPr>
          <p:nvPr userDrawn="1"/>
        </p:nvSpPr>
        <p:spPr bwMode="auto">
          <a:xfrm>
            <a:off x="14116937" y="209246"/>
            <a:ext cx="263347" cy="175565"/>
          </a:xfrm>
          <a:prstGeom prst="rect">
            <a:avLst/>
          </a:prstGeom>
          <a:noFill/>
          <a:ln w="9525">
            <a:noFill/>
            <a:miter lim="800000"/>
            <a:headEnd/>
            <a:tailEnd/>
          </a:ln>
          <a:effectLst/>
        </p:spPr>
        <p:txBody>
          <a:bodyPr wrap="square" lIns="0" tIns="0" rIns="0" bIns="0" anchor="ctr" anchorCtr="0">
            <a:noAutofit/>
          </a:bodyPr>
          <a:lstStyle/>
          <a:p>
            <a:pPr algn="r" defTabSz="525272">
              <a:spcBef>
                <a:spcPts val="0"/>
              </a:spcBef>
            </a:pPr>
            <a:fld id="{18E29826-F105-4F77-B977-03F4A4723A21}" type="slidenum">
              <a:rPr lang="en-US" sz="900" b="1" smtClean="0">
                <a:solidFill>
                  <a:schemeClr val="tx1"/>
                </a:solidFill>
                <a:latin typeface="Inter Bold"/>
                <a:ea typeface="Inter Bold"/>
              </a:rPr>
              <a:pPr algn="r" defTabSz="525272">
                <a:spcBef>
                  <a:spcPts val="0"/>
                </a:spcBef>
              </a:pPr>
              <a:t>‹#›</a:t>
            </a:fld>
            <a:endParaRPr lang="en-US" sz="900" b="1">
              <a:solidFill>
                <a:schemeClr val="tx1"/>
              </a:solidFill>
              <a:latin typeface="Inter Bold"/>
              <a:ea typeface="Inter Bold"/>
            </a:endParaRPr>
          </a:p>
        </p:txBody>
      </p:sp>
      <p:pic>
        <p:nvPicPr>
          <p:cNvPr id="12" name="Union" descr="preencoded.png">
            <a:extLst>
              <a:ext uri="{FF2B5EF4-FFF2-40B4-BE49-F238E27FC236}">
                <a16:creationId xmlns:a16="http://schemas.microsoft.com/office/drawing/2014/main" id="{4FB38D83-98DA-D85F-B63C-1565BED26FC5}"/>
              </a:ext>
            </a:extLst>
          </p:cNvPr>
          <p:cNvPicPr>
            <a:picLocks noChangeAspect="1"/>
          </p:cNvPicPr>
          <p:nvPr userDrawn="1"/>
        </p:nvPicPr>
        <p:blipFill>
          <a:blip r:embed="rId31"/>
          <a:srcRect/>
          <a:stretch/>
        </p:blipFill>
        <p:spPr>
          <a:xfrm>
            <a:off x="491014" y="228835"/>
            <a:ext cx="938212" cy="151929"/>
          </a:xfrm>
          <a:prstGeom prst="rect">
            <a:avLst/>
          </a:prstGeom>
        </p:spPr>
      </p:pic>
      <p:sp>
        <p:nvSpPr>
          <p:cNvPr id="14" name="Title Placeholder 1">
            <a:extLst>
              <a:ext uri="{FF2B5EF4-FFF2-40B4-BE49-F238E27FC236}">
                <a16:creationId xmlns:a16="http://schemas.microsoft.com/office/drawing/2014/main" id="{9954F591-DD1D-779B-F521-4357971A48C6}"/>
              </a:ext>
            </a:extLst>
          </p:cNvPr>
          <p:cNvSpPr>
            <a:spLocks noGrp="1"/>
          </p:cNvSpPr>
          <p:nvPr>
            <p:ph type="title"/>
          </p:nvPr>
        </p:nvSpPr>
        <p:spPr>
          <a:xfrm>
            <a:off x="484187" y="1305919"/>
            <a:ext cx="13689011" cy="1097280"/>
          </a:xfrm>
          <a:prstGeom prst="rect">
            <a:avLst/>
          </a:prstGeom>
        </p:spPr>
        <p:txBody>
          <a:bodyPr vert="horz" lIns="0" tIns="0" rIns="0" bIns="0" rtlCol="0" anchor="t" anchorCtr="0">
            <a:noAutofit/>
          </a:bodyPr>
          <a:lstStyle/>
          <a:p>
            <a:r>
              <a:rPr lang="en-GB"/>
              <a:t>Click to edit Master title style</a:t>
            </a:r>
            <a:endParaRPr lang="en-US"/>
          </a:p>
        </p:txBody>
      </p:sp>
      <p:sp>
        <p:nvSpPr>
          <p:cNvPr id="2" name="Text Placeholder 2">
            <a:extLst>
              <a:ext uri="{FF2B5EF4-FFF2-40B4-BE49-F238E27FC236}">
                <a16:creationId xmlns:a16="http://schemas.microsoft.com/office/drawing/2014/main" id="{078D71ED-9D19-C6F9-2CB5-DED660B9BBAE}"/>
              </a:ext>
            </a:extLst>
          </p:cNvPr>
          <p:cNvSpPr>
            <a:spLocks noGrp="1"/>
          </p:cNvSpPr>
          <p:nvPr>
            <p:ph type="body" idx="1"/>
          </p:nvPr>
        </p:nvSpPr>
        <p:spPr>
          <a:xfrm>
            <a:off x="484188" y="2506980"/>
            <a:ext cx="13689012" cy="5162551"/>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8F1740BB-194C-8CB0-E91C-E0A8396C52B4}"/>
              </a:ext>
            </a:extLst>
          </p:cNvPr>
          <p:cNvSpPr txBox="1"/>
          <p:nvPr userDrawn="1"/>
        </p:nvSpPr>
        <p:spPr>
          <a:xfrm>
            <a:off x="12008591" y="7985760"/>
            <a:ext cx="2354579" cy="123111"/>
          </a:xfrm>
          <a:prstGeom prst="rect">
            <a:avLst/>
          </a:prstGeom>
          <a:noFill/>
        </p:spPr>
        <p:txBody>
          <a:bodyPr wrap="square" lIns="0" tIns="0" rIns="0" bIns="0">
            <a:spAutoFit/>
          </a:bodyPr>
          <a:lstStyle/>
          <a:p>
            <a:pPr algn="r"/>
            <a:r>
              <a:rPr lang="en-US" sz="800" b="0" dirty="0">
                <a:solidFill>
                  <a:srgbClr val="B4B0AC"/>
                </a:solidFill>
                <a:latin typeface="Inter" panose="02000503000000020004" pitchFamily="50" charset="0"/>
                <a:cs typeface="Inter" panose="02000503000000020004" pitchFamily="50" charset="0"/>
              </a:rPr>
              <a:t>DXC Internal</a:t>
            </a:r>
          </a:p>
        </p:txBody>
      </p:sp>
      <p:sp>
        <p:nvSpPr>
          <p:cNvPr id="13" name="Footer Placeholder 4">
            <a:extLst>
              <a:ext uri="{FF2B5EF4-FFF2-40B4-BE49-F238E27FC236}">
                <a16:creationId xmlns:a16="http://schemas.microsoft.com/office/drawing/2014/main" id="{DD39F452-F205-21C0-5578-B7519A84CA15}"/>
              </a:ext>
            </a:extLst>
          </p:cNvPr>
          <p:cNvSpPr txBox="1">
            <a:spLocks/>
          </p:cNvSpPr>
          <p:nvPr userDrawn="1"/>
        </p:nvSpPr>
        <p:spPr>
          <a:xfrm>
            <a:off x="11296392" y="7788274"/>
            <a:ext cx="3066778" cy="175260"/>
          </a:xfrm>
          <a:prstGeom prst="rect">
            <a:avLst/>
          </a:prstGeom>
          <a:noFill/>
        </p:spPr>
        <p:txBody>
          <a:bodyPr vert="horz" wrap="none" lIns="0" tIns="0" rIns="0" bIns="0"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50">
                <a:solidFill>
                  <a:schemeClr val="tx1"/>
                </a:solidFill>
                <a:latin typeface="Inter" panose="02000503000000020004" pitchFamily="50" charset="0"/>
                <a:cs typeface="Inter" panose="02000503000000020004" pitchFamily="50" charset="0"/>
              </a:rPr>
              <a:t>© </a:t>
            </a:r>
            <a:fld id="{C0650B53-F5B1-403A-BD70-58B7AE2589AD}" type="datetimeyyyy">
              <a:rPr lang="en-US" sz="850" smtClean="0">
                <a:solidFill>
                  <a:schemeClr val="tx1"/>
                </a:solidFill>
                <a:latin typeface="Inter" panose="02000503000000020004" pitchFamily="50" charset="0"/>
                <a:cs typeface="Inter" panose="02000503000000020004" pitchFamily="50" charset="0"/>
              </a:rPr>
              <a:pPr algn="r"/>
              <a:t>2026</a:t>
            </a:fld>
            <a:r>
              <a:rPr lang="en-US" sz="850">
                <a:solidFill>
                  <a:schemeClr val="tx1"/>
                </a:solidFill>
                <a:latin typeface="Inter" panose="02000503000000020004" pitchFamily="50" charset="0"/>
                <a:cs typeface="Inter" panose="02000503000000020004" pitchFamily="50" charset="0"/>
              </a:rPr>
              <a:t> DXC Technology Company. All rights reserved.</a:t>
            </a:r>
          </a:p>
        </p:txBody>
      </p:sp>
    </p:spTree>
    <p:extLst>
      <p:ext uri="{BB962C8B-B14F-4D97-AF65-F5344CB8AC3E}">
        <p14:creationId xmlns:p14="http://schemas.microsoft.com/office/powerpoint/2010/main" val="1533455588"/>
      </p:ext>
    </p:extLst>
  </p:cSld>
  <p:clrMap bg1="lt1" tx1="dk1" bg2="lt2" tx2="dk2" accent1="accent1" accent2="accent2" accent3="accent3" accent4="accent4" accent5="accent5" accent6="accent6" hlink="hlink" folHlink="folHlink"/>
  <p:sldLayoutIdLst>
    <p:sldLayoutId id="2147483722" r:id="rId1"/>
    <p:sldLayoutId id="2147483684" r:id="rId2"/>
    <p:sldLayoutId id="2147483721" r:id="rId3"/>
    <p:sldLayoutId id="2147483739" r:id="rId4"/>
    <p:sldLayoutId id="2147483674" r:id="rId5"/>
    <p:sldLayoutId id="2147483697" r:id="rId6"/>
    <p:sldLayoutId id="2147483734" r:id="rId7"/>
    <p:sldLayoutId id="2147483714" r:id="rId8"/>
    <p:sldLayoutId id="2147483696" r:id="rId9"/>
    <p:sldLayoutId id="2147483705" r:id="rId10"/>
    <p:sldLayoutId id="2147483718" r:id="rId11"/>
    <p:sldLayoutId id="2147483694" r:id="rId12"/>
    <p:sldLayoutId id="2147483738" r:id="rId13"/>
    <p:sldLayoutId id="2147483740" r:id="rId14"/>
    <p:sldLayoutId id="2147483746" r:id="rId15"/>
    <p:sldLayoutId id="2147483701" r:id="rId16"/>
    <p:sldLayoutId id="2147483744" r:id="rId17"/>
    <p:sldLayoutId id="2147483745" r:id="rId18"/>
    <p:sldLayoutId id="2147483743" r:id="rId19"/>
    <p:sldLayoutId id="2147483711" r:id="rId20"/>
    <p:sldLayoutId id="2147483742" r:id="rId21"/>
    <p:sldLayoutId id="2147483719" r:id="rId22"/>
    <p:sldLayoutId id="2147483677" r:id="rId23"/>
    <p:sldLayoutId id="2147483720" r:id="rId24"/>
    <p:sldLayoutId id="2147483678" r:id="rId25"/>
    <p:sldLayoutId id="2147483737" r:id="rId26"/>
    <p:sldLayoutId id="2147483747" r:id="rId27"/>
    <p:sldLayoutId id="2147483748" r:id="rId28"/>
  </p:sldLayoutIdLst>
  <p:hf sldNum="0" hdr="0" ftr="0" dt="0"/>
  <p:txStyles>
    <p:titleStyle>
      <a:lvl1pPr algn="l" defTabSz="1097280" rtl="0" eaLnBrk="1" latinLnBrk="0" hangingPunct="1">
        <a:lnSpc>
          <a:spcPct val="90000"/>
        </a:lnSpc>
        <a:spcBef>
          <a:spcPct val="0"/>
        </a:spcBef>
        <a:buNone/>
        <a:defRPr sz="3600" kern="1200" cap="all" baseline="0">
          <a:solidFill>
            <a:schemeClr val="tx1"/>
          </a:solidFill>
          <a:latin typeface="GT Standard L Extended" pitchFamily="50" charset="0"/>
          <a:ea typeface="Inter Medium" panose="02000603000000020004" pitchFamily="50" charset="0"/>
          <a:cs typeface="Inter Medium" panose="02000603000000020004" pitchFamily="50" charset="0"/>
        </a:defRPr>
      </a:lvl1pPr>
    </p:titleStyle>
    <p:bodyStyle>
      <a:lvl1pPr marL="0" indent="0" algn="l" defTabSz="1097280" rtl="0" eaLnBrk="1" latinLnBrk="0" hangingPunct="1">
        <a:lnSpc>
          <a:spcPct val="100000"/>
        </a:lnSpc>
        <a:spcBef>
          <a:spcPts val="600"/>
        </a:spcBef>
        <a:spcAft>
          <a:spcPts val="400"/>
        </a:spcAft>
        <a:buFont typeface="Arial" panose="020B0604020202020204" pitchFamily="34" charset="0"/>
        <a:buNone/>
        <a:defRPr sz="16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marL="0" indent="0" algn="l" defTabSz="1097280" rtl="0" eaLnBrk="1" latinLnBrk="0" hangingPunct="1">
        <a:lnSpc>
          <a:spcPct val="100000"/>
        </a:lnSpc>
        <a:spcBef>
          <a:spcPts val="600"/>
        </a:spcBef>
        <a:spcAft>
          <a:spcPts val="400"/>
        </a:spcAft>
        <a:buFont typeface="Arial" panose="020B0604020202020204" pitchFamily="34" charset="0"/>
        <a:buNone/>
        <a:defRPr sz="16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2pPr>
      <a:lvl3pPr marL="228600" indent="-228600" algn="l" defTabSz="1097280" rtl="0" eaLnBrk="1" latinLnBrk="0" hangingPunct="1">
        <a:lnSpc>
          <a:spcPct val="100000"/>
        </a:lnSpc>
        <a:spcBef>
          <a:spcPts val="600"/>
        </a:spcBef>
        <a:spcAft>
          <a:spcPts val="400"/>
        </a:spcAft>
        <a:buFont typeface="Arial" panose="020B0604020202020204" pitchFamily="34" charset="0"/>
        <a:buChar char="•"/>
        <a:defRPr sz="14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3pPr>
      <a:lvl4pPr marL="517525" indent="-288925" algn="l" defTabSz="1097280" rtl="0" eaLnBrk="1" latinLnBrk="0" hangingPunct="1">
        <a:lnSpc>
          <a:spcPct val="100000"/>
        </a:lnSpc>
        <a:spcBef>
          <a:spcPts val="600"/>
        </a:spcBef>
        <a:spcAft>
          <a:spcPts val="400"/>
        </a:spcAft>
        <a:buFont typeface="Arial" panose="020B0604020202020204" pitchFamily="34" charset="0"/>
        <a:buChar char="–"/>
        <a:defRPr sz="14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4pPr>
      <a:lvl5pPr marL="800100" indent="-273050" algn="l" defTabSz="1097280" rtl="0" eaLnBrk="1" latinLnBrk="0" hangingPunct="1">
        <a:lnSpc>
          <a:spcPct val="100000"/>
        </a:lnSpc>
        <a:spcBef>
          <a:spcPts val="600"/>
        </a:spcBef>
        <a:spcAft>
          <a:spcPts val="400"/>
        </a:spcAft>
        <a:buFont typeface="Arial" panose="020B0604020202020204" pitchFamily="34" charset="0"/>
        <a:buChar char="–"/>
        <a:defRPr sz="14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guide id="4" pos="8928">
          <p15:clr>
            <a:srgbClr val="F26B43"/>
          </p15:clr>
        </p15:guide>
        <p15:guide id="5" orient="horz" pos="384">
          <p15:clr>
            <a:srgbClr val="F26B43"/>
          </p15:clr>
        </p15:guide>
        <p15:guide id="6" orient="horz" pos="5034" userDrawn="1">
          <p15:clr>
            <a:srgbClr val="F26B43"/>
          </p15:clr>
        </p15:guide>
        <p15:guide id="7" pos="288">
          <p15:clr>
            <a:srgbClr val="F26B43"/>
          </p15:clr>
        </p15:guide>
        <p15:guide id="8" pos="1836" userDrawn="1">
          <p15:clr>
            <a:srgbClr val="F26B43"/>
          </p15:clr>
        </p15:guide>
        <p15:guide id="9" pos="1956" userDrawn="1">
          <p15:clr>
            <a:srgbClr val="F26B43"/>
          </p15:clr>
        </p15:guide>
        <p15:guide id="10" pos="3648" userDrawn="1">
          <p15:clr>
            <a:srgbClr val="F26B43"/>
          </p15:clr>
        </p15:guide>
        <p15:guide id="11" pos="3768" userDrawn="1">
          <p15:clr>
            <a:srgbClr val="F26B43"/>
          </p15:clr>
        </p15:guide>
        <p15:guide id="12" pos="5448" userDrawn="1">
          <p15:clr>
            <a:srgbClr val="F26B43"/>
          </p15:clr>
        </p15:guide>
        <p15:guide id="13" pos="5568" userDrawn="1">
          <p15:clr>
            <a:srgbClr val="F26B43"/>
          </p15:clr>
        </p15:guide>
        <p15:guide id="14" pos="7248" userDrawn="1">
          <p15:clr>
            <a:srgbClr val="F26B43"/>
          </p15:clr>
        </p15:guide>
        <p15:guide id="15" pos="7368" userDrawn="1">
          <p15:clr>
            <a:srgbClr val="F26B43"/>
          </p15:clr>
        </p15:guide>
        <p15:guide id="16" pos="168" userDrawn="1">
          <p15:clr>
            <a:srgbClr val="F26B43"/>
          </p15:clr>
        </p15:guide>
        <p15:guide id="17" pos="9048" userDrawn="1">
          <p15:clr>
            <a:srgbClr val="F26B43"/>
          </p15:clr>
        </p15:guide>
        <p15:guide id="18" orient="horz" pos="48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mailto:Dhritiman.mukherjee@dxc.com" TargetMode="External"/><Relationship Id="rId2" Type="http://schemas.openxmlformats.org/officeDocument/2006/relationships/slideLayout" Target="../slideLayouts/slideLayout27.xml"/><Relationship Id="rId1" Type="http://schemas.openxmlformats.org/officeDocument/2006/relationships/tags" Target="../tags/tag3.xml"/><Relationship Id="rId6" Type="http://schemas.openxmlformats.org/officeDocument/2006/relationships/image" Target="../media/image15.jfif"/><Relationship Id="rId5" Type="http://schemas.openxmlformats.org/officeDocument/2006/relationships/image" Target="../media/image1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chart" Target="../charts/chart1.xml"/><Relationship Id="rId5" Type="http://schemas.openxmlformats.org/officeDocument/2006/relationships/hyperlink" Target="http://www.statista.com/statistics/1446037/financial-sector-estimated-ai-spending-forecast" TargetMode="Externa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notesSlide" Target="../notesSlides/notesSlide1.xml"/><Relationship Id="rId18" Type="http://schemas.openxmlformats.org/officeDocument/2006/relationships/image" Target="../media/image2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28.xml"/><Relationship Id="rId17"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17.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notesSlide" Target="../notesSlides/notesSlide3.xml"/><Relationship Id="rId18" Type="http://schemas.openxmlformats.org/officeDocument/2006/relationships/image" Target="../media/image18.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slideLayout" Target="../slideLayouts/slideLayout28.xml"/><Relationship Id="rId17" Type="http://schemas.openxmlformats.org/officeDocument/2006/relationships/image" Target="../media/image17.png"/><Relationship Id="rId2" Type="http://schemas.openxmlformats.org/officeDocument/2006/relationships/tags" Target="../tags/tag17.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5" Type="http://schemas.openxmlformats.org/officeDocument/2006/relationships/image" Target="../media/image21.jpeg"/><Relationship Id="rId10" Type="http://schemas.openxmlformats.org/officeDocument/2006/relationships/tags" Target="../tags/tag25.xml"/><Relationship Id="rId19" Type="http://schemas.openxmlformats.org/officeDocument/2006/relationships/image" Target="../media/image19.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E4735-DF1B-93BA-0ECE-74485A882B8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5483961-F016-FEB4-994E-465AE2C430E1}"/>
              </a:ext>
            </a:extLst>
          </p:cNvPr>
          <p:cNvSpPr>
            <a:spLocks noGrp="1"/>
          </p:cNvSpPr>
          <p:nvPr>
            <p:ph type="ctrTitle"/>
          </p:nvPr>
        </p:nvSpPr>
        <p:spPr>
          <a:xfrm>
            <a:off x="635000" y="5659608"/>
            <a:ext cx="11238132" cy="977900"/>
          </a:xfrm>
        </p:spPr>
        <p:txBody>
          <a:bodyPr/>
          <a:lstStyle/>
          <a:p>
            <a:pPr>
              <a:lnSpc>
                <a:spcPct val="120000"/>
              </a:lnSpc>
            </a:pPr>
            <a:r>
              <a:rPr lang="en-GB" dirty="0"/>
              <a:t>Scaling ai in the modern bank </a:t>
            </a:r>
            <a:r>
              <a:rPr lang="en-GB" sz="2400" dirty="0"/>
              <a:t>moving  from  </a:t>
            </a:r>
            <a:r>
              <a:rPr lang="en-GB" sz="2400" dirty="0" err="1"/>
              <a:t>poc</a:t>
            </a:r>
            <a:r>
              <a:rPr lang="en-GB" sz="2400" cap="none" dirty="0" err="1"/>
              <a:t>s</a:t>
            </a:r>
            <a:r>
              <a:rPr lang="en-GB" sz="2400" dirty="0"/>
              <a:t>  TO  ENTERPRISE-WIDE  EXECUTION</a:t>
            </a:r>
            <a:endParaRPr lang="en-US" dirty="0"/>
          </a:p>
        </p:txBody>
      </p:sp>
      <p:sp>
        <p:nvSpPr>
          <p:cNvPr id="4" name="Content Placeholder 3">
            <a:extLst>
              <a:ext uri="{FF2B5EF4-FFF2-40B4-BE49-F238E27FC236}">
                <a16:creationId xmlns:a16="http://schemas.microsoft.com/office/drawing/2014/main" id="{090D5FF3-CF54-F15C-1FE7-892F578AB8DC}"/>
              </a:ext>
            </a:extLst>
          </p:cNvPr>
          <p:cNvSpPr>
            <a:spLocks noGrp="1"/>
          </p:cNvSpPr>
          <p:nvPr>
            <p:ph sz="half" idx="14"/>
          </p:nvPr>
        </p:nvSpPr>
        <p:spPr>
          <a:xfrm>
            <a:off x="649068" y="6998922"/>
            <a:ext cx="3617913" cy="182563"/>
          </a:xfrm>
        </p:spPr>
        <p:txBody>
          <a:bodyPr/>
          <a:lstStyle/>
          <a:p>
            <a:r>
              <a:rPr lang="en-GB" dirty="0"/>
              <a:t>1 June 2026, AMSTERDAM</a:t>
            </a:r>
          </a:p>
          <a:p>
            <a:endParaRPr lang="en-GB" dirty="0"/>
          </a:p>
          <a:p>
            <a:endParaRPr lang="en-DE" dirty="0"/>
          </a:p>
        </p:txBody>
      </p:sp>
      <p:pic>
        <p:nvPicPr>
          <p:cNvPr id="5" name="Grafik 2" descr="Ein Bild, das Text, Handy, Screenshot, Person enthält.&#10;&#10;Automatisch generierte Beschreibung">
            <a:extLst>
              <a:ext uri="{FF2B5EF4-FFF2-40B4-BE49-F238E27FC236}">
                <a16:creationId xmlns:a16="http://schemas.microsoft.com/office/drawing/2014/main" id="{B5F3D879-888B-38D1-E946-01D22A70AEC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266700" y="243840"/>
            <a:ext cx="14097000" cy="4815840"/>
          </a:xfrm>
        </p:spPr>
      </p:pic>
    </p:spTree>
    <p:extLst>
      <p:ext uri="{BB962C8B-B14F-4D97-AF65-F5344CB8AC3E}">
        <p14:creationId xmlns:p14="http://schemas.microsoft.com/office/powerpoint/2010/main" val="36982411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512F4-27B9-215C-9AB2-42A72DEB4C5B}"/>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74C8358B-B983-E84A-3D27-4254E79EEB44}"/>
              </a:ext>
            </a:extLst>
          </p:cNvPr>
          <p:cNvGrpSpPr/>
          <p:nvPr/>
        </p:nvGrpSpPr>
        <p:grpSpPr>
          <a:xfrm>
            <a:off x="-14068" y="2709899"/>
            <a:ext cx="14637147" cy="4858523"/>
            <a:chOff x="6747" y="2555151"/>
            <a:chExt cx="14630400" cy="4699114"/>
          </a:xfrm>
        </p:grpSpPr>
        <p:sp>
          <p:nvSpPr>
            <p:cNvPr id="14" name="Rectangle 13">
              <a:extLst>
                <a:ext uri="{FF2B5EF4-FFF2-40B4-BE49-F238E27FC236}">
                  <a16:creationId xmlns:a16="http://schemas.microsoft.com/office/drawing/2014/main" id="{7B989BB3-F85A-D8E5-5D5E-496A957385FB}"/>
                </a:ext>
              </a:extLst>
            </p:cNvPr>
            <p:cNvSpPr/>
            <p:nvPr/>
          </p:nvSpPr>
          <p:spPr>
            <a:xfrm>
              <a:off x="6747" y="2555151"/>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7" name="Rectangle 26">
              <a:extLst>
                <a:ext uri="{FF2B5EF4-FFF2-40B4-BE49-F238E27FC236}">
                  <a16:creationId xmlns:a16="http://schemas.microsoft.com/office/drawing/2014/main" id="{A480C70A-DAF0-AD90-5069-E6CE9E8D172C}"/>
                </a:ext>
              </a:extLst>
            </p:cNvPr>
            <p:cNvSpPr/>
            <p:nvPr/>
          </p:nvSpPr>
          <p:spPr>
            <a:xfrm>
              <a:off x="6747" y="4153328"/>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8" name="Rectangle 27">
              <a:extLst>
                <a:ext uri="{FF2B5EF4-FFF2-40B4-BE49-F238E27FC236}">
                  <a16:creationId xmlns:a16="http://schemas.microsoft.com/office/drawing/2014/main" id="{12CCB56D-7005-B35D-8B21-B3C6E40D2654}"/>
                </a:ext>
              </a:extLst>
            </p:cNvPr>
            <p:cNvSpPr/>
            <p:nvPr/>
          </p:nvSpPr>
          <p:spPr>
            <a:xfrm>
              <a:off x="6747" y="5751504"/>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pSp>
      <p:sp>
        <p:nvSpPr>
          <p:cNvPr id="30" name="Rounded Rectangle 29">
            <a:extLst>
              <a:ext uri="{FF2B5EF4-FFF2-40B4-BE49-F238E27FC236}">
                <a16:creationId xmlns:a16="http://schemas.microsoft.com/office/drawing/2014/main" id="{D19C9D5E-9566-2F06-6D7C-56887966CA10}"/>
              </a:ext>
            </a:extLst>
          </p:cNvPr>
          <p:cNvSpPr/>
          <p:nvPr/>
        </p:nvSpPr>
        <p:spPr>
          <a:xfrm>
            <a:off x="497083" y="2774782"/>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latin typeface="GT Standard L Extended" pitchFamily="2" charset="77"/>
                <a:ea typeface="Inter" panose="02000503000000020004" pitchFamily="2" charset="0"/>
                <a:cs typeface="Inter" panose="02000503000000020004" pitchFamily="2" charset="0"/>
              </a:rPr>
              <a:t>Cost </a:t>
            </a:r>
            <a:br>
              <a:rPr lang="uk-UA" sz="1400" b="1" dirty="0">
                <a:latin typeface="GT Standard L Extended" pitchFamily="2" charset="77"/>
                <a:ea typeface="Inter" panose="02000503000000020004" pitchFamily="2" charset="0"/>
                <a:cs typeface="Inter" panose="02000503000000020004" pitchFamily="2" charset="0"/>
              </a:rPr>
            </a:br>
            <a:r>
              <a:rPr lang="en-GB" sz="1400" b="1" dirty="0">
                <a:latin typeface="GT Standard L Extended" pitchFamily="2" charset="77"/>
                <a:ea typeface="Inter" panose="02000503000000020004" pitchFamily="2" charset="0"/>
                <a:cs typeface="Inter" panose="02000503000000020004" pitchFamily="2" charset="0"/>
              </a:rPr>
              <a:t>&amp; ROI</a:t>
            </a:r>
          </a:p>
        </p:txBody>
      </p:sp>
      <p:sp>
        <p:nvSpPr>
          <p:cNvPr id="3" name="Title 2">
            <a:extLst>
              <a:ext uri="{FF2B5EF4-FFF2-40B4-BE49-F238E27FC236}">
                <a16:creationId xmlns:a16="http://schemas.microsoft.com/office/drawing/2014/main" id="{992F1CB2-C8EC-BA45-FB80-4C935D1CC9B2}"/>
              </a:ext>
            </a:extLst>
          </p:cNvPr>
          <p:cNvSpPr>
            <a:spLocks noGrp="1"/>
          </p:cNvSpPr>
          <p:nvPr>
            <p:ph type="title"/>
          </p:nvPr>
        </p:nvSpPr>
        <p:spPr>
          <a:xfrm>
            <a:off x="484188" y="1306513"/>
            <a:ext cx="13689012" cy="1096962"/>
          </a:xfrm>
        </p:spPr>
        <p:txBody>
          <a:bodyPr/>
          <a:lstStyle/>
          <a:p>
            <a:r>
              <a:rPr lang="en-US"/>
              <a:t>9 key barriers to AI scaling (1/3)</a:t>
            </a:r>
            <a:endParaRPr lang="en-GB" dirty="0"/>
          </a:p>
        </p:txBody>
      </p:sp>
      <p:sp>
        <p:nvSpPr>
          <p:cNvPr id="9" name="Rectangle: Rounded Corners 8">
            <a:extLst>
              <a:ext uri="{FF2B5EF4-FFF2-40B4-BE49-F238E27FC236}">
                <a16:creationId xmlns:a16="http://schemas.microsoft.com/office/drawing/2014/main" id="{7F316D3F-D6CC-2F70-F81B-2E5A8DCCF264}"/>
              </a:ext>
            </a:extLst>
          </p:cNvPr>
          <p:cNvSpPr/>
          <p:nvPr/>
        </p:nvSpPr>
        <p:spPr>
          <a:xfrm>
            <a:off x="2124222" y="2165548"/>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Issues</a:t>
            </a:r>
          </a:p>
        </p:txBody>
      </p:sp>
      <p:sp>
        <p:nvSpPr>
          <p:cNvPr id="2" name="Rounded Rectangle 3">
            <a:extLst>
              <a:ext uri="{FF2B5EF4-FFF2-40B4-BE49-F238E27FC236}">
                <a16:creationId xmlns:a16="http://schemas.microsoft.com/office/drawing/2014/main" id="{A7974155-1955-2BA1-A9A8-187C49403804}"/>
              </a:ext>
            </a:extLst>
          </p:cNvPr>
          <p:cNvSpPr/>
          <p:nvPr/>
        </p:nvSpPr>
        <p:spPr>
          <a:xfrm>
            <a:off x="2249492" y="3120997"/>
            <a:ext cx="3531515" cy="88894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in building business cases and measuring ROI from AI initiatives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in achieving ROI metrics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High upfront investment in data, cloud, manpower, training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6" name="Rounded Rectangle 3">
            <a:extLst>
              <a:ext uri="{FF2B5EF4-FFF2-40B4-BE49-F238E27FC236}">
                <a16:creationId xmlns:a16="http://schemas.microsoft.com/office/drawing/2014/main" id="{CD1F8B67-476A-912C-4067-CE0B77D3A152}"/>
              </a:ext>
            </a:extLst>
          </p:cNvPr>
          <p:cNvSpPr/>
          <p:nvPr/>
        </p:nvSpPr>
        <p:spPr>
          <a:xfrm>
            <a:off x="6354477" y="3247136"/>
            <a:ext cx="3746982" cy="62148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in getting funds approved</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in demonstrating success and ROI for continued funding</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7" name="Rounded Rectangle 3">
            <a:extLst>
              <a:ext uri="{FF2B5EF4-FFF2-40B4-BE49-F238E27FC236}">
                <a16:creationId xmlns:a16="http://schemas.microsoft.com/office/drawing/2014/main" id="{17055BFD-584B-0956-71B8-E0958D9559B7}"/>
              </a:ext>
            </a:extLst>
          </p:cNvPr>
          <p:cNvSpPr/>
          <p:nvPr/>
        </p:nvSpPr>
        <p:spPr>
          <a:xfrm>
            <a:off x="2249492" y="4510192"/>
            <a:ext cx="3690711" cy="13328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No organisation wide operating model to productionise AI at scale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Siloed approach. AI remains POC / Pilot driven often owned by Technology</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Lack of standardised approach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Fragmented tooling and processes</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9" name="Rounded Rectangle 3">
            <a:extLst>
              <a:ext uri="{FF2B5EF4-FFF2-40B4-BE49-F238E27FC236}">
                <a16:creationId xmlns:a16="http://schemas.microsoft.com/office/drawing/2014/main" id="{DB5D35D1-CD53-2B1C-00FB-CB8711A168A8}"/>
              </a:ext>
            </a:extLst>
          </p:cNvPr>
          <p:cNvSpPr/>
          <p:nvPr/>
        </p:nvSpPr>
        <p:spPr>
          <a:xfrm>
            <a:off x="6354477" y="4637917"/>
            <a:ext cx="3344671" cy="13036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Misalignment between business units, technology teams and risk / compliance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Inefficiency, higher costs, friction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AI gets treated as an IT initiative rather than a business transformation topic</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20" name="Rounded Rectangle 3">
            <a:extLst>
              <a:ext uri="{FF2B5EF4-FFF2-40B4-BE49-F238E27FC236}">
                <a16:creationId xmlns:a16="http://schemas.microsoft.com/office/drawing/2014/main" id="{83A5507E-5172-F95A-EEC5-B2690D51C5A6}"/>
              </a:ext>
            </a:extLst>
          </p:cNvPr>
          <p:cNvSpPr/>
          <p:nvPr/>
        </p:nvSpPr>
        <p:spPr>
          <a:xfrm>
            <a:off x="2249492" y="6355810"/>
            <a:ext cx="3486731" cy="13563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Talent and skills gap (war for talent)</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Culture barriers between how business, risk and technology view AI</a:t>
            </a:r>
          </a:p>
        </p:txBody>
      </p:sp>
      <p:sp>
        <p:nvSpPr>
          <p:cNvPr id="22" name="Rounded Rectangle 3">
            <a:extLst>
              <a:ext uri="{FF2B5EF4-FFF2-40B4-BE49-F238E27FC236}">
                <a16:creationId xmlns:a16="http://schemas.microsoft.com/office/drawing/2014/main" id="{B977D3A5-B3AE-5586-9DD2-6796B702EDF0}"/>
              </a:ext>
            </a:extLst>
          </p:cNvPr>
          <p:cNvSpPr/>
          <p:nvPr/>
        </p:nvSpPr>
        <p:spPr>
          <a:xfrm>
            <a:off x="6354477" y="6474562"/>
            <a:ext cx="3344671" cy="7421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Difficulty industrializing prototypes and scaling AI</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Silos with little cross functional alignment</a:t>
            </a:r>
          </a:p>
          <a:p>
            <a:pPr marL="10260">
              <a:spcBef>
                <a:spcPts val="720"/>
              </a:spcBef>
              <a:defRPr sz="1200">
                <a:solidFill>
                  <a:srgbClr val="FFFFFF"/>
                </a:solidFill>
                <a:latin typeface="Segoe UI"/>
              </a:defRPr>
            </a:pPr>
            <a:endParaRPr sz="12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24" name="Rounded Rectangle 3">
            <a:extLst>
              <a:ext uri="{FF2B5EF4-FFF2-40B4-BE49-F238E27FC236}">
                <a16:creationId xmlns:a16="http://schemas.microsoft.com/office/drawing/2014/main" id="{640C9DDA-283C-E317-9D5B-269EC3993B9F}"/>
              </a:ext>
            </a:extLst>
          </p:cNvPr>
          <p:cNvSpPr/>
          <p:nvPr/>
        </p:nvSpPr>
        <p:spPr>
          <a:xfrm>
            <a:off x="10448084" y="2967669"/>
            <a:ext cx="3746982" cy="110643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Shift focus from technology to business and financial outcomes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Agree financial use case prioritisation criteria to identify high value use cases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Establish clear KPIs and map to corporate goals and metrics</a:t>
            </a:r>
          </a:p>
        </p:txBody>
      </p:sp>
      <p:sp>
        <p:nvSpPr>
          <p:cNvPr id="25" name="Rounded Rectangle 3">
            <a:extLst>
              <a:ext uri="{FF2B5EF4-FFF2-40B4-BE49-F238E27FC236}">
                <a16:creationId xmlns:a16="http://schemas.microsoft.com/office/drawing/2014/main" id="{26C28AB6-79D4-922F-AC1E-48CA1BEBE520}"/>
              </a:ext>
            </a:extLst>
          </p:cNvPr>
          <p:cNvSpPr/>
          <p:nvPr/>
        </p:nvSpPr>
        <p:spPr>
          <a:xfrm>
            <a:off x="10448084" y="4366089"/>
            <a:ext cx="3577023" cy="15089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Define enterprise-wide AI Op Model (Hybrid Hub &amp; Spoke TOM)</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Establish enterprise-wide AI </a:t>
            </a:r>
            <a:r>
              <a:rPr lang="en-US" sz="1100" dirty="0" err="1">
                <a:solidFill>
                  <a:schemeClr val="tx1"/>
                </a:solidFill>
                <a:latin typeface="Inter" panose="02000503000000020004" pitchFamily="2" charset="0"/>
                <a:ea typeface="Inter" panose="02000503000000020004" pitchFamily="2" charset="0"/>
                <a:cs typeface="Inter" panose="02000503000000020004" pitchFamily="2" charset="0"/>
              </a:rPr>
              <a:t>CoEs</a:t>
            </a: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 with cross functional squads (business + data + IT+ risk)</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Implement </a:t>
            </a:r>
            <a:r>
              <a:rPr lang="en-GB" sz="1100" dirty="0" err="1">
                <a:solidFill>
                  <a:schemeClr val="tx1"/>
                </a:solidFill>
                <a:latin typeface="Inter" panose="02000503000000020004" pitchFamily="2" charset="0"/>
                <a:ea typeface="Inter" panose="02000503000000020004" pitchFamily="2" charset="0"/>
                <a:cs typeface="Inter" panose="02000503000000020004" pitchFamily="2" charset="0"/>
              </a:rPr>
              <a:t>MLOps</a:t>
            </a: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 capabilities to enforce AI governance rules automation</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Reusable assets (feature stores, model libraries) for repeatability and scale </a:t>
            </a:r>
          </a:p>
          <a:p>
            <a:pPr marL="216000" indent="-205740">
              <a:spcBef>
                <a:spcPts val="400"/>
              </a:spcBef>
              <a:buFont typeface="Arial" panose="020B0604020202020204" pitchFamily="34" charset="0"/>
              <a:buChar char="•"/>
              <a:defRPr sz="1200">
                <a:solidFill>
                  <a:srgbClr val="FFFFFF"/>
                </a:solidFill>
                <a:latin typeface="Segoe UI"/>
              </a:defRPr>
            </a:pP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26" name="Rounded Rectangle 3">
            <a:extLst>
              <a:ext uri="{FF2B5EF4-FFF2-40B4-BE49-F238E27FC236}">
                <a16:creationId xmlns:a16="http://schemas.microsoft.com/office/drawing/2014/main" id="{6AF728CA-8C55-38FC-F3C3-3E035D2C0A6A}"/>
              </a:ext>
            </a:extLst>
          </p:cNvPr>
          <p:cNvSpPr/>
          <p:nvPr/>
        </p:nvSpPr>
        <p:spPr>
          <a:xfrm>
            <a:off x="10448084" y="6254301"/>
            <a:ext cx="3577023" cy="135631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Upskill workforce (AI literacy)</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Leverage partner ecosystem and managed service models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Train a ‘human in the loop’ layer to safely challenge AI output</a:t>
            </a:r>
          </a:p>
          <a:p>
            <a:pPr marL="216000" indent="-205740">
              <a:spcBef>
                <a:spcPts val="720"/>
              </a:spcBef>
              <a:buFont typeface="Arial" panose="020B0604020202020204" pitchFamily="34" charset="0"/>
              <a:buChar char="•"/>
              <a:defRPr sz="1200">
                <a:solidFill>
                  <a:srgbClr val="FFFFFF"/>
                </a:solidFill>
                <a:latin typeface="Segoe UI"/>
              </a:defRPr>
            </a:pPr>
            <a:endParaRPr lang="en-US" sz="1200" dirty="0">
              <a:solidFill>
                <a:schemeClr val="tx1"/>
              </a:solidFill>
              <a:latin typeface="Inter" panose="02000503000000020004" pitchFamily="2" charset="0"/>
              <a:ea typeface="Inter" panose="02000503000000020004" pitchFamily="2" charset="0"/>
              <a:cs typeface="Inter" panose="02000503000000020004" pitchFamily="2" charset="0"/>
            </a:endParaRPr>
          </a:p>
          <a:p>
            <a:pPr marL="10260">
              <a:spcBef>
                <a:spcPts val="720"/>
              </a:spcBef>
              <a:defRPr sz="1200">
                <a:solidFill>
                  <a:srgbClr val="FFFFFF"/>
                </a:solidFill>
                <a:latin typeface="Segoe UI"/>
              </a:defRPr>
            </a:pPr>
            <a:endParaRPr sz="12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31" name="Rectangle: Rounded Corners 8">
            <a:extLst>
              <a:ext uri="{FF2B5EF4-FFF2-40B4-BE49-F238E27FC236}">
                <a16:creationId xmlns:a16="http://schemas.microsoft.com/office/drawing/2014/main" id="{71443EA1-0D1B-E7C0-7B7B-314AD3E4FC21}"/>
              </a:ext>
            </a:extLst>
          </p:cNvPr>
          <p:cNvSpPr/>
          <p:nvPr/>
        </p:nvSpPr>
        <p:spPr>
          <a:xfrm>
            <a:off x="6223374" y="2162327"/>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Impacts</a:t>
            </a:r>
          </a:p>
        </p:txBody>
      </p:sp>
      <p:sp>
        <p:nvSpPr>
          <p:cNvPr id="32" name="Rectangle: Rounded Corners 8">
            <a:extLst>
              <a:ext uri="{FF2B5EF4-FFF2-40B4-BE49-F238E27FC236}">
                <a16:creationId xmlns:a16="http://schemas.microsoft.com/office/drawing/2014/main" id="{B8A1E3D0-D730-F342-E7AD-C1F9632B4D04}"/>
              </a:ext>
            </a:extLst>
          </p:cNvPr>
          <p:cNvSpPr/>
          <p:nvPr/>
        </p:nvSpPr>
        <p:spPr>
          <a:xfrm>
            <a:off x="10322526" y="2162327"/>
            <a:ext cx="3872540" cy="5557614"/>
          </a:xfrm>
          <a:prstGeom prst="roundRect">
            <a:avLst>
              <a:gd name="adj" fmla="val 3226"/>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i="1" dirty="0">
                <a:solidFill>
                  <a:schemeClr val="accent3"/>
                </a:solidFill>
                <a:latin typeface="GT Standard L Extended Medium" pitchFamily="2" charset="77"/>
                <a:ea typeface="Inter" panose="02000503000000020004" pitchFamily="2" charset="0"/>
                <a:cs typeface="Inter" panose="02000503000000020004" pitchFamily="2" charset="0"/>
              </a:rPr>
              <a:t>Illustrative</a:t>
            </a:r>
            <a:r>
              <a:rPr lang="en-GB" sz="1600" b="1" dirty="0">
                <a:solidFill>
                  <a:schemeClr val="accent3"/>
                </a:solidFill>
                <a:latin typeface="GT Standard L Extended" pitchFamily="2" charset="77"/>
                <a:ea typeface="Inter" panose="02000503000000020004" pitchFamily="2" charset="0"/>
                <a:cs typeface="Inter" panose="02000503000000020004" pitchFamily="2" charset="0"/>
              </a:rPr>
              <a:t> Mitigations</a:t>
            </a:r>
          </a:p>
        </p:txBody>
      </p:sp>
      <p:sp>
        <p:nvSpPr>
          <p:cNvPr id="33" name="Rounded Rectangle 32">
            <a:extLst>
              <a:ext uri="{FF2B5EF4-FFF2-40B4-BE49-F238E27FC236}">
                <a16:creationId xmlns:a16="http://schemas.microsoft.com/office/drawing/2014/main" id="{EA62F00F-A962-3F2E-41EB-36BC7D9D1256}"/>
              </a:ext>
            </a:extLst>
          </p:cNvPr>
          <p:cNvSpPr/>
          <p:nvPr/>
        </p:nvSpPr>
        <p:spPr>
          <a:xfrm>
            <a:off x="497083" y="4418359"/>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latin typeface="GT Standard L Extended" pitchFamily="2" charset="77"/>
                <a:ea typeface="Inter" panose="02000503000000020004" pitchFamily="2" charset="0"/>
                <a:cs typeface="Inter" panose="02000503000000020004" pitchFamily="2" charset="0"/>
              </a:rPr>
              <a:t>Operating Model</a:t>
            </a:r>
          </a:p>
        </p:txBody>
      </p:sp>
      <p:sp>
        <p:nvSpPr>
          <p:cNvPr id="34" name="Rounded Rectangle 33">
            <a:extLst>
              <a:ext uri="{FF2B5EF4-FFF2-40B4-BE49-F238E27FC236}">
                <a16:creationId xmlns:a16="http://schemas.microsoft.com/office/drawing/2014/main" id="{C59680E4-A3F1-8913-DE9D-B15E6BA6ED88}"/>
              </a:ext>
            </a:extLst>
          </p:cNvPr>
          <p:cNvSpPr/>
          <p:nvPr/>
        </p:nvSpPr>
        <p:spPr>
          <a:xfrm>
            <a:off x="497083" y="6075514"/>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latin typeface="GT Standard L Extended" pitchFamily="2" charset="77"/>
                <a:ea typeface="Inter" panose="02000503000000020004" pitchFamily="2" charset="0"/>
                <a:cs typeface="Inter" panose="02000503000000020004" pitchFamily="2" charset="0"/>
              </a:rPr>
              <a:t>Talent &amp; Culture</a:t>
            </a:r>
          </a:p>
        </p:txBody>
      </p:sp>
      <p:sp>
        <p:nvSpPr>
          <p:cNvPr id="35" name="Graphic 31">
            <a:extLst>
              <a:ext uri="{FF2B5EF4-FFF2-40B4-BE49-F238E27FC236}">
                <a16:creationId xmlns:a16="http://schemas.microsoft.com/office/drawing/2014/main" id="{C15AD61F-7F93-704E-6E50-124C48DB6858}"/>
              </a:ext>
            </a:extLst>
          </p:cNvPr>
          <p:cNvSpPr>
            <a:spLocks noChangeAspect="1"/>
          </p:cNvSpPr>
          <p:nvPr/>
        </p:nvSpPr>
        <p:spPr>
          <a:xfrm>
            <a:off x="954875" y="3023941"/>
            <a:ext cx="524416" cy="469213"/>
          </a:xfrm>
          <a:custGeom>
            <a:avLst/>
            <a:gdLst>
              <a:gd name="connsiteX0" fmla="*/ 228600 w 434340"/>
              <a:gd name="connsiteY0" fmla="*/ 3429 h 388620"/>
              <a:gd name="connsiteX1" fmla="*/ 194310 w 434340"/>
              <a:gd name="connsiteY1" fmla="*/ 0 h 388620"/>
              <a:gd name="connsiteX2" fmla="*/ 194310 w 434340"/>
              <a:gd name="connsiteY2" fmla="*/ 171450 h 388620"/>
              <a:gd name="connsiteX3" fmla="*/ 255603 w 434340"/>
              <a:gd name="connsiteY3" fmla="*/ 171450 h 388620"/>
              <a:gd name="connsiteX4" fmla="*/ 331470 w 434340"/>
              <a:gd name="connsiteY4" fmla="*/ 148590 h 388620"/>
              <a:gd name="connsiteX5" fmla="*/ 364760 w 434340"/>
              <a:gd name="connsiteY5" fmla="*/ 152662 h 388620"/>
              <a:gd name="connsiteX6" fmla="*/ 362331 w 434340"/>
              <a:gd name="connsiteY6" fmla="*/ 137160 h 388620"/>
              <a:gd name="connsiteX7" fmla="*/ 228600 w 434340"/>
              <a:gd name="connsiteY7" fmla="*/ 3429 h 388620"/>
              <a:gd name="connsiteX8" fmla="*/ 171450 w 434340"/>
              <a:gd name="connsiteY8" fmla="*/ 365760 h 388620"/>
              <a:gd name="connsiteX9" fmla="*/ 216027 w 434340"/>
              <a:gd name="connsiteY9" fmla="*/ 359902 h 388620"/>
              <a:gd name="connsiteX10" fmla="*/ 201025 w 434340"/>
              <a:gd name="connsiteY10" fmla="*/ 328255 h 388620"/>
              <a:gd name="connsiteX11" fmla="*/ 171450 w 434340"/>
              <a:gd name="connsiteY11" fmla="*/ 331470 h 388620"/>
              <a:gd name="connsiteX12" fmla="*/ 34290 w 434340"/>
              <a:gd name="connsiteY12" fmla="*/ 194310 h 388620"/>
              <a:gd name="connsiteX13" fmla="*/ 125730 w 434340"/>
              <a:gd name="connsiteY13" fmla="*/ 64937 h 388620"/>
              <a:gd name="connsiteX14" fmla="*/ 125730 w 434340"/>
              <a:gd name="connsiteY14" fmla="*/ 240030 h 388620"/>
              <a:gd name="connsiteX15" fmla="*/ 202097 w 434340"/>
              <a:gd name="connsiteY15" fmla="*/ 240030 h 388620"/>
              <a:gd name="connsiteX16" fmla="*/ 220028 w 434340"/>
              <a:gd name="connsiteY16" fmla="*/ 205740 h 388620"/>
              <a:gd name="connsiteX17" fmla="*/ 160020 w 434340"/>
              <a:gd name="connsiteY17" fmla="*/ 205740 h 388620"/>
              <a:gd name="connsiteX18" fmla="*/ 160020 w 434340"/>
              <a:gd name="connsiteY18" fmla="*/ 22003 h 388620"/>
              <a:gd name="connsiteX19" fmla="*/ 139732 w 434340"/>
              <a:gd name="connsiteY19" fmla="*/ 25789 h 388620"/>
              <a:gd name="connsiteX20" fmla="*/ 0 w 434340"/>
              <a:gd name="connsiteY20" fmla="*/ 194310 h 388620"/>
              <a:gd name="connsiteX21" fmla="*/ 171450 w 434340"/>
              <a:gd name="connsiteY21" fmla="*/ 365760 h 388620"/>
              <a:gd name="connsiteX22" fmla="*/ 327184 w 434340"/>
              <a:gd name="connsiteY22" fmla="*/ 137160 h 388620"/>
              <a:gd name="connsiteX23" fmla="*/ 228600 w 434340"/>
              <a:gd name="connsiteY23" fmla="*/ 137160 h 388620"/>
              <a:gd name="connsiteX24" fmla="*/ 228600 w 434340"/>
              <a:gd name="connsiteY24" fmla="*/ 38576 h 388620"/>
              <a:gd name="connsiteX25" fmla="*/ 327184 w 434340"/>
              <a:gd name="connsiteY25" fmla="*/ 137160 h 388620"/>
              <a:gd name="connsiteX26" fmla="*/ 434340 w 434340"/>
              <a:gd name="connsiteY26" fmla="*/ 285750 h 388620"/>
              <a:gd name="connsiteX27" fmla="*/ 331470 w 434340"/>
              <a:gd name="connsiteY27" fmla="*/ 182880 h 388620"/>
              <a:gd name="connsiteX28" fmla="*/ 228600 w 434340"/>
              <a:gd name="connsiteY28" fmla="*/ 285750 h 388620"/>
              <a:gd name="connsiteX29" fmla="*/ 331470 w 434340"/>
              <a:gd name="connsiteY29" fmla="*/ 388620 h 388620"/>
              <a:gd name="connsiteX30" fmla="*/ 434340 w 434340"/>
              <a:gd name="connsiteY30" fmla="*/ 285750 h 388620"/>
              <a:gd name="connsiteX31" fmla="*/ 342900 w 434340"/>
              <a:gd name="connsiteY31" fmla="*/ 234315 h 388620"/>
              <a:gd name="connsiteX32" fmla="*/ 365760 w 434340"/>
              <a:gd name="connsiteY32" fmla="*/ 234315 h 388620"/>
              <a:gd name="connsiteX33" fmla="*/ 365760 w 434340"/>
              <a:gd name="connsiteY33" fmla="*/ 257175 h 388620"/>
              <a:gd name="connsiteX34" fmla="*/ 321612 w 434340"/>
              <a:gd name="connsiteY34" fmla="*/ 257175 h 388620"/>
              <a:gd name="connsiteX35" fmla="*/ 314325 w 434340"/>
              <a:gd name="connsiteY35" fmla="*/ 264462 h 388620"/>
              <a:gd name="connsiteX36" fmla="*/ 320254 w 434340"/>
              <a:gd name="connsiteY36" fmla="*/ 271605 h 388620"/>
              <a:gd name="connsiteX37" fmla="*/ 352401 w 434340"/>
              <a:gd name="connsiteY37" fmla="*/ 277463 h 388620"/>
              <a:gd name="connsiteX38" fmla="*/ 377119 w 434340"/>
              <a:gd name="connsiteY38" fmla="*/ 307110 h 388620"/>
              <a:gd name="connsiteX39" fmla="*/ 346972 w 434340"/>
              <a:gd name="connsiteY39" fmla="*/ 337256 h 388620"/>
              <a:gd name="connsiteX40" fmla="*/ 342829 w 434340"/>
              <a:gd name="connsiteY40" fmla="*/ 337256 h 388620"/>
              <a:gd name="connsiteX41" fmla="*/ 342829 w 434340"/>
              <a:gd name="connsiteY41" fmla="*/ 354401 h 388620"/>
              <a:gd name="connsiteX42" fmla="*/ 319969 w 434340"/>
              <a:gd name="connsiteY42" fmla="*/ 354401 h 388620"/>
              <a:gd name="connsiteX43" fmla="*/ 319969 w 434340"/>
              <a:gd name="connsiteY43" fmla="*/ 337256 h 388620"/>
              <a:gd name="connsiteX44" fmla="*/ 297109 w 434340"/>
              <a:gd name="connsiteY44" fmla="*/ 337256 h 388620"/>
              <a:gd name="connsiteX45" fmla="*/ 297109 w 434340"/>
              <a:gd name="connsiteY45" fmla="*/ 314396 h 388620"/>
              <a:gd name="connsiteX46" fmla="*/ 346972 w 434340"/>
              <a:gd name="connsiteY46" fmla="*/ 314396 h 388620"/>
              <a:gd name="connsiteX47" fmla="*/ 354259 w 434340"/>
              <a:gd name="connsiteY47" fmla="*/ 307110 h 388620"/>
              <a:gd name="connsiteX48" fmla="*/ 348329 w 434340"/>
              <a:gd name="connsiteY48" fmla="*/ 299966 h 388620"/>
              <a:gd name="connsiteX49" fmla="*/ 316182 w 434340"/>
              <a:gd name="connsiteY49" fmla="*/ 294108 h 388620"/>
              <a:gd name="connsiteX50" fmla="*/ 291465 w 434340"/>
              <a:gd name="connsiteY50" fmla="*/ 264462 h 388620"/>
              <a:gd name="connsiteX51" fmla="*/ 320040 w 434340"/>
              <a:gd name="connsiteY51" fmla="*/ 234386 h 388620"/>
              <a:gd name="connsiteX52" fmla="*/ 320040 w 434340"/>
              <a:gd name="connsiteY52" fmla="*/ 217170 h 388620"/>
              <a:gd name="connsiteX53" fmla="*/ 342900 w 434340"/>
              <a:gd name="connsiteY53" fmla="*/ 217170 h 388620"/>
              <a:gd name="connsiteX54" fmla="*/ 342900 w 434340"/>
              <a:gd name="connsiteY54" fmla="*/ 234315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4340" h="388620">
                <a:moveTo>
                  <a:pt x="228600" y="3429"/>
                </a:moveTo>
                <a:cubicBezTo>
                  <a:pt x="217527" y="1214"/>
                  <a:pt x="206026" y="0"/>
                  <a:pt x="194310" y="0"/>
                </a:cubicBezTo>
                <a:lnTo>
                  <a:pt x="194310" y="171450"/>
                </a:lnTo>
                <a:lnTo>
                  <a:pt x="255603" y="171450"/>
                </a:lnTo>
                <a:cubicBezTo>
                  <a:pt x="277320" y="157020"/>
                  <a:pt x="303395" y="148590"/>
                  <a:pt x="331470" y="148590"/>
                </a:cubicBezTo>
                <a:cubicBezTo>
                  <a:pt x="342971" y="148590"/>
                  <a:pt x="354116" y="150019"/>
                  <a:pt x="364760" y="152662"/>
                </a:cubicBezTo>
                <a:cubicBezTo>
                  <a:pt x="364188" y="147447"/>
                  <a:pt x="363403" y="142232"/>
                  <a:pt x="362331" y="137160"/>
                </a:cubicBezTo>
                <a:cubicBezTo>
                  <a:pt x="348686" y="70009"/>
                  <a:pt x="295751" y="17074"/>
                  <a:pt x="228600" y="3429"/>
                </a:cubicBezTo>
                <a:close/>
                <a:moveTo>
                  <a:pt x="171450" y="365760"/>
                </a:moveTo>
                <a:cubicBezTo>
                  <a:pt x="186881" y="365760"/>
                  <a:pt x="201811" y="363688"/>
                  <a:pt x="216027" y="359902"/>
                </a:cubicBezTo>
                <a:cubicBezTo>
                  <a:pt x="209741" y="350115"/>
                  <a:pt x="204668" y="339542"/>
                  <a:pt x="201025" y="328255"/>
                </a:cubicBezTo>
                <a:cubicBezTo>
                  <a:pt x="191524" y="330327"/>
                  <a:pt x="181594" y="331470"/>
                  <a:pt x="171450" y="331470"/>
                </a:cubicBezTo>
                <a:cubicBezTo>
                  <a:pt x="95726" y="331470"/>
                  <a:pt x="34290" y="270034"/>
                  <a:pt x="34290" y="194310"/>
                </a:cubicBezTo>
                <a:cubicBezTo>
                  <a:pt x="34290" y="134588"/>
                  <a:pt x="72438" y="83796"/>
                  <a:pt x="125730" y="64937"/>
                </a:cubicBezTo>
                <a:lnTo>
                  <a:pt x="125730" y="240030"/>
                </a:lnTo>
                <a:lnTo>
                  <a:pt x="202097" y="240030"/>
                </a:lnTo>
                <a:cubicBezTo>
                  <a:pt x="206454" y="227671"/>
                  <a:pt x="212527" y="216170"/>
                  <a:pt x="220028" y="205740"/>
                </a:cubicBezTo>
                <a:lnTo>
                  <a:pt x="160020" y="205740"/>
                </a:lnTo>
                <a:lnTo>
                  <a:pt x="160020" y="22003"/>
                </a:lnTo>
                <a:lnTo>
                  <a:pt x="139732" y="25789"/>
                </a:lnTo>
                <a:cubicBezTo>
                  <a:pt x="60222" y="40719"/>
                  <a:pt x="0" y="110442"/>
                  <a:pt x="0" y="194310"/>
                </a:cubicBezTo>
                <a:cubicBezTo>
                  <a:pt x="0" y="289036"/>
                  <a:pt x="76795" y="365760"/>
                  <a:pt x="171450" y="365760"/>
                </a:cubicBezTo>
                <a:close/>
                <a:moveTo>
                  <a:pt x="327184" y="137160"/>
                </a:moveTo>
                <a:lnTo>
                  <a:pt x="228600" y="137160"/>
                </a:lnTo>
                <a:lnTo>
                  <a:pt x="228600" y="38576"/>
                </a:lnTo>
                <a:cubicBezTo>
                  <a:pt x="276820" y="51006"/>
                  <a:pt x="314754" y="88940"/>
                  <a:pt x="327184" y="137160"/>
                </a:cubicBezTo>
                <a:close/>
                <a:moveTo>
                  <a:pt x="434340" y="285750"/>
                </a:moveTo>
                <a:cubicBezTo>
                  <a:pt x="434340" y="228936"/>
                  <a:pt x="388284" y="182880"/>
                  <a:pt x="331470" y="182880"/>
                </a:cubicBezTo>
                <a:cubicBezTo>
                  <a:pt x="274656" y="182880"/>
                  <a:pt x="228600" y="228936"/>
                  <a:pt x="228600" y="285750"/>
                </a:cubicBezTo>
                <a:cubicBezTo>
                  <a:pt x="228600" y="342564"/>
                  <a:pt x="274656" y="388620"/>
                  <a:pt x="331470" y="388620"/>
                </a:cubicBezTo>
                <a:cubicBezTo>
                  <a:pt x="388284" y="388620"/>
                  <a:pt x="434340" y="342564"/>
                  <a:pt x="434340" y="285750"/>
                </a:cubicBezTo>
                <a:close/>
                <a:moveTo>
                  <a:pt x="342900" y="234315"/>
                </a:moveTo>
                <a:lnTo>
                  <a:pt x="365760" y="234315"/>
                </a:lnTo>
                <a:lnTo>
                  <a:pt x="365760" y="257175"/>
                </a:lnTo>
                <a:lnTo>
                  <a:pt x="321612" y="257175"/>
                </a:lnTo>
                <a:cubicBezTo>
                  <a:pt x="317611" y="257175"/>
                  <a:pt x="314325" y="260461"/>
                  <a:pt x="314325" y="264462"/>
                </a:cubicBezTo>
                <a:cubicBezTo>
                  <a:pt x="314325" y="267962"/>
                  <a:pt x="316825" y="270962"/>
                  <a:pt x="320254" y="271605"/>
                </a:cubicBezTo>
                <a:lnTo>
                  <a:pt x="352401" y="277463"/>
                </a:lnTo>
                <a:cubicBezTo>
                  <a:pt x="366689" y="280035"/>
                  <a:pt x="377119" y="292537"/>
                  <a:pt x="377119" y="307110"/>
                </a:cubicBezTo>
                <a:cubicBezTo>
                  <a:pt x="377119" y="323755"/>
                  <a:pt x="363617" y="337256"/>
                  <a:pt x="346972" y="337256"/>
                </a:cubicBezTo>
                <a:lnTo>
                  <a:pt x="342829" y="337256"/>
                </a:lnTo>
                <a:lnTo>
                  <a:pt x="342829" y="354401"/>
                </a:lnTo>
                <a:lnTo>
                  <a:pt x="319969" y="354401"/>
                </a:lnTo>
                <a:lnTo>
                  <a:pt x="319969" y="337256"/>
                </a:lnTo>
                <a:lnTo>
                  <a:pt x="297109" y="337256"/>
                </a:lnTo>
                <a:lnTo>
                  <a:pt x="297109" y="314396"/>
                </a:lnTo>
                <a:lnTo>
                  <a:pt x="346972" y="314396"/>
                </a:lnTo>
                <a:cubicBezTo>
                  <a:pt x="350972" y="314396"/>
                  <a:pt x="354259" y="311110"/>
                  <a:pt x="354259" y="307110"/>
                </a:cubicBezTo>
                <a:cubicBezTo>
                  <a:pt x="354259" y="303609"/>
                  <a:pt x="351758" y="300609"/>
                  <a:pt x="348329" y="299966"/>
                </a:cubicBezTo>
                <a:lnTo>
                  <a:pt x="316182" y="294108"/>
                </a:lnTo>
                <a:cubicBezTo>
                  <a:pt x="301895" y="291536"/>
                  <a:pt x="291465" y="279035"/>
                  <a:pt x="291465" y="264462"/>
                </a:cubicBezTo>
                <a:cubicBezTo>
                  <a:pt x="291465" y="248317"/>
                  <a:pt x="304109" y="235172"/>
                  <a:pt x="320040" y="234386"/>
                </a:cubicBezTo>
                <a:lnTo>
                  <a:pt x="320040" y="217170"/>
                </a:lnTo>
                <a:lnTo>
                  <a:pt x="342900" y="217170"/>
                </a:lnTo>
                <a:lnTo>
                  <a:pt x="342900" y="234315"/>
                </a:lnTo>
                <a:close/>
              </a:path>
            </a:pathLst>
          </a:custGeom>
          <a:gradFill>
            <a:gsLst>
              <a:gs pos="14000">
                <a:schemeClr val="tx2"/>
              </a:gs>
              <a:gs pos="89000">
                <a:schemeClr val="accent5"/>
              </a:gs>
              <a:gs pos="40000">
                <a:schemeClr val="accent2"/>
              </a:gs>
            </a:gsLst>
            <a:lin ang="13800000" scaled="0"/>
          </a:gradFill>
          <a:ln w="714" cap="flat">
            <a:noFill/>
            <a:prstDash val="solid"/>
            <a:miter/>
          </a:ln>
        </p:spPr>
        <p:txBody>
          <a:bodyPr rtlCol="0" anchor="ctr"/>
          <a:lstStyle/>
          <a:p>
            <a:endParaRPr lang="en-US"/>
          </a:p>
        </p:txBody>
      </p:sp>
      <p:sp>
        <p:nvSpPr>
          <p:cNvPr id="37" name="Graphic 17">
            <a:extLst>
              <a:ext uri="{FF2B5EF4-FFF2-40B4-BE49-F238E27FC236}">
                <a16:creationId xmlns:a16="http://schemas.microsoft.com/office/drawing/2014/main" id="{D1002882-B2BF-7060-0ABB-BF623AA81535}"/>
              </a:ext>
            </a:extLst>
          </p:cNvPr>
          <p:cNvSpPr>
            <a:spLocks noChangeAspect="1"/>
          </p:cNvSpPr>
          <p:nvPr/>
        </p:nvSpPr>
        <p:spPr>
          <a:xfrm>
            <a:off x="962518" y="6342620"/>
            <a:ext cx="509131" cy="420692"/>
          </a:xfrm>
          <a:custGeom>
            <a:avLst/>
            <a:gdLst>
              <a:gd name="connsiteX0" fmla="*/ 206375 w 412105"/>
              <a:gd name="connsiteY0" fmla="*/ 30956 h 340518"/>
              <a:gd name="connsiteX1" fmla="*/ 247650 w 412105"/>
              <a:gd name="connsiteY1" fmla="*/ 72231 h 340518"/>
              <a:gd name="connsiteX2" fmla="*/ 206375 w 412105"/>
              <a:gd name="connsiteY2" fmla="*/ 113506 h 340518"/>
              <a:gd name="connsiteX3" fmla="*/ 165100 w 412105"/>
              <a:gd name="connsiteY3" fmla="*/ 72231 h 340518"/>
              <a:gd name="connsiteX4" fmla="*/ 206375 w 412105"/>
              <a:gd name="connsiteY4" fmla="*/ 30956 h 340518"/>
              <a:gd name="connsiteX5" fmla="*/ 206375 w 412105"/>
              <a:gd name="connsiteY5" fmla="*/ 144463 h 340518"/>
              <a:gd name="connsiteX6" fmla="*/ 278606 w 412105"/>
              <a:gd name="connsiteY6" fmla="*/ 72231 h 340518"/>
              <a:gd name="connsiteX7" fmla="*/ 206375 w 412105"/>
              <a:gd name="connsiteY7" fmla="*/ 0 h 340518"/>
              <a:gd name="connsiteX8" fmla="*/ 134144 w 412105"/>
              <a:gd name="connsiteY8" fmla="*/ 72231 h 340518"/>
              <a:gd name="connsiteX9" fmla="*/ 206375 w 412105"/>
              <a:gd name="connsiteY9" fmla="*/ 144463 h 340518"/>
              <a:gd name="connsiteX10" fmla="*/ 280090 w 412105"/>
              <a:gd name="connsiteY10" fmla="*/ 144463 h 340518"/>
              <a:gd name="connsiteX11" fmla="*/ 343808 w 412105"/>
              <a:gd name="connsiteY11" fmla="*/ 144463 h 340518"/>
              <a:gd name="connsiteX12" fmla="*/ 371475 w 412105"/>
              <a:gd name="connsiteY12" fmla="*/ 92869 h 340518"/>
              <a:gd name="connsiteX13" fmla="*/ 309563 w 412105"/>
              <a:gd name="connsiteY13" fmla="*/ 30956 h 340518"/>
              <a:gd name="connsiteX14" fmla="*/ 301243 w 412105"/>
              <a:gd name="connsiteY14" fmla="*/ 31537 h 340518"/>
              <a:gd name="connsiteX15" fmla="*/ 309047 w 412105"/>
              <a:gd name="connsiteY15" fmla="*/ 61913 h 340518"/>
              <a:gd name="connsiteX16" fmla="*/ 309563 w 412105"/>
              <a:gd name="connsiteY16" fmla="*/ 61913 h 340518"/>
              <a:gd name="connsiteX17" fmla="*/ 340519 w 412105"/>
              <a:gd name="connsiteY17" fmla="*/ 92869 h 340518"/>
              <a:gd name="connsiteX18" fmla="*/ 309563 w 412105"/>
              <a:gd name="connsiteY18" fmla="*/ 123825 h 340518"/>
              <a:gd name="connsiteX19" fmla="*/ 297180 w 412105"/>
              <a:gd name="connsiteY19" fmla="*/ 121245 h 340518"/>
              <a:gd name="connsiteX20" fmla="*/ 280025 w 412105"/>
              <a:gd name="connsiteY20" fmla="*/ 144463 h 340518"/>
              <a:gd name="connsiteX21" fmla="*/ 246102 w 412105"/>
              <a:gd name="connsiteY21" fmla="*/ 175419 h 340518"/>
              <a:gd name="connsiteX22" fmla="*/ 134208 w 412105"/>
              <a:gd name="connsiteY22" fmla="*/ 175419 h 340518"/>
              <a:gd name="connsiteX23" fmla="*/ 89193 w 412105"/>
              <a:gd name="connsiteY23" fmla="*/ 299244 h 340518"/>
              <a:gd name="connsiteX24" fmla="*/ 122148 w 412105"/>
              <a:gd name="connsiteY24" fmla="*/ 299244 h 340518"/>
              <a:gd name="connsiteX25" fmla="*/ 155942 w 412105"/>
              <a:gd name="connsiteY25" fmla="*/ 206375 h 340518"/>
              <a:gd name="connsiteX26" fmla="*/ 228302 w 412105"/>
              <a:gd name="connsiteY26" fmla="*/ 206375 h 340518"/>
              <a:gd name="connsiteX27" fmla="*/ 246167 w 412105"/>
              <a:gd name="connsiteY27" fmla="*/ 175419 h 340518"/>
              <a:gd name="connsiteX28" fmla="*/ 103188 w 412105"/>
              <a:gd name="connsiteY28" fmla="*/ 154781 h 340518"/>
              <a:gd name="connsiteX29" fmla="*/ 134531 w 412105"/>
              <a:gd name="connsiteY29" fmla="*/ 146268 h 340518"/>
              <a:gd name="connsiteX30" fmla="*/ 115570 w 412105"/>
              <a:gd name="connsiteY30" fmla="*/ 121245 h 340518"/>
              <a:gd name="connsiteX31" fmla="*/ 103188 w 412105"/>
              <a:gd name="connsiteY31" fmla="*/ 123825 h 340518"/>
              <a:gd name="connsiteX32" fmla="*/ 72231 w 412105"/>
              <a:gd name="connsiteY32" fmla="*/ 92869 h 340518"/>
              <a:gd name="connsiteX33" fmla="*/ 103188 w 412105"/>
              <a:gd name="connsiteY33" fmla="*/ 61913 h 340518"/>
              <a:gd name="connsiteX34" fmla="*/ 103703 w 412105"/>
              <a:gd name="connsiteY34" fmla="*/ 61913 h 340518"/>
              <a:gd name="connsiteX35" fmla="*/ 111507 w 412105"/>
              <a:gd name="connsiteY35" fmla="*/ 31537 h 340518"/>
              <a:gd name="connsiteX36" fmla="*/ 103188 w 412105"/>
              <a:gd name="connsiteY36" fmla="*/ 30956 h 340518"/>
              <a:gd name="connsiteX37" fmla="*/ 41275 w 412105"/>
              <a:gd name="connsiteY37" fmla="*/ 92869 h 340518"/>
              <a:gd name="connsiteX38" fmla="*/ 103188 w 412105"/>
              <a:gd name="connsiteY38" fmla="*/ 154781 h 340518"/>
              <a:gd name="connsiteX39" fmla="*/ 41275 w 412105"/>
              <a:gd name="connsiteY39" fmla="*/ 185738 h 340518"/>
              <a:gd name="connsiteX40" fmla="*/ 0 w 412105"/>
              <a:gd name="connsiteY40" fmla="*/ 299244 h 340518"/>
              <a:gd name="connsiteX41" fmla="*/ 32956 w 412105"/>
              <a:gd name="connsiteY41" fmla="*/ 299244 h 340518"/>
              <a:gd name="connsiteX42" fmla="*/ 62944 w 412105"/>
              <a:gd name="connsiteY42" fmla="*/ 216694 h 340518"/>
              <a:gd name="connsiteX43" fmla="*/ 86355 w 412105"/>
              <a:gd name="connsiteY43" fmla="*/ 216694 h 340518"/>
              <a:gd name="connsiteX44" fmla="*/ 97512 w 412105"/>
              <a:gd name="connsiteY44" fmla="*/ 185738 h 340518"/>
              <a:gd name="connsiteX45" fmla="*/ 41275 w 412105"/>
              <a:gd name="connsiteY45" fmla="*/ 185738 h 340518"/>
              <a:gd name="connsiteX46" fmla="*/ 350838 w 412105"/>
              <a:gd name="connsiteY46" fmla="*/ 175419 h 340518"/>
              <a:gd name="connsiteX47" fmla="*/ 309563 w 412105"/>
              <a:gd name="connsiteY47" fmla="*/ 175419 h 340518"/>
              <a:gd name="connsiteX48" fmla="*/ 309563 w 412105"/>
              <a:gd name="connsiteY48" fmla="*/ 196830 h 340518"/>
              <a:gd name="connsiteX49" fmla="*/ 287635 w 412105"/>
              <a:gd name="connsiteY49" fmla="*/ 209535 h 340518"/>
              <a:gd name="connsiteX50" fmla="*/ 269061 w 412105"/>
              <a:gd name="connsiteY50" fmla="*/ 198829 h 340518"/>
              <a:gd name="connsiteX51" fmla="*/ 248424 w 412105"/>
              <a:gd name="connsiteY51" fmla="*/ 234558 h 340518"/>
              <a:gd name="connsiteX52" fmla="*/ 266998 w 412105"/>
              <a:gd name="connsiteY52" fmla="*/ 245264 h 340518"/>
              <a:gd name="connsiteX53" fmla="*/ 265772 w 412105"/>
              <a:gd name="connsiteY53" fmla="*/ 257969 h 340518"/>
              <a:gd name="connsiteX54" fmla="*/ 266998 w 412105"/>
              <a:gd name="connsiteY54" fmla="*/ 270674 h 340518"/>
              <a:gd name="connsiteX55" fmla="*/ 248424 w 412105"/>
              <a:gd name="connsiteY55" fmla="*/ 281379 h 340518"/>
              <a:gd name="connsiteX56" fmla="*/ 269061 w 412105"/>
              <a:gd name="connsiteY56" fmla="*/ 317108 h 340518"/>
              <a:gd name="connsiteX57" fmla="*/ 287635 w 412105"/>
              <a:gd name="connsiteY57" fmla="*/ 306402 h 340518"/>
              <a:gd name="connsiteX58" fmla="*/ 309627 w 412105"/>
              <a:gd name="connsiteY58" fmla="*/ 319107 h 340518"/>
              <a:gd name="connsiteX59" fmla="*/ 309627 w 412105"/>
              <a:gd name="connsiteY59" fmla="*/ 340519 h 340518"/>
              <a:gd name="connsiteX60" fmla="*/ 350902 w 412105"/>
              <a:gd name="connsiteY60" fmla="*/ 340519 h 340518"/>
              <a:gd name="connsiteX61" fmla="*/ 350902 w 412105"/>
              <a:gd name="connsiteY61" fmla="*/ 319107 h 340518"/>
              <a:gd name="connsiteX62" fmla="*/ 372894 w 412105"/>
              <a:gd name="connsiteY62" fmla="*/ 306402 h 340518"/>
              <a:gd name="connsiteX63" fmla="*/ 391468 w 412105"/>
              <a:gd name="connsiteY63" fmla="*/ 317108 h 340518"/>
              <a:gd name="connsiteX64" fmla="*/ 412105 w 412105"/>
              <a:gd name="connsiteY64" fmla="*/ 281379 h 340518"/>
              <a:gd name="connsiteX65" fmla="*/ 393531 w 412105"/>
              <a:gd name="connsiteY65" fmla="*/ 270674 h 340518"/>
              <a:gd name="connsiteX66" fmla="*/ 394757 w 412105"/>
              <a:gd name="connsiteY66" fmla="*/ 257969 h 340518"/>
              <a:gd name="connsiteX67" fmla="*/ 393531 w 412105"/>
              <a:gd name="connsiteY67" fmla="*/ 245264 h 340518"/>
              <a:gd name="connsiteX68" fmla="*/ 412105 w 412105"/>
              <a:gd name="connsiteY68" fmla="*/ 234558 h 340518"/>
              <a:gd name="connsiteX69" fmla="*/ 391468 w 412105"/>
              <a:gd name="connsiteY69" fmla="*/ 198829 h 340518"/>
              <a:gd name="connsiteX70" fmla="*/ 372894 w 412105"/>
              <a:gd name="connsiteY70" fmla="*/ 209535 h 340518"/>
              <a:gd name="connsiteX71" fmla="*/ 350967 w 412105"/>
              <a:gd name="connsiteY71" fmla="*/ 196830 h 340518"/>
              <a:gd name="connsiteX72" fmla="*/ 350967 w 412105"/>
              <a:gd name="connsiteY72" fmla="*/ 175419 h 340518"/>
              <a:gd name="connsiteX73" fmla="*/ 304403 w 412105"/>
              <a:gd name="connsiteY73" fmla="*/ 257969 h 340518"/>
              <a:gd name="connsiteX74" fmla="*/ 330200 w 412105"/>
              <a:gd name="connsiteY74" fmla="*/ 232172 h 340518"/>
              <a:gd name="connsiteX75" fmla="*/ 355997 w 412105"/>
              <a:gd name="connsiteY75" fmla="*/ 257969 h 340518"/>
              <a:gd name="connsiteX76" fmla="*/ 330200 w 412105"/>
              <a:gd name="connsiteY76" fmla="*/ 283766 h 340518"/>
              <a:gd name="connsiteX77" fmla="*/ 304403 w 412105"/>
              <a:gd name="connsiteY77" fmla="*/ 257969 h 34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12105" h="340518">
                <a:moveTo>
                  <a:pt x="206375" y="30956"/>
                </a:moveTo>
                <a:cubicBezTo>
                  <a:pt x="229170" y="30956"/>
                  <a:pt x="247650" y="49436"/>
                  <a:pt x="247650" y="72231"/>
                </a:cubicBezTo>
                <a:cubicBezTo>
                  <a:pt x="247650" y="95027"/>
                  <a:pt x="229170" y="113506"/>
                  <a:pt x="206375" y="113506"/>
                </a:cubicBezTo>
                <a:cubicBezTo>
                  <a:pt x="183580" y="113506"/>
                  <a:pt x="165100" y="95027"/>
                  <a:pt x="165100" y="72231"/>
                </a:cubicBezTo>
                <a:cubicBezTo>
                  <a:pt x="165100" y="49436"/>
                  <a:pt x="183580" y="30956"/>
                  <a:pt x="206375" y="30956"/>
                </a:cubicBezTo>
                <a:close/>
                <a:moveTo>
                  <a:pt x="206375" y="144463"/>
                </a:moveTo>
                <a:cubicBezTo>
                  <a:pt x="246267" y="144463"/>
                  <a:pt x="278606" y="112124"/>
                  <a:pt x="278606" y="72231"/>
                </a:cubicBezTo>
                <a:cubicBezTo>
                  <a:pt x="278606" y="32339"/>
                  <a:pt x="246267" y="0"/>
                  <a:pt x="206375" y="0"/>
                </a:cubicBezTo>
                <a:cubicBezTo>
                  <a:pt x="166483" y="0"/>
                  <a:pt x="134144" y="32339"/>
                  <a:pt x="134144" y="72231"/>
                </a:cubicBezTo>
                <a:cubicBezTo>
                  <a:pt x="134144" y="112124"/>
                  <a:pt x="166483" y="144463"/>
                  <a:pt x="206375" y="144463"/>
                </a:cubicBezTo>
                <a:close/>
                <a:moveTo>
                  <a:pt x="280090" y="144463"/>
                </a:moveTo>
                <a:lnTo>
                  <a:pt x="343808" y="144463"/>
                </a:lnTo>
                <a:cubicBezTo>
                  <a:pt x="360511" y="133370"/>
                  <a:pt x="371475" y="114409"/>
                  <a:pt x="371475" y="92869"/>
                </a:cubicBezTo>
                <a:cubicBezTo>
                  <a:pt x="371475" y="58688"/>
                  <a:pt x="343743" y="30956"/>
                  <a:pt x="309563" y="30956"/>
                </a:cubicBezTo>
                <a:cubicBezTo>
                  <a:pt x="306725" y="30956"/>
                  <a:pt x="303952" y="31150"/>
                  <a:pt x="301243" y="31537"/>
                </a:cubicBezTo>
                <a:cubicBezTo>
                  <a:pt x="305306" y="41017"/>
                  <a:pt x="308015" y="51271"/>
                  <a:pt x="309047" y="61913"/>
                </a:cubicBezTo>
                <a:lnTo>
                  <a:pt x="309563" y="61913"/>
                </a:lnTo>
                <a:cubicBezTo>
                  <a:pt x="326653" y="61913"/>
                  <a:pt x="340519" y="75778"/>
                  <a:pt x="340519" y="92869"/>
                </a:cubicBezTo>
                <a:cubicBezTo>
                  <a:pt x="340519" y="109959"/>
                  <a:pt x="326653" y="123825"/>
                  <a:pt x="309563" y="123825"/>
                </a:cubicBezTo>
                <a:cubicBezTo>
                  <a:pt x="305177" y="123825"/>
                  <a:pt x="300985" y="122922"/>
                  <a:pt x="297180" y="121245"/>
                </a:cubicBezTo>
                <a:cubicBezTo>
                  <a:pt x="292537" y="129758"/>
                  <a:pt x="286797" y="137562"/>
                  <a:pt x="280025" y="144463"/>
                </a:cubicBezTo>
                <a:close/>
                <a:moveTo>
                  <a:pt x="246102" y="175419"/>
                </a:moveTo>
                <a:lnTo>
                  <a:pt x="134208" y="175419"/>
                </a:lnTo>
                <a:lnTo>
                  <a:pt x="89193" y="299244"/>
                </a:lnTo>
                <a:lnTo>
                  <a:pt x="122148" y="299244"/>
                </a:lnTo>
                <a:lnTo>
                  <a:pt x="155942" y="206375"/>
                </a:lnTo>
                <a:lnTo>
                  <a:pt x="228302" y="206375"/>
                </a:lnTo>
                <a:cubicBezTo>
                  <a:pt x="238621" y="188511"/>
                  <a:pt x="244554" y="178192"/>
                  <a:pt x="246167" y="175419"/>
                </a:cubicBezTo>
                <a:close/>
                <a:moveTo>
                  <a:pt x="103188" y="154781"/>
                </a:moveTo>
                <a:cubicBezTo>
                  <a:pt x="114603" y="154781"/>
                  <a:pt x="125308" y="151686"/>
                  <a:pt x="134531" y="146268"/>
                </a:cubicBezTo>
                <a:cubicBezTo>
                  <a:pt x="126985" y="138981"/>
                  <a:pt x="120600" y="130532"/>
                  <a:pt x="115570" y="121245"/>
                </a:cubicBezTo>
                <a:cubicBezTo>
                  <a:pt x="111765" y="122922"/>
                  <a:pt x="107573" y="123825"/>
                  <a:pt x="103188" y="123825"/>
                </a:cubicBezTo>
                <a:cubicBezTo>
                  <a:pt x="86097" y="123825"/>
                  <a:pt x="72231" y="109959"/>
                  <a:pt x="72231" y="92869"/>
                </a:cubicBezTo>
                <a:cubicBezTo>
                  <a:pt x="72231" y="75778"/>
                  <a:pt x="86097" y="61913"/>
                  <a:pt x="103188" y="61913"/>
                </a:cubicBezTo>
                <a:lnTo>
                  <a:pt x="103703" y="61913"/>
                </a:lnTo>
                <a:cubicBezTo>
                  <a:pt x="104735" y="51207"/>
                  <a:pt x="107444" y="41017"/>
                  <a:pt x="111507" y="31537"/>
                </a:cubicBezTo>
                <a:cubicBezTo>
                  <a:pt x="108798" y="31150"/>
                  <a:pt x="106025" y="30956"/>
                  <a:pt x="103188" y="30956"/>
                </a:cubicBezTo>
                <a:cubicBezTo>
                  <a:pt x="69007" y="30956"/>
                  <a:pt x="41275" y="58688"/>
                  <a:pt x="41275" y="92869"/>
                </a:cubicBezTo>
                <a:cubicBezTo>
                  <a:pt x="41275" y="127050"/>
                  <a:pt x="69007" y="154781"/>
                  <a:pt x="103188" y="154781"/>
                </a:cubicBezTo>
                <a:close/>
                <a:moveTo>
                  <a:pt x="41275" y="185738"/>
                </a:moveTo>
                <a:lnTo>
                  <a:pt x="0" y="299244"/>
                </a:lnTo>
                <a:lnTo>
                  <a:pt x="32956" y="299244"/>
                </a:lnTo>
                <a:lnTo>
                  <a:pt x="62944" y="216694"/>
                </a:lnTo>
                <a:lnTo>
                  <a:pt x="86355" y="216694"/>
                </a:lnTo>
                <a:lnTo>
                  <a:pt x="97512" y="185738"/>
                </a:lnTo>
                <a:lnTo>
                  <a:pt x="41275" y="185738"/>
                </a:lnTo>
                <a:close/>
                <a:moveTo>
                  <a:pt x="350838" y="175419"/>
                </a:moveTo>
                <a:lnTo>
                  <a:pt x="309563" y="175419"/>
                </a:lnTo>
                <a:lnTo>
                  <a:pt x="309563" y="196830"/>
                </a:lnTo>
                <a:cubicBezTo>
                  <a:pt x="301372" y="199603"/>
                  <a:pt x="293955" y="203924"/>
                  <a:pt x="287635" y="209535"/>
                </a:cubicBezTo>
                <a:lnTo>
                  <a:pt x="269061" y="198829"/>
                </a:lnTo>
                <a:lnTo>
                  <a:pt x="248424" y="234558"/>
                </a:lnTo>
                <a:lnTo>
                  <a:pt x="266998" y="245264"/>
                </a:lnTo>
                <a:cubicBezTo>
                  <a:pt x="266159" y="249391"/>
                  <a:pt x="265772" y="253583"/>
                  <a:pt x="265772" y="257969"/>
                </a:cubicBezTo>
                <a:cubicBezTo>
                  <a:pt x="265772" y="262354"/>
                  <a:pt x="266224" y="266546"/>
                  <a:pt x="266998" y="270674"/>
                </a:cubicBezTo>
                <a:lnTo>
                  <a:pt x="248424" y="281379"/>
                </a:lnTo>
                <a:lnTo>
                  <a:pt x="269061" y="317108"/>
                </a:lnTo>
                <a:lnTo>
                  <a:pt x="287635" y="306402"/>
                </a:lnTo>
                <a:cubicBezTo>
                  <a:pt x="293955" y="312013"/>
                  <a:pt x="301436" y="316334"/>
                  <a:pt x="309627" y="319107"/>
                </a:cubicBezTo>
                <a:lnTo>
                  <a:pt x="309627" y="340519"/>
                </a:lnTo>
                <a:lnTo>
                  <a:pt x="350902" y="340519"/>
                </a:lnTo>
                <a:lnTo>
                  <a:pt x="350902" y="319107"/>
                </a:lnTo>
                <a:cubicBezTo>
                  <a:pt x="359093" y="316334"/>
                  <a:pt x="366509" y="312013"/>
                  <a:pt x="372894" y="306402"/>
                </a:cubicBezTo>
                <a:lnTo>
                  <a:pt x="391468" y="317108"/>
                </a:lnTo>
                <a:lnTo>
                  <a:pt x="412105" y="281379"/>
                </a:lnTo>
                <a:lnTo>
                  <a:pt x="393531" y="270674"/>
                </a:lnTo>
                <a:cubicBezTo>
                  <a:pt x="394370" y="266546"/>
                  <a:pt x="394757" y="262354"/>
                  <a:pt x="394757" y="257969"/>
                </a:cubicBezTo>
                <a:cubicBezTo>
                  <a:pt x="394757" y="253583"/>
                  <a:pt x="394305" y="249391"/>
                  <a:pt x="393531" y="245264"/>
                </a:cubicBezTo>
                <a:lnTo>
                  <a:pt x="412105" y="234558"/>
                </a:lnTo>
                <a:lnTo>
                  <a:pt x="391468" y="198829"/>
                </a:lnTo>
                <a:lnTo>
                  <a:pt x="372894" y="209535"/>
                </a:lnTo>
                <a:cubicBezTo>
                  <a:pt x="366574" y="203924"/>
                  <a:pt x="359093" y="199603"/>
                  <a:pt x="350967" y="196830"/>
                </a:cubicBezTo>
                <a:lnTo>
                  <a:pt x="350967" y="175419"/>
                </a:lnTo>
                <a:close/>
                <a:moveTo>
                  <a:pt x="304403" y="257969"/>
                </a:moveTo>
                <a:cubicBezTo>
                  <a:pt x="304403" y="243722"/>
                  <a:pt x="315953" y="232172"/>
                  <a:pt x="330200" y="232172"/>
                </a:cubicBezTo>
                <a:cubicBezTo>
                  <a:pt x="344447" y="232172"/>
                  <a:pt x="355997" y="243722"/>
                  <a:pt x="355997" y="257969"/>
                </a:cubicBezTo>
                <a:cubicBezTo>
                  <a:pt x="355997" y="272216"/>
                  <a:pt x="344447" y="283766"/>
                  <a:pt x="330200" y="283766"/>
                </a:cubicBezTo>
                <a:cubicBezTo>
                  <a:pt x="315953" y="283766"/>
                  <a:pt x="304403" y="272216"/>
                  <a:pt x="304403" y="257969"/>
                </a:cubicBezTo>
                <a:close/>
              </a:path>
            </a:pathLst>
          </a:custGeom>
          <a:gradFill>
            <a:gsLst>
              <a:gs pos="14000">
                <a:schemeClr val="tx2"/>
              </a:gs>
              <a:gs pos="89000">
                <a:schemeClr val="accent5"/>
              </a:gs>
              <a:gs pos="40000">
                <a:schemeClr val="accent2"/>
              </a:gs>
            </a:gsLst>
            <a:lin ang="13800000" scaled="0"/>
          </a:gradFill>
          <a:ln w="640" cap="flat">
            <a:noFill/>
            <a:prstDash val="solid"/>
            <a:miter/>
          </a:ln>
        </p:spPr>
        <p:txBody>
          <a:bodyPr rtlCol="0" anchor="ctr"/>
          <a:lstStyle/>
          <a:p>
            <a:endParaRPr lang="en-US"/>
          </a:p>
        </p:txBody>
      </p:sp>
      <p:sp>
        <p:nvSpPr>
          <p:cNvPr id="38" name="Graphic 35">
            <a:extLst>
              <a:ext uri="{FF2B5EF4-FFF2-40B4-BE49-F238E27FC236}">
                <a16:creationId xmlns:a16="http://schemas.microsoft.com/office/drawing/2014/main" id="{C4EC9528-1023-7BCF-93ED-20BC2CFD5CD9}"/>
              </a:ext>
            </a:extLst>
          </p:cNvPr>
          <p:cNvSpPr>
            <a:spLocks noChangeAspect="1"/>
          </p:cNvSpPr>
          <p:nvPr/>
        </p:nvSpPr>
        <p:spPr>
          <a:xfrm>
            <a:off x="985102" y="4627991"/>
            <a:ext cx="463962" cy="463962"/>
          </a:xfrm>
          <a:custGeom>
            <a:avLst/>
            <a:gdLst>
              <a:gd name="connsiteX0" fmla="*/ 142134 w 389819"/>
              <a:gd name="connsiteY0" fmla="*/ 214625 h 389819"/>
              <a:gd name="connsiteX1" fmla="*/ 247385 w 389819"/>
              <a:gd name="connsiteY1" fmla="*/ 109374 h 389819"/>
              <a:gd name="connsiteX2" fmla="*/ 280445 w 389819"/>
              <a:gd name="connsiteY2" fmla="*/ 142434 h 389819"/>
              <a:gd name="connsiteX3" fmla="*/ 175194 w 389819"/>
              <a:gd name="connsiteY3" fmla="*/ 247685 h 389819"/>
              <a:gd name="connsiteX4" fmla="*/ 137411 w 389819"/>
              <a:gd name="connsiteY4" fmla="*/ 252408 h 389819"/>
              <a:gd name="connsiteX5" fmla="*/ 142134 w 389819"/>
              <a:gd name="connsiteY5" fmla="*/ 214625 h 389819"/>
              <a:gd name="connsiteX6" fmla="*/ 289366 w 389819"/>
              <a:gd name="connsiteY6" fmla="*/ 100453 h 389819"/>
              <a:gd name="connsiteX7" fmla="*/ 272799 w 389819"/>
              <a:gd name="connsiteY7" fmla="*/ 83961 h 389819"/>
              <a:gd name="connsiteX8" fmla="*/ 305858 w 389819"/>
              <a:gd name="connsiteY8" fmla="*/ 50901 h 389819"/>
              <a:gd name="connsiteX9" fmla="*/ 338918 w 389819"/>
              <a:gd name="connsiteY9" fmla="*/ 83961 h 389819"/>
              <a:gd name="connsiteX10" fmla="*/ 305858 w 389819"/>
              <a:gd name="connsiteY10" fmla="*/ 117021 h 389819"/>
              <a:gd name="connsiteX11" fmla="*/ 289366 w 389819"/>
              <a:gd name="connsiteY11" fmla="*/ 100453 h 389819"/>
              <a:gd name="connsiteX12" fmla="*/ 389819 w 389819"/>
              <a:gd name="connsiteY12" fmla="*/ 83961 h 389819"/>
              <a:gd name="connsiteX13" fmla="*/ 305858 w 389819"/>
              <a:gd name="connsiteY13" fmla="*/ 0 h 389819"/>
              <a:gd name="connsiteX14" fmla="*/ 280445 w 389819"/>
              <a:gd name="connsiteY14" fmla="*/ 25413 h 389819"/>
              <a:gd name="connsiteX15" fmla="*/ 107950 w 389819"/>
              <a:gd name="connsiteY15" fmla="*/ 197908 h 389819"/>
              <a:gd name="connsiteX16" fmla="*/ 95956 w 389819"/>
              <a:gd name="connsiteY16" fmla="*/ 293864 h 389819"/>
              <a:gd name="connsiteX17" fmla="*/ 191911 w 389819"/>
              <a:gd name="connsiteY17" fmla="*/ 281869 h 389819"/>
              <a:gd name="connsiteX18" fmla="*/ 364406 w 389819"/>
              <a:gd name="connsiteY18" fmla="*/ 109374 h 389819"/>
              <a:gd name="connsiteX19" fmla="*/ 389819 w 389819"/>
              <a:gd name="connsiteY19" fmla="*/ 83961 h 389819"/>
              <a:gd name="connsiteX20" fmla="*/ 17992 w 389819"/>
              <a:gd name="connsiteY20" fmla="*/ 53975 h 389819"/>
              <a:gd name="connsiteX21" fmla="*/ 0 w 389819"/>
              <a:gd name="connsiteY21" fmla="*/ 53975 h 389819"/>
              <a:gd name="connsiteX22" fmla="*/ 0 w 389819"/>
              <a:gd name="connsiteY22" fmla="*/ 389819 h 389819"/>
              <a:gd name="connsiteX23" fmla="*/ 335844 w 389819"/>
              <a:gd name="connsiteY23" fmla="*/ 389819 h 389819"/>
              <a:gd name="connsiteX24" fmla="*/ 335844 w 389819"/>
              <a:gd name="connsiteY24" fmla="*/ 221897 h 389819"/>
              <a:gd name="connsiteX25" fmla="*/ 299861 w 389819"/>
              <a:gd name="connsiteY25" fmla="*/ 221897 h 389819"/>
              <a:gd name="connsiteX26" fmla="*/ 299861 w 389819"/>
              <a:gd name="connsiteY26" fmla="*/ 353836 h 389819"/>
              <a:gd name="connsiteX27" fmla="*/ 35983 w 389819"/>
              <a:gd name="connsiteY27" fmla="*/ 353836 h 389819"/>
              <a:gd name="connsiteX28" fmla="*/ 35983 w 389819"/>
              <a:gd name="connsiteY28" fmla="*/ 89958 h 389819"/>
              <a:gd name="connsiteX29" fmla="*/ 167922 w 389819"/>
              <a:gd name="connsiteY29" fmla="*/ 89958 h 389819"/>
              <a:gd name="connsiteX30" fmla="*/ 167922 w 389819"/>
              <a:gd name="connsiteY30" fmla="*/ 53975 h 389819"/>
              <a:gd name="connsiteX31" fmla="*/ 17992 w 389819"/>
              <a:gd name="connsiteY31" fmla="*/ 53975 h 38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9819" h="389819">
                <a:moveTo>
                  <a:pt x="142134" y="214625"/>
                </a:moveTo>
                <a:lnTo>
                  <a:pt x="247385" y="109374"/>
                </a:lnTo>
                <a:cubicBezTo>
                  <a:pt x="258405" y="120394"/>
                  <a:pt x="269425" y="131414"/>
                  <a:pt x="280445" y="142434"/>
                </a:cubicBezTo>
                <a:lnTo>
                  <a:pt x="175194" y="247685"/>
                </a:lnTo>
                <a:lnTo>
                  <a:pt x="137411" y="252408"/>
                </a:lnTo>
                <a:lnTo>
                  <a:pt x="142134" y="214625"/>
                </a:lnTo>
                <a:close/>
                <a:moveTo>
                  <a:pt x="289366" y="100453"/>
                </a:moveTo>
                <a:lnTo>
                  <a:pt x="272799" y="83961"/>
                </a:lnTo>
                <a:lnTo>
                  <a:pt x="305858" y="50901"/>
                </a:lnTo>
                <a:lnTo>
                  <a:pt x="338918" y="83961"/>
                </a:lnTo>
                <a:lnTo>
                  <a:pt x="305858" y="117021"/>
                </a:lnTo>
                <a:lnTo>
                  <a:pt x="289366" y="100453"/>
                </a:lnTo>
                <a:close/>
                <a:moveTo>
                  <a:pt x="389819" y="83961"/>
                </a:moveTo>
                <a:cubicBezTo>
                  <a:pt x="352937" y="47078"/>
                  <a:pt x="313505" y="7646"/>
                  <a:pt x="305858" y="0"/>
                </a:cubicBezTo>
                <a:lnTo>
                  <a:pt x="280445" y="25413"/>
                </a:lnTo>
                <a:lnTo>
                  <a:pt x="107950" y="197908"/>
                </a:lnTo>
                <a:cubicBezTo>
                  <a:pt x="102553" y="241013"/>
                  <a:pt x="98579" y="273023"/>
                  <a:pt x="95956" y="293864"/>
                </a:cubicBezTo>
                <a:cubicBezTo>
                  <a:pt x="116796" y="291240"/>
                  <a:pt x="148806" y="287267"/>
                  <a:pt x="191911" y="281869"/>
                </a:cubicBezTo>
                <a:lnTo>
                  <a:pt x="364406" y="109374"/>
                </a:lnTo>
                <a:lnTo>
                  <a:pt x="389819" y="83961"/>
                </a:lnTo>
                <a:close/>
                <a:moveTo>
                  <a:pt x="17992" y="53975"/>
                </a:moveTo>
                <a:lnTo>
                  <a:pt x="0" y="53975"/>
                </a:lnTo>
                <a:lnTo>
                  <a:pt x="0" y="389819"/>
                </a:lnTo>
                <a:lnTo>
                  <a:pt x="335844" y="389819"/>
                </a:lnTo>
                <a:lnTo>
                  <a:pt x="335844" y="221897"/>
                </a:lnTo>
                <a:lnTo>
                  <a:pt x="299861" y="221897"/>
                </a:lnTo>
                <a:lnTo>
                  <a:pt x="299861" y="353836"/>
                </a:lnTo>
                <a:lnTo>
                  <a:pt x="35983" y="353836"/>
                </a:lnTo>
                <a:lnTo>
                  <a:pt x="35983" y="89958"/>
                </a:lnTo>
                <a:lnTo>
                  <a:pt x="167922" y="89958"/>
                </a:lnTo>
                <a:lnTo>
                  <a:pt x="167922" y="53975"/>
                </a:lnTo>
                <a:lnTo>
                  <a:pt x="17992" y="53975"/>
                </a:lnTo>
                <a:close/>
              </a:path>
            </a:pathLst>
          </a:custGeom>
          <a:gradFill>
            <a:gsLst>
              <a:gs pos="14000">
                <a:schemeClr val="tx2"/>
              </a:gs>
              <a:gs pos="89000">
                <a:schemeClr val="accent5"/>
              </a:gs>
              <a:gs pos="40000">
                <a:schemeClr val="accent2"/>
              </a:gs>
            </a:gsLst>
            <a:lin ang="13800000" scaled="0"/>
          </a:gradFill>
          <a:ln w="744" cap="flat">
            <a:noFill/>
            <a:prstDash val="solid"/>
            <a:miter/>
          </a:ln>
        </p:spPr>
        <p:txBody>
          <a:bodyPr rtlCol="0" anchor="ctr"/>
          <a:lstStyle/>
          <a:p>
            <a:endParaRPr lang="en-US"/>
          </a:p>
        </p:txBody>
      </p:sp>
    </p:spTree>
    <p:extLst>
      <p:ext uri="{BB962C8B-B14F-4D97-AF65-F5344CB8AC3E}">
        <p14:creationId xmlns:p14="http://schemas.microsoft.com/office/powerpoint/2010/main" val="129022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2"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B3B1E-B13E-E36C-A632-560A8A2B0590}"/>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58F21D9-1055-F482-2570-EDBA72345EEB}"/>
              </a:ext>
            </a:extLst>
          </p:cNvPr>
          <p:cNvGrpSpPr/>
          <p:nvPr/>
        </p:nvGrpSpPr>
        <p:grpSpPr>
          <a:xfrm>
            <a:off x="-14068" y="2709899"/>
            <a:ext cx="14637147" cy="4858523"/>
            <a:chOff x="6747" y="2555151"/>
            <a:chExt cx="14630400" cy="4699114"/>
          </a:xfrm>
        </p:grpSpPr>
        <p:sp>
          <p:nvSpPr>
            <p:cNvPr id="27" name="Rectangle 26">
              <a:extLst>
                <a:ext uri="{FF2B5EF4-FFF2-40B4-BE49-F238E27FC236}">
                  <a16:creationId xmlns:a16="http://schemas.microsoft.com/office/drawing/2014/main" id="{D09F4EEF-A1FB-B5EF-D7A5-01835C139EFD}"/>
                </a:ext>
              </a:extLst>
            </p:cNvPr>
            <p:cNvSpPr/>
            <p:nvPr/>
          </p:nvSpPr>
          <p:spPr>
            <a:xfrm>
              <a:off x="6747" y="2555151"/>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8" name="Rectangle 27">
              <a:extLst>
                <a:ext uri="{FF2B5EF4-FFF2-40B4-BE49-F238E27FC236}">
                  <a16:creationId xmlns:a16="http://schemas.microsoft.com/office/drawing/2014/main" id="{4E122DE4-1595-5E8E-B5CD-E928E25739D2}"/>
                </a:ext>
              </a:extLst>
            </p:cNvPr>
            <p:cNvSpPr/>
            <p:nvPr/>
          </p:nvSpPr>
          <p:spPr>
            <a:xfrm>
              <a:off x="6747" y="4153328"/>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9" name="Rectangle 28">
              <a:extLst>
                <a:ext uri="{FF2B5EF4-FFF2-40B4-BE49-F238E27FC236}">
                  <a16:creationId xmlns:a16="http://schemas.microsoft.com/office/drawing/2014/main" id="{FDB1E0B5-9406-7BFD-09AA-A76C2329B208}"/>
                </a:ext>
              </a:extLst>
            </p:cNvPr>
            <p:cNvSpPr/>
            <p:nvPr/>
          </p:nvSpPr>
          <p:spPr>
            <a:xfrm>
              <a:off x="6747" y="5751504"/>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pSp>
      <p:sp>
        <p:nvSpPr>
          <p:cNvPr id="31" name="Rectangle: Rounded Corners 8">
            <a:extLst>
              <a:ext uri="{FF2B5EF4-FFF2-40B4-BE49-F238E27FC236}">
                <a16:creationId xmlns:a16="http://schemas.microsoft.com/office/drawing/2014/main" id="{20437A8F-6524-B4DB-7F26-F6ADF99E5ECC}"/>
              </a:ext>
            </a:extLst>
          </p:cNvPr>
          <p:cNvSpPr/>
          <p:nvPr/>
        </p:nvSpPr>
        <p:spPr>
          <a:xfrm>
            <a:off x="2124222" y="2165548"/>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Issues</a:t>
            </a:r>
          </a:p>
        </p:txBody>
      </p:sp>
      <p:sp>
        <p:nvSpPr>
          <p:cNvPr id="32" name="Rectangle: Rounded Corners 8">
            <a:extLst>
              <a:ext uri="{FF2B5EF4-FFF2-40B4-BE49-F238E27FC236}">
                <a16:creationId xmlns:a16="http://schemas.microsoft.com/office/drawing/2014/main" id="{4E8A4967-21B4-53A0-24E3-6D917B4BEBDF}"/>
              </a:ext>
            </a:extLst>
          </p:cNvPr>
          <p:cNvSpPr/>
          <p:nvPr/>
        </p:nvSpPr>
        <p:spPr>
          <a:xfrm>
            <a:off x="6223374" y="2162327"/>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Impacts</a:t>
            </a:r>
          </a:p>
        </p:txBody>
      </p:sp>
      <p:sp>
        <p:nvSpPr>
          <p:cNvPr id="33" name="Rectangle: Rounded Corners 8">
            <a:extLst>
              <a:ext uri="{FF2B5EF4-FFF2-40B4-BE49-F238E27FC236}">
                <a16:creationId xmlns:a16="http://schemas.microsoft.com/office/drawing/2014/main" id="{0C5AEA5A-62C8-101F-4EB9-24AD7DD55E1F}"/>
              </a:ext>
            </a:extLst>
          </p:cNvPr>
          <p:cNvSpPr/>
          <p:nvPr/>
        </p:nvSpPr>
        <p:spPr>
          <a:xfrm>
            <a:off x="10322526" y="2162327"/>
            <a:ext cx="3872540" cy="5557614"/>
          </a:xfrm>
          <a:prstGeom prst="roundRect">
            <a:avLst>
              <a:gd name="adj" fmla="val 3226"/>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i="1" dirty="0">
                <a:solidFill>
                  <a:schemeClr val="accent3"/>
                </a:solidFill>
                <a:latin typeface="GT Standard L Extended Medium" pitchFamily="2" charset="77"/>
                <a:ea typeface="Inter" panose="02000503000000020004" pitchFamily="2" charset="0"/>
                <a:cs typeface="Inter" panose="02000503000000020004" pitchFamily="2" charset="0"/>
              </a:rPr>
              <a:t>Illustrative</a:t>
            </a:r>
            <a:r>
              <a:rPr lang="en-GB" sz="1600" b="1" dirty="0">
                <a:solidFill>
                  <a:schemeClr val="accent3"/>
                </a:solidFill>
                <a:latin typeface="GT Standard L Extended" pitchFamily="2" charset="77"/>
                <a:ea typeface="Inter" panose="02000503000000020004" pitchFamily="2" charset="0"/>
                <a:cs typeface="Inter" panose="02000503000000020004" pitchFamily="2" charset="0"/>
              </a:rPr>
              <a:t> Mitigations</a:t>
            </a:r>
          </a:p>
        </p:txBody>
      </p:sp>
      <p:sp>
        <p:nvSpPr>
          <p:cNvPr id="30" name="Rounded Rectangle 29">
            <a:extLst>
              <a:ext uri="{FF2B5EF4-FFF2-40B4-BE49-F238E27FC236}">
                <a16:creationId xmlns:a16="http://schemas.microsoft.com/office/drawing/2014/main" id="{77FD7A22-1D7A-6D32-BA43-CC21D6834CF4}"/>
              </a:ext>
            </a:extLst>
          </p:cNvPr>
          <p:cNvSpPr/>
          <p:nvPr/>
        </p:nvSpPr>
        <p:spPr>
          <a:xfrm>
            <a:off x="497083" y="2774782"/>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solidFill>
                  <a:srgbClr val="FFFFFF"/>
                </a:solidFill>
                <a:latin typeface="GT Standard L Extended" pitchFamily="2" charset="77"/>
                <a:ea typeface="Inter" panose="02000503000000020004" pitchFamily="2" charset="0"/>
                <a:cs typeface="Inter" panose="02000503000000020004" pitchFamily="2" charset="0"/>
              </a:rPr>
              <a:t>Risk &amp; Reg</a:t>
            </a:r>
          </a:p>
        </p:txBody>
      </p:sp>
      <p:sp>
        <p:nvSpPr>
          <p:cNvPr id="34" name="Rounded Rectangle 33">
            <a:extLst>
              <a:ext uri="{FF2B5EF4-FFF2-40B4-BE49-F238E27FC236}">
                <a16:creationId xmlns:a16="http://schemas.microsoft.com/office/drawing/2014/main" id="{C55A13A8-D269-FE67-6D19-9ACD19DDE910}"/>
              </a:ext>
            </a:extLst>
          </p:cNvPr>
          <p:cNvSpPr/>
          <p:nvPr/>
        </p:nvSpPr>
        <p:spPr>
          <a:xfrm>
            <a:off x="497083" y="4418359"/>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solidFill>
                  <a:srgbClr val="FFFFFF"/>
                </a:solidFill>
                <a:latin typeface="GT Standard L Extended" pitchFamily="2" charset="77"/>
                <a:ea typeface="Inter" panose="02000503000000020004" pitchFamily="2" charset="0"/>
                <a:cs typeface="Inter" panose="02000503000000020004" pitchFamily="2" charset="0"/>
              </a:rPr>
              <a:t>Data</a:t>
            </a:r>
          </a:p>
        </p:txBody>
      </p:sp>
      <p:sp>
        <p:nvSpPr>
          <p:cNvPr id="35" name="Rounded Rectangle 34">
            <a:extLst>
              <a:ext uri="{FF2B5EF4-FFF2-40B4-BE49-F238E27FC236}">
                <a16:creationId xmlns:a16="http://schemas.microsoft.com/office/drawing/2014/main" id="{0924CDE4-D693-36EA-A21E-69A67BCB5E2F}"/>
              </a:ext>
            </a:extLst>
          </p:cNvPr>
          <p:cNvSpPr/>
          <p:nvPr/>
        </p:nvSpPr>
        <p:spPr>
          <a:xfrm>
            <a:off x="497083" y="6075514"/>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400" b="1" dirty="0">
                <a:solidFill>
                  <a:srgbClr val="FFFFFF"/>
                </a:solidFill>
                <a:latin typeface="GT Standard L Extended" pitchFamily="2" charset="77"/>
                <a:ea typeface="Inter" panose="02000503000000020004" pitchFamily="2" charset="0"/>
                <a:cs typeface="Inter" panose="02000503000000020004" pitchFamily="2" charset="0"/>
              </a:rPr>
              <a:t>Legacy Systems</a:t>
            </a:r>
          </a:p>
        </p:txBody>
      </p:sp>
      <p:sp>
        <p:nvSpPr>
          <p:cNvPr id="3" name="Title 2">
            <a:extLst>
              <a:ext uri="{FF2B5EF4-FFF2-40B4-BE49-F238E27FC236}">
                <a16:creationId xmlns:a16="http://schemas.microsoft.com/office/drawing/2014/main" id="{4A477963-35EC-A181-5A4B-45416ED6BAF3}"/>
              </a:ext>
            </a:extLst>
          </p:cNvPr>
          <p:cNvSpPr>
            <a:spLocks noGrp="1"/>
          </p:cNvSpPr>
          <p:nvPr>
            <p:ph type="title"/>
          </p:nvPr>
        </p:nvSpPr>
        <p:spPr>
          <a:xfrm>
            <a:off x="484187" y="1305919"/>
            <a:ext cx="13689011" cy="1097280"/>
          </a:xfrm>
        </p:spPr>
        <p:txBody>
          <a:bodyPr/>
          <a:lstStyle/>
          <a:p>
            <a:r>
              <a:rPr lang="en-US" dirty="0"/>
              <a:t>9 key barriers to AI scaling (2/3)</a:t>
            </a:r>
            <a:endParaRPr lang="en-GB" dirty="0"/>
          </a:p>
        </p:txBody>
      </p:sp>
      <p:sp>
        <p:nvSpPr>
          <p:cNvPr id="4" name="Rectangle 3">
            <a:extLst>
              <a:ext uri="{FF2B5EF4-FFF2-40B4-BE49-F238E27FC236}">
                <a16:creationId xmlns:a16="http://schemas.microsoft.com/office/drawing/2014/main" id="{569D50BE-FCD3-411E-DBAB-E481976A478E}"/>
              </a:ext>
            </a:extLst>
          </p:cNvPr>
          <p:cNvSpPr/>
          <p:nvPr/>
        </p:nvSpPr>
        <p:spPr>
          <a:xfrm>
            <a:off x="2267669" y="4326055"/>
            <a:ext cx="3594636" cy="16058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Data fragmentation (siloed legacy systems)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Legacy data structures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Data quality (inconsistent schema, missing lineage)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Limited real time data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7" name="Rounded Rectangle 3">
            <a:extLst>
              <a:ext uri="{FF2B5EF4-FFF2-40B4-BE49-F238E27FC236}">
                <a16:creationId xmlns:a16="http://schemas.microsoft.com/office/drawing/2014/main" id="{C53D31E3-7FE2-8BF8-00F8-195B408D7F00}"/>
              </a:ext>
            </a:extLst>
          </p:cNvPr>
          <p:cNvSpPr/>
          <p:nvPr/>
        </p:nvSpPr>
        <p:spPr>
          <a:xfrm>
            <a:off x="6369880" y="4326054"/>
            <a:ext cx="3379031" cy="16058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AI Models do not have the clean, comprehensive, real time data input needed to produce accurate output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Hallucinations and Algo Drift</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9" name="Rounded Rectangle 3">
            <a:extLst>
              <a:ext uri="{FF2B5EF4-FFF2-40B4-BE49-F238E27FC236}">
                <a16:creationId xmlns:a16="http://schemas.microsoft.com/office/drawing/2014/main" id="{2B02A04B-F6DF-D21C-446B-C15FC5EF92C8}"/>
              </a:ext>
            </a:extLst>
          </p:cNvPr>
          <p:cNvSpPr/>
          <p:nvPr/>
        </p:nvSpPr>
        <p:spPr>
          <a:xfrm>
            <a:off x="2267669" y="5978891"/>
            <a:ext cx="3594636" cy="16058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Monolithic core systems not suitable for AI</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with brownfield integration / complexity</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Slow batch processing</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High cost of modernisation</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1" name="Rounded Rectangle 3">
            <a:extLst>
              <a:ext uri="{FF2B5EF4-FFF2-40B4-BE49-F238E27FC236}">
                <a16:creationId xmlns:a16="http://schemas.microsoft.com/office/drawing/2014/main" id="{0713DDA8-E300-E908-FA2C-215E85ACF874}"/>
              </a:ext>
            </a:extLst>
          </p:cNvPr>
          <p:cNvSpPr/>
          <p:nvPr/>
        </p:nvSpPr>
        <p:spPr>
          <a:xfrm>
            <a:off x="6369880" y="5978890"/>
            <a:ext cx="3830431" cy="16058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Delays and increased cost as AI tools cannot integrate with legacy infrastructure easily</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2" name="Rounded Rectangle 3">
            <a:extLst>
              <a:ext uri="{FF2B5EF4-FFF2-40B4-BE49-F238E27FC236}">
                <a16:creationId xmlns:a16="http://schemas.microsoft.com/office/drawing/2014/main" id="{5210CDB5-A824-9FA6-127B-D4B2AC2726FA}"/>
              </a:ext>
            </a:extLst>
          </p:cNvPr>
          <p:cNvSpPr/>
          <p:nvPr/>
        </p:nvSpPr>
        <p:spPr>
          <a:xfrm>
            <a:off x="2286046" y="2678627"/>
            <a:ext cx="3594636" cy="16058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Existing and emerging regulatory complexity (GDPR, EU AI Act, DORA, Model Risk Mgmt.)</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Explainability, auditability, fairness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Black box AI algorithms lacking transparency</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Algorithmic Drift, Data Poisoning, Black box processing</a:t>
            </a:r>
          </a:p>
          <a:p>
            <a:pPr marL="216000" indent="-205740">
              <a:spcBef>
                <a:spcPts val="400"/>
              </a:spcBef>
              <a:buFont typeface="Arial" panose="020B0604020202020204" pitchFamily="34" charset="0"/>
              <a:buChar char="•"/>
              <a:defRPr sz="1200">
                <a:solidFill>
                  <a:srgbClr val="FFFFFF"/>
                </a:solidFill>
                <a:latin typeface="Segoe UI"/>
              </a:defRPr>
            </a:pP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6" name="Rounded Rectangle 3">
            <a:extLst>
              <a:ext uri="{FF2B5EF4-FFF2-40B4-BE49-F238E27FC236}">
                <a16:creationId xmlns:a16="http://schemas.microsoft.com/office/drawing/2014/main" id="{A5828F75-BE7D-182E-FB5E-03A19BB892F3}"/>
              </a:ext>
            </a:extLst>
          </p:cNvPr>
          <p:cNvSpPr/>
          <p:nvPr/>
        </p:nvSpPr>
        <p:spPr>
          <a:xfrm>
            <a:off x="6388258" y="2678626"/>
            <a:ext cx="3379032" cy="16058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Delays and increased cost due to compliance requirements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Difficulty in establishing a suitable framework for governing and managing risk and regulatory compliance at scale</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8" name="Rounded Rectangle 3">
            <a:extLst>
              <a:ext uri="{FF2B5EF4-FFF2-40B4-BE49-F238E27FC236}">
                <a16:creationId xmlns:a16="http://schemas.microsoft.com/office/drawing/2014/main" id="{92F663E5-D58A-00A7-0B02-6A1845D0DCA8}"/>
              </a:ext>
            </a:extLst>
          </p:cNvPr>
          <p:cNvSpPr/>
          <p:nvPr/>
        </p:nvSpPr>
        <p:spPr>
          <a:xfrm>
            <a:off x="10443828" y="2678626"/>
            <a:ext cx="3542428" cy="16058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Align AI risk and governance to regulatory and MRM frameworks (EU AI Act, ECB guidelines, SR 11-7, DORA, etc)</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Embed Responsible AI frameworks for bias monitoring, explainability (SHAP, LIME), and model rule documentation</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TLPT for AI applications (DORA)</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9" name="Rounded Rectangle 3">
            <a:extLst>
              <a:ext uri="{FF2B5EF4-FFF2-40B4-BE49-F238E27FC236}">
                <a16:creationId xmlns:a16="http://schemas.microsoft.com/office/drawing/2014/main" id="{A3000B2A-800A-9D67-9886-593BC22AC46C}"/>
              </a:ext>
            </a:extLst>
          </p:cNvPr>
          <p:cNvSpPr/>
          <p:nvPr/>
        </p:nvSpPr>
        <p:spPr>
          <a:xfrm>
            <a:off x="10443828" y="4365001"/>
            <a:ext cx="3487312" cy="15279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Enterprise data strategy (Data Lakehouse / unified data platform)</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Standardised data models and lineage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Real time data pipeline and streaming architecture</a:t>
            </a:r>
          </a:p>
          <a:p>
            <a:pPr marL="10260">
              <a:spcBef>
                <a:spcPts val="400"/>
              </a:spcBef>
              <a:defRPr sz="1200">
                <a:solidFill>
                  <a:srgbClr val="FFFFFF"/>
                </a:solidFill>
                <a:latin typeface="Segoe UI"/>
              </a:defRPr>
            </a:pP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20" name="Rounded Rectangle 3">
            <a:extLst>
              <a:ext uri="{FF2B5EF4-FFF2-40B4-BE49-F238E27FC236}">
                <a16:creationId xmlns:a16="http://schemas.microsoft.com/office/drawing/2014/main" id="{FD54FA63-5AC8-C71C-2A2B-C99FE0928188}"/>
              </a:ext>
            </a:extLst>
          </p:cNvPr>
          <p:cNvSpPr/>
          <p:nvPr/>
        </p:nvSpPr>
        <p:spPr>
          <a:xfrm>
            <a:off x="10443828" y="5978890"/>
            <a:ext cx="3542428" cy="16058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720"/>
              </a:spcBef>
              <a:buFont typeface="Arial" panose="020B0604020202020204" pitchFamily="34" charset="0"/>
              <a:buChar char="•"/>
              <a:defRPr sz="1200">
                <a:solidFill>
                  <a:srgbClr val="FFFFFF"/>
                </a:solidFill>
                <a:latin typeface="Segoe UI"/>
              </a:defRPr>
            </a:pPr>
            <a:endParaRPr lang="en-US" sz="1200" dirty="0">
              <a:solidFill>
                <a:schemeClr val="tx1"/>
              </a:solidFill>
              <a:latin typeface="Inter" panose="02000503000000020004" pitchFamily="50" charset="0"/>
              <a:ea typeface="Inter" panose="02000503000000020004" pitchFamily="50" charset="0"/>
              <a:cs typeface="Inter" panose="02000503000000020004" pitchFamily="50" charset="0"/>
            </a:endParaRP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Use APIs and microservices to decouple AI from legacy core</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Introduce AI platforms separate from legacy core</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Adopt hybrid cloud / cloud native architectures </a:t>
            </a:r>
          </a:p>
          <a:p>
            <a:pPr marL="10260">
              <a:spcBef>
                <a:spcPts val="720"/>
              </a:spcBef>
              <a:defRPr sz="1200">
                <a:solidFill>
                  <a:srgbClr val="FFFFFF"/>
                </a:solidFill>
                <a:latin typeface="Segoe UI"/>
              </a:defRPr>
            </a:pP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6" name="Graphic 8">
            <a:extLst>
              <a:ext uri="{FF2B5EF4-FFF2-40B4-BE49-F238E27FC236}">
                <a16:creationId xmlns:a16="http://schemas.microsoft.com/office/drawing/2014/main" id="{E0EF5EC4-4247-D582-CEA5-E30C15A7BE6C}"/>
              </a:ext>
            </a:extLst>
          </p:cNvPr>
          <p:cNvSpPr>
            <a:spLocks noChangeAspect="1"/>
          </p:cNvSpPr>
          <p:nvPr/>
        </p:nvSpPr>
        <p:spPr>
          <a:xfrm>
            <a:off x="992366" y="3094893"/>
            <a:ext cx="449435" cy="435902"/>
          </a:xfrm>
          <a:custGeom>
            <a:avLst/>
            <a:gdLst>
              <a:gd name="connsiteX0" fmla="*/ 31433 w 345757"/>
              <a:gd name="connsiteY0" fmla="*/ 31433 h 335345"/>
              <a:gd name="connsiteX1" fmla="*/ 261938 w 345757"/>
              <a:gd name="connsiteY1" fmla="*/ 31433 h 335345"/>
              <a:gd name="connsiteX2" fmla="*/ 261938 w 345757"/>
              <a:gd name="connsiteY2" fmla="*/ 125272 h 335345"/>
              <a:gd name="connsiteX3" fmla="*/ 293370 w 345757"/>
              <a:gd name="connsiteY3" fmla="*/ 180278 h 335345"/>
              <a:gd name="connsiteX4" fmla="*/ 293370 w 345757"/>
              <a:gd name="connsiteY4" fmla="*/ 0 h 335345"/>
              <a:gd name="connsiteX5" fmla="*/ 0 w 345757"/>
              <a:gd name="connsiteY5" fmla="*/ 0 h 335345"/>
              <a:gd name="connsiteX6" fmla="*/ 0 w 345757"/>
              <a:gd name="connsiteY6" fmla="*/ 293370 h 335345"/>
              <a:gd name="connsiteX7" fmla="*/ 82052 w 345757"/>
              <a:gd name="connsiteY7" fmla="*/ 293370 h 335345"/>
              <a:gd name="connsiteX8" fmla="*/ 99995 w 345757"/>
              <a:gd name="connsiteY8" fmla="*/ 261938 h 335345"/>
              <a:gd name="connsiteX9" fmla="*/ 31433 w 345757"/>
              <a:gd name="connsiteY9" fmla="*/ 261938 h 335345"/>
              <a:gd name="connsiteX10" fmla="*/ 31433 w 345757"/>
              <a:gd name="connsiteY10" fmla="*/ 31433 h 335345"/>
              <a:gd name="connsiteX11" fmla="*/ 94298 w 345757"/>
              <a:gd name="connsiteY11" fmla="*/ 78581 h 335345"/>
              <a:gd name="connsiteX12" fmla="*/ 94298 w 345757"/>
              <a:gd name="connsiteY12" fmla="*/ 62865 h 335345"/>
              <a:gd name="connsiteX13" fmla="*/ 62865 w 345757"/>
              <a:gd name="connsiteY13" fmla="*/ 62865 h 335345"/>
              <a:gd name="connsiteX14" fmla="*/ 62865 w 345757"/>
              <a:gd name="connsiteY14" fmla="*/ 146685 h 335345"/>
              <a:gd name="connsiteX15" fmla="*/ 94298 w 345757"/>
              <a:gd name="connsiteY15" fmla="*/ 146685 h 335345"/>
              <a:gd name="connsiteX16" fmla="*/ 94298 w 345757"/>
              <a:gd name="connsiteY16" fmla="*/ 78581 h 335345"/>
              <a:gd name="connsiteX17" fmla="*/ 157163 w 345757"/>
              <a:gd name="connsiteY17" fmla="*/ 78581 h 335345"/>
              <a:gd name="connsiteX18" fmla="*/ 157163 w 345757"/>
              <a:gd name="connsiteY18" fmla="*/ 62865 h 335345"/>
              <a:gd name="connsiteX19" fmla="*/ 125730 w 345757"/>
              <a:gd name="connsiteY19" fmla="*/ 62865 h 335345"/>
              <a:gd name="connsiteX20" fmla="*/ 125730 w 345757"/>
              <a:gd name="connsiteY20" fmla="*/ 146685 h 335345"/>
              <a:gd name="connsiteX21" fmla="*/ 157163 w 345757"/>
              <a:gd name="connsiteY21" fmla="*/ 146685 h 335345"/>
              <a:gd name="connsiteX22" fmla="*/ 157163 w 345757"/>
              <a:gd name="connsiteY22" fmla="*/ 78581 h 335345"/>
              <a:gd name="connsiteX23" fmla="*/ 94298 w 345757"/>
              <a:gd name="connsiteY23" fmla="*/ 335345 h 335345"/>
              <a:gd name="connsiteX24" fmla="*/ 345758 w 345757"/>
              <a:gd name="connsiteY24" fmla="*/ 335345 h 335345"/>
              <a:gd name="connsiteX25" fmla="*/ 220028 w 345757"/>
              <a:gd name="connsiteY25" fmla="*/ 115318 h 335345"/>
              <a:gd name="connsiteX26" fmla="*/ 94298 w 345757"/>
              <a:gd name="connsiteY26" fmla="*/ 335345 h 335345"/>
              <a:gd name="connsiteX27" fmla="*/ 230505 w 345757"/>
              <a:gd name="connsiteY27" fmla="*/ 199138 h 335345"/>
              <a:gd name="connsiteX28" fmla="*/ 230505 w 345757"/>
              <a:gd name="connsiteY28" fmla="*/ 262003 h 335345"/>
              <a:gd name="connsiteX29" fmla="*/ 209550 w 345757"/>
              <a:gd name="connsiteY29" fmla="*/ 262003 h 335345"/>
              <a:gd name="connsiteX30" fmla="*/ 209550 w 345757"/>
              <a:gd name="connsiteY30" fmla="*/ 188660 h 335345"/>
              <a:gd name="connsiteX31" fmla="*/ 230505 w 345757"/>
              <a:gd name="connsiteY31" fmla="*/ 188660 h 335345"/>
              <a:gd name="connsiteX32" fmla="*/ 230505 w 345757"/>
              <a:gd name="connsiteY32" fmla="*/ 199138 h 335345"/>
              <a:gd name="connsiteX33" fmla="*/ 230505 w 345757"/>
              <a:gd name="connsiteY33" fmla="*/ 282762 h 335345"/>
              <a:gd name="connsiteX34" fmla="*/ 230505 w 345757"/>
              <a:gd name="connsiteY34" fmla="*/ 303717 h 335345"/>
              <a:gd name="connsiteX35" fmla="*/ 209550 w 345757"/>
              <a:gd name="connsiteY35" fmla="*/ 303717 h 335345"/>
              <a:gd name="connsiteX36" fmla="*/ 209550 w 345757"/>
              <a:gd name="connsiteY36" fmla="*/ 282762 h 335345"/>
              <a:gd name="connsiteX37" fmla="*/ 230505 w 345757"/>
              <a:gd name="connsiteY37" fmla="*/ 282762 h 33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757" h="335345">
                <a:moveTo>
                  <a:pt x="31433" y="31433"/>
                </a:moveTo>
                <a:lnTo>
                  <a:pt x="261938" y="31433"/>
                </a:lnTo>
                <a:lnTo>
                  <a:pt x="261938" y="125272"/>
                </a:lnTo>
                <a:lnTo>
                  <a:pt x="293370" y="180278"/>
                </a:lnTo>
                <a:lnTo>
                  <a:pt x="293370" y="0"/>
                </a:lnTo>
                <a:lnTo>
                  <a:pt x="0" y="0"/>
                </a:lnTo>
                <a:lnTo>
                  <a:pt x="0" y="293370"/>
                </a:lnTo>
                <a:lnTo>
                  <a:pt x="82052" y="293370"/>
                </a:lnTo>
                <a:lnTo>
                  <a:pt x="99995" y="261938"/>
                </a:lnTo>
                <a:lnTo>
                  <a:pt x="31433" y="261938"/>
                </a:lnTo>
                <a:lnTo>
                  <a:pt x="31433" y="31433"/>
                </a:lnTo>
                <a:close/>
                <a:moveTo>
                  <a:pt x="94298" y="78581"/>
                </a:moveTo>
                <a:lnTo>
                  <a:pt x="94298" y="62865"/>
                </a:lnTo>
                <a:lnTo>
                  <a:pt x="62865" y="62865"/>
                </a:lnTo>
                <a:lnTo>
                  <a:pt x="62865" y="146685"/>
                </a:lnTo>
                <a:lnTo>
                  <a:pt x="94298" y="146685"/>
                </a:lnTo>
                <a:lnTo>
                  <a:pt x="94298" y="78581"/>
                </a:lnTo>
                <a:close/>
                <a:moveTo>
                  <a:pt x="157163" y="78581"/>
                </a:moveTo>
                <a:lnTo>
                  <a:pt x="157163" y="62865"/>
                </a:lnTo>
                <a:lnTo>
                  <a:pt x="125730" y="62865"/>
                </a:lnTo>
                <a:lnTo>
                  <a:pt x="125730" y="146685"/>
                </a:lnTo>
                <a:lnTo>
                  <a:pt x="157163" y="146685"/>
                </a:lnTo>
                <a:lnTo>
                  <a:pt x="157163" y="78581"/>
                </a:lnTo>
                <a:close/>
                <a:moveTo>
                  <a:pt x="94298" y="335345"/>
                </a:moveTo>
                <a:lnTo>
                  <a:pt x="345758" y="335345"/>
                </a:lnTo>
                <a:lnTo>
                  <a:pt x="220028" y="115318"/>
                </a:lnTo>
                <a:lnTo>
                  <a:pt x="94298" y="335345"/>
                </a:lnTo>
                <a:close/>
                <a:moveTo>
                  <a:pt x="230505" y="199138"/>
                </a:moveTo>
                <a:lnTo>
                  <a:pt x="230505" y="262003"/>
                </a:lnTo>
                <a:lnTo>
                  <a:pt x="209550" y="262003"/>
                </a:lnTo>
                <a:lnTo>
                  <a:pt x="209550" y="188660"/>
                </a:lnTo>
                <a:lnTo>
                  <a:pt x="230505" y="188660"/>
                </a:lnTo>
                <a:lnTo>
                  <a:pt x="230505" y="199138"/>
                </a:lnTo>
                <a:close/>
                <a:moveTo>
                  <a:pt x="230505" y="282762"/>
                </a:moveTo>
                <a:lnTo>
                  <a:pt x="230505" y="303717"/>
                </a:lnTo>
                <a:lnTo>
                  <a:pt x="209550" y="303717"/>
                </a:lnTo>
                <a:lnTo>
                  <a:pt x="209550" y="282762"/>
                </a:lnTo>
                <a:lnTo>
                  <a:pt x="230505" y="282762"/>
                </a:lnTo>
                <a:close/>
              </a:path>
            </a:pathLst>
          </a:custGeom>
          <a:gradFill>
            <a:gsLst>
              <a:gs pos="14000">
                <a:schemeClr val="tx2"/>
              </a:gs>
              <a:gs pos="89000">
                <a:schemeClr val="accent5"/>
              </a:gs>
              <a:gs pos="40000">
                <a:schemeClr val="accent2"/>
              </a:gs>
            </a:gsLst>
            <a:lin ang="13800000" scaled="0"/>
          </a:gradFill>
          <a:ln w="655" cap="flat">
            <a:noFill/>
            <a:prstDash val="solid"/>
            <a:miter/>
          </a:ln>
        </p:spPr>
        <p:txBody>
          <a:bodyPr rtlCol="0" anchor="ctr"/>
          <a:lstStyle/>
          <a:p>
            <a:endParaRPr lang="en-US"/>
          </a:p>
        </p:txBody>
      </p:sp>
      <p:sp>
        <p:nvSpPr>
          <p:cNvPr id="37" name="Graphic 47">
            <a:extLst>
              <a:ext uri="{FF2B5EF4-FFF2-40B4-BE49-F238E27FC236}">
                <a16:creationId xmlns:a16="http://schemas.microsoft.com/office/drawing/2014/main" id="{32631E98-6931-AEBB-35D9-4CAFAB1C0F88}"/>
              </a:ext>
            </a:extLst>
          </p:cNvPr>
          <p:cNvSpPr>
            <a:spLocks noChangeAspect="1"/>
          </p:cNvSpPr>
          <p:nvPr/>
        </p:nvSpPr>
        <p:spPr>
          <a:xfrm>
            <a:off x="1036300" y="4715435"/>
            <a:ext cx="361567" cy="482089"/>
          </a:xfrm>
          <a:custGeom>
            <a:avLst/>
            <a:gdLst>
              <a:gd name="connsiteX0" fmla="*/ 221456 w 342900"/>
              <a:gd name="connsiteY0" fmla="*/ 0 h 457200"/>
              <a:gd name="connsiteX1" fmla="*/ 292894 w 342900"/>
              <a:gd name="connsiteY1" fmla="*/ 0 h 457200"/>
              <a:gd name="connsiteX2" fmla="*/ 292894 w 342900"/>
              <a:gd name="connsiteY2" fmla="*/ 157163 h 457200"/>
              <a:gd name="connsiteX3" fmla="*/ 342900 w 342900"/>
              <a:gd name="connsiteY3" fmla="*/ 157163 h 457200"/>
              <a:gd name="connsiteX4" fmla="*/ 342900 w 342900"/>
              <a:gd name="connsiteY4" fmla="*/ 200025 h 457200"/>
              <a:gd name="connsiteX5" fmla="*/ 200025 w 342900"/>
              <a:gd name="connsiteY5" fmla="*/ 200025 h 457200"/>
              <a:gd name="connsiteX6" fmla="*/ 200025 w 342900"/>
              <a:gd name="connsiteY6" fmla="*/ 157163 h 457200"/>
              <a:gd name="connsiteX7" fmla="*/ 250031 w 342900"/>
              <a:gd name="connsiteY7" fmla="*/ 157163 h 457200"/>
              <a:gd name="connsiteX8" fmla="*/ 250031 w 342900"/>
              <a:gd name="connsiteY8" fmla="*/ 42863 h 457200"/>
              <a:gd name="connsiteX9" fmla="*/ 200025 w 342900"/>
              <a:gd name="connsiteY9" fmla="*/ 42863 h 457200"/>
              <a:gd name="connsiteX10" fmla="*/ 200025 w 342900"/>
              <a:gd name="connsiteY10" fmla="*/ 0 h 457200"/>
              <a:gd name="connsiteX11" fmla="*/ 221456 w 342900"/>
              <a:gd name="connsiteY11" fmla="*/ 0 h 457200"/>
              <a:gd name="connsiteX12" fmla="*/ 21431 w 342900"/>
              <a:gd name="connsiteY12" fmla="*/ 257175 h 457200"/>
              <a:gd name="connsiteX13" fmla="*/ 92869 w 342900"/>
              <a:gd name="connsiteY13" fmla="*/ 257175 h 457200"/>
              <a:gd name="connsiteX14" fmla="*/ 92869 w 342900"/>
              <a:gd name="connsiteY14" fmla="*/ 414338 h 457200"/>
              <a:gd name="connsiteX15" fmla="*/ 142875 w 342900"/>
              <a:gd name="connsiteY15" fmla="*/ 414338 h 457200"/>
              <a:gd name="connsiteX16" fmla="*/ 142875 w 342900"/>
              <a:gd name="connsiteY16" fmla="*/ 457200 h 457200"/>
              <a:gd name="connsiteX17" fmla="*/ 0 w 342900"/>
              <a:gd name="connsiteY17" fmla="*/ 457200 h 457200"/>
              <a:gd name="connsiteX18" fmla="*/ 0 w 342900"/>
              <a:gd name="connsiteY18" fmla="*/ 414338 h 457200"/>
              <a:gd name="connsiteX19" fmla="*/ 50006 w 342900"/>
              <a:gd name="connsiteY19" fmla="*/ 414338 h 457200"/>
              <a:gd name="connsiteX20" fmla="*/ 50006 w 342900"/>
              <a:gd name="connsiteY20" fmla="*/ 300038 h 457200"/>
              <a:gd name="connsiteX21" fmla="*/ 0 w 342900"/>
              <a:gd name="connsiteY21" fmla="*/ 300038 h 457200"/>
              <a:gd name="connsiteX22" fmla="*/ 0 w 342900"/>
              <a:gd name="connsiteY22" fmla="*/ 257175 h 457200"/>
              <a:gd name="connsiteX23" fmla="*/ 21431 w 342900"/>
              <a:gd name="connsiteY23" fmla="*/ 257175 h 457200"/>
              <a:gd name="connsiteX24" fmla="*/ 0 w 342900"/>
              <a:gd name="connsiteY24" fmla="*/ 0 h 457200"/>
              <a:gd name="connsiteX25" fmla="*/ 171450 w 342900"/>
              <a:gd name="connsiteY25" fmla="*/ 0 h 457200"/>
              <a:gd name="connsiteX26" fmla="*/ 171450 w 342900"/>
              <a:gd name="connsiteY26" fmla="*/ 200025 h 457200"/>
              <a:gd name="connsiteX27" fmla="*/ 0 w 342900"/>
              <a:gd name="connsiteY27" fmla="*/ 200025 h 457200"/>
              <a:gd name="connsiteX28" fmla="*/ 0 w 342900"/>
              <a:gd name="connsiteY28" fmla="*/ 0 h 457200"/>
              <a:gd name="connsiteX29" fmla="*/ 42863 w 342900"/>
              <a:gd name="connsiteY29" fmla="*/ 42863 h 457200"/>
              <a:gd name="connsiteX30" fmla="*/ 42863 w 342900"/>
              <a:gd name="connsiteY30" fmla="*/ 157163 h 457200"/>
              <a:gd name="connsiteX31" fmla="*/ 128588 w 342900"/>
              <a:gd name="connsiteY31" fmla="*/ 157163 h 457200"/>
              <a:gd name="connsiteX32" fmla="*/ 128588 w 342900"/>
              <a:gd name="connsiteY32" fmla="*/ 42863 h 457200"/>
              <a:gd name="connsiteX33" fmla="*/ 42863 w 342900"/>
              <a:gd name="connsiteY33" fmla="*/ 42863 h 457200"/>
              <a:gd name="connsiteX34" fmla="*/ 192881 w 342900"/>
              <a:gd name="connsiteY34" fmla="*/ 257175 h 457200"/>
              <a:gd name="connsiteX35" fmla="*/ 342900 w 342900"/>
              <a:gd name="connsiteY35" fmla="*/ 257175 h 457200"/>
              <a:gd name="connsiteX36" fmla="*/ 342900 w 342900"/>
              <a:gd name="connsiteY36" fmla="*/ 457200 h 457200"/>
              <a:gd name="connsiteX37" fmla="*/ 171450 w 342900"/>
              <a:gd name="connsiteY37" fmla="*/ 457200 h 457200"/>
              <a:gd name="connsiteX38" fmla="*/ 171450 w 342900"/>
              <a:gd name="connsiteY38" fmla="*/ 257175 h 457200"/>
              <a:gd name="connsiteX39" fmla="*/ 192881 w 342900"/>
              <a:gd name="connsiteY39" fmla="*/ 257175 h 457200"/>
              <a:gd name="connsiteX40" fmla="*/ 214313 w 342900"/>
              <a:gd name="connsiteY40" fmla="*/ 414338 h 457200"/>
              <a:gd name="connsiteX41" fmla="*/ 300038 w 342900"/>
              <a:gd name="connsiteY41" fmla="*/ 414338 h 457200"/>
              <a:gd name="connsiteX42" fmla="*/ 300038 w 342900"/>
              <a:gd name="connsiteY42" fmla="*/ 300038 h 457200"/>
              <a:gd name="connsiteX43" fmla="*/ 214313 w 342900"/>
              <a:gd name="connsiteY43" fmla="*/ 300038 h 457200"/>
              <a:gd name="connsiteX44" fmla="*/ 214313 w 342900"/>
              <a:gd name="connsiteY44" fmla="*/ 41433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2900" h="457200">
                <a:moveTo>
                  <a:pt x="221456" y="0"/>
                </a:moveTo>
                <a:lnTo>
                  <a:pt x="292894" y="0"/>
                </a:lnTo>
                <a:lnTo>
                  <a:pt x="292894" y="157163"/>
                </a:lnTo>
                <a:lnTo>
                  <a:pt x="342900" y="157163"/>
                </a:lnTo>
                <a:lnTo>
                  <a:pt x="342900" y="200025"/>
                </a:lnTo>
                <a:lnTo>
                  <a:pt x="200025" y="200025"/>
                </a:lnTo>
                <a:lnTo>
                  <a:pt x="200025" y="157163"/>
                </a:lnTo>
                <a:lnTo>
                  <a:pt x="250031" y="157163"/>
                </a:lnTo>
                <a:lnTo>
                  <a:pt x="250031" y="42863"/>
                </a:lnTo>
                <a:lnTo>
                  <a:pt x="200025" y="42863"/>
                </a:lnTo>
                <a:lnTo>
                  <a:pt x="200025" y="0"/>
                </a:lnTo>
                <a:lnTo>
                  <a:pt x="221456" y="0"/>
                </a:lnTo>
                <a:close/>
                <a:moveTo>
                  <a:pt x="21431" y="257175"/>
                </a:moveTo>
                <a:lnTo>
                  <a:pt x="92869" y="257175"/>
                </a:lnTo>
                <a:lnTo>
                  <a:pt x="92869" y="414338"/>
                </a:lnTo>
                <a:lnTo>
                  <a:pt x="142875" y="414338"/>
                </a:lnTo>
                <a:lnTo>
                  <a:pt x="142875" y="457200"/>
                </a:lnTo>
                <a:lnTo>
                  <a:pt x="0" y="457200"/>
                </a:lnTo>
                <a:lnTo>
                  <a:pt x="0" y="414338"/>
                </a:lnTo>
                <a:lnTo>
                  <a:pt x="50006" y="414338"/>
                </a:lnTo>
                <a:lnTo>
                  <a:pt x="50006" y="300038"/>
                </a:lnTo>
                <a:lnTo>
                  <a:pt x="0" y="300038"/>
                </a:lnTo>
                <a:lnTo>
                  <a:pt x="0" y="257175"/>
                </a:lnTo>
                <a:lnTo>
                  <a:pt x="21431" y="257175"/>
                </a:lnTo>
                <a:close/>
                <a:moveTo>
                  <a:pt x="0" y="0"/>
                </a:moveTo>
                <a:lnTo>
                  <a:pt x="171450" y="0"/>
                </a:lnTo>
                <a:lnTo>
                  <a:pt x="171450" y="200025"/>
                </a:lnTo>
                <a:lnTo>
                  <a:pt x="0" y="200025"/>
                </a:lnTo>
                <a:lnTo>
                  <a:pt x="0" y="0"/>
                </a:lnTo>
                <a:close/>
                <a:moveTo>
                  <a:pt x="42863" y="42863"/>
                </a:moveTo>
                <a:lnTo>
                  <a:pt x="42863" y="157163"/>
                </a:lnTo>
                <a:lnTo>
                  <a:pt x="128588" y="157163"/>
                </a:lnTo>
                <a:lnTo>
                  <a:pt x="128588" y="42863"/>
                </a:lnTo>
                <a:lnTo>
                  <a:pt x="42863" y="42863"/>
                </a:lnTo>
                <a:close/>
                <a:moveTo>
                  <a:pt x="192881" y="257175"/>
                </a:moveTo>
                <a:lnTo>
                  <a:pt x="342900" y="257175"/>
                </a:lnTo>
                <a:lnTo>
                  <a:pt x="342900" y="457200"/>
                </a:lnTo>
                <a:lnTo>
                  <a:pt x="171450" y="457200"/>
                </a:lnTo>
                <a:lnTo>
                  <a:pt x="171450" y="257175"/>
                </a:lnTo>
                <a:lnTo>
                  <a:pt x="192881" y="257175"/>
                </a:lnTo>
                <a:close/>
                <a:moveTo>
                  <a:pt x="214313" y="414338"/>
                </a:moveTo>
                <a:lnTo>
                  <a:pt x="300038" y="414338"/>
                </a:lnTo>
                <a:lnTo>
                  <a:pt x="300038" y="300038"/>
                </a:lnTo>
                <a:lnTo>
                  <a:pt x="214313" y="300038"/>
                </a:lnTo>
                <a:lnTo>
                  <a:pt x="214313" y="414338"/>
                </a:lnTo>
                <a:close/>
              </a:path>
            </a:pathLst>
          </a:custGeom>
          <a:gradFill>
            <a:gsLst>
              <a:gs pos="14000">
                <a:schemeClr val="tx2"/>
              </a:gs>
              <a:gs pos="89000">
                <a:schemeClr val="accent5"/>
              </a:gs>
              <a:gs pos="40000">
                <a:schemeClr val="accent2"/>
              </a:gs>
            </a:gsLst>
            <a:lin ang="13800000" scaled="0"/>
          </a:gradFill>
          <a:ln w="893" cap="flat">
            <a:noFill/>
            <a:prstDash val="solid"/>
            <a:miter/>
          </a:ln>
        </p:spPr>
        <p:txBody>
          <a:bodyPr rtlCol="0" anchor="ctr"/>
          <a:lstStyle/>
          <a:p>
            <a:endParaRPr lang="en-US"/>
          </a:p>
        </p:txBody>
      </p:sp>
      <p:sp>
        <p:nvSpPr>
          <p:cNvPr id="38" name="Graphic 49">
            <a:extLst>
              <a:ext uri="{FF2B5EF4-FFF2-40B4-BE49-F238E27FC236}">
                <a16:creationId xmlns:a16="http://schemas.microsoft.com/office/drawing/2014/main" id="{20B2314D-A9CC-E594-9425-DCECE2F9914C}"/>
              </a:ext>
            </a:extLst>
          </p:cNvPr>
          <p:cNvSpPr>
            <a:spLocks noChangeAspect="1"/>
          </p:cNvSpPr>
          <p:nvPr/>
        </p:nvSpPr>
        <p:spPr>
          <a:xfrm>
            <a:off x="1008086" y="6329081"/>
            <a:ext cx="417995" cy="417995"/>
          </a:xfrm>
          <a:custGeom>
            <a:avLst/>
            <a:gdLst>
              <a:gd name="connsiteX0" fmla="*/ 35719 w 333375"/>
              <a:gd name="connsiteY0" fmla="*/ 35719 h 333375"/>
              <a:gd name="connsiteX1" fmla="*/ 35719 w 333375"/>
              <a:gd name="connsiteY1" fmla="*/ 107156 h 333375"/>
              <a:gd name="connsiteX2" fmla="*/ 297656 w 333375"/>
              <a:gd name="connsiteY2" fmla="*/ 107156 h 333375"/>
              <a:gd name="connsiteX3" fmla="*/ 297656 w 333375"/>
              <a:gd name="connsiteY3" fmla="*/ 35719 h 333375"/>
              <a:gd name="connsiteX4" fmla="*/ 35719 w 333375"/>
              <a:gd name="connsiteY4" fmla="*/ 35719 h 333375"/>
              <a:gd name="connsiteX5" fmla="*/ 0 w 333375"/>
              <a:gd name="connsiteY5" fmla="*/ 0 h 333375"/>
              <a:gd name="connsiteX6" fmla="*/ 333375 w 333375"/>
              <a:gd name="connsiteY6" fmla="*/ 0 h 333375"/>
              <a:gd name="connsiteX7" fmla="*/ 333375 w 333375"/>
              <a:gd name="connsiteY7" fmla="*/ 142875 h 333375"/>
              <a:gd name="connsiteX8" fmla="*/ 0 w 333375"/>
              <a:gd name="connsiteY8" fmla="*/ 142875 h 333375"/>
              <a:gd name="connsiteX9" fmla="*/ 0 w 333375"/>
              <a:gd name="connsiteY9" fmla="*/ 0 h 333375"/>
              <a:gd name="connsiteX10" fmla="*/ 196453 w 333375"/>
              <a:gd name="connsiteY10" fmla="*/ 53578 h 333375"/>
              <a:gd name="connsiteX11" fmla="*/ 214313 w 333375"/>
              <a:gd name="connsiteY11" fmla="*/ 71438 h 333375"/>
              <a:gd name="connsiteX12" fmla="*/ 196453 w 333375"/>
              <a:gd name="connsiteY12" fmla="*/ 89297 h 333375"/>
              <a:gd name="connsiteX13" fmla="*/ 178594 w 333375"/>
              <a:gd name="connsiteY13" fmla="*/ 71438 h 333375"/>
              <a:gd name="connsiteX14" fmla="*/ 196453 w 333375"/>
              <a:gd name="connsiteY14" fmla="*/ 53578 h 333375"/>
              <a:gd name="connsiteX15" fmla="*/ 238125 w 333375"/>
              <a:gd name="connsiteY15" fmla="*/ 71438 h 333375"/>
              <a:gd name="connsiteX16" fmla="*/ 255984 w 333375"/>
              <a:gd name="connsiteY16" fmla="*/ 53578 h 333375"/>
              <a:gd name="connsiteX17" fmla="*/ 273844 w 333375"/>
              <a:gd name="connsiteY17" fmla="*/ 71438 h 333375"/>
              <a:gd name="connsiteX18" fmla="*/ 255984 w 333375"/>
              <a:gd name="connsiteY18" fmla="*/ 89297 h 333375"/>
              <a:gd name="connsiteX19" fmla="*/ 238125 w 333375"/>
              <a:gd name="connsiteY19" fmla="*/ 71438 h 333375"/>
              <a:gd name="connsiteX20" fmla="*/ 35719 w 333375"/>
              <a:gd name="connsiteY20" fmla="*/ 226219 h 333375"/>
              <a:gd name="connsiteX21" fmla="*/ 35719 w 333375"/>
              <a:gd name="connsiteY21" fmla="*/ 297656 h 333375"/>
              <a:gd name="connsiteX22" fmla="*/ 297656 w 333375"/>
              <a:gd name="connsiteY22" fmla="*/ 297656 h 333375"/>
              <a:gd name="connsiteX23" fmla="*/ 297656 w 333375"/>
              <a:gd name="connsiteY23" fmla="*/ 226219 h 333375"/>
              <a:gd name="connsiteX24" fmla="*/ 35719 w 333375"/>
              <a:gd name="connsiteY24" fmla="*/ 226219 h 333375"/>
              <a:gd name="connsiteX25" fmla="*/ 0 w 333375"/>
              <a:gd name="connsiteY25" fmla="*/ 190500 h 333375"/>
              <a:gd name="connsiteX26" fmla="*/ 333375 w 333375"/>
              <a:gd name="connsiteY26" fmla="*/ 190500 h 333375"/>
              <a:gd name="connsiteX27" fmla="*/ 333375 w 333375"/>
              <a:gd name="connsiteY27" fmla="*/ 333375 h 333375"/>
              <a:gd name="connsiteX28" fmla="*/ 0 w 333375"/>
              <a:gd name="connsiteY28" fmla="*/ 333375 h 333375"/>
              <a:gd name="connsiteX29" fmla="*/ 0 w 333375"/>
              <a:gd name="connsiteY29" fmla="*/ 190500 h 333375"/>
              <a:gd name="connsiteX30" fmla="*/ 178594 w 333375"/>
              <a:gd name="connsiteY30" fmla="*/ 261938 h 333375"/>
              <a:gd name="connsiteX31" fmla="*/ 196453 w 333375"/>
              <a:gd name="connsiteY31" fmla="*/ 244078 h 333375"/>
              <a:gd name="connsiteX32" fmla="*/ 214313 w 333375"/>
              <a:gd name="connsiteY32" fmla="*/ 261938 h 333375"/>
              <a:gd name="connsiteX33" fmla="*/ 196453 w 333375"/>
              <a:gd name="connsiteY33" fmla="*/ 279797 h 333375"/>
              <a:gd name="connsiteX34" fmla="*/ 178594 w 333375"/>
              <a:gd name="connsiteY34" fmla="*/ 261938 h 333375"/>
              <a:gd name="connsiteX35" fmla="*/ 255984 w 333375"/>
              <a:gd name="connsiteY35" fmla="*/ 244078 h 333375"/>
              <a:gd name="connsiteX36" fmla="*/ 273844 w 333375"/>
              <a:gd name="connsiteY36" fmla="*/ 261938 h 333375"/>
              <a:gd name="connsiteX37" fmla="*/ 255984 w 333375"/>
              <a:gd name="connsiteY37" fmla="*/ 279797 h 333375"/>
              <a:gd name="connsiteX38" fmla="*/ 238125 w 333375"/>
              <a:gd name="connsiteY38" fmla="*/ 261938 h 333375"/>
              <a:gd name="connsiteX39" fmla="*/ 255984 w 333375"/>
              <a:gd name="connsiteY39" fmla="*/ 244078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3375" h="333375">
                <a:moveTo>
                  <a:pt x="35719" y="35719"/>
                </a:moveTo>
                <a:lnTo>
                  <a:pt x="35719" y="107156"/>
                </a:lnTo>
                <a:lnTo>
                  <a:pt x="297656" y="107156"/>
                </a:lnTo>
                <a:lnTo>
                  <a:pt x="297656" y="35719"/>
                </a:lnTo>
                <a:lnTo>
                  <a:pt x="35719" y="35719"/>
                </a:lnTo>
                <a:close/>
                <a:moveTo>
                  <a:pt x="0" y="0"/>
                </a:moveTo>
                <a:lnTo>
                  <a:pt x="333375" y="0"/>
                </a:lnTo>
                <a:lnTo>
                  <a:pt x="333375" y="142875"/>
                </a:lnTo>
                <a:lnTo>
                  <a:pt x="0" y="142875"/>
                </a:lnTo>
                <a:lnTo>
                  <a:pt x="0" y="0"/>
                </a:lnTo>
                <a:close/>
                <a:moveTo>
                  <a:pt x="196453" y="53578"/>
                </a:moveTo>
                <a:cubicBezTo>
                  <a:pt x="206317" y="53578"/>
                  <a:pt x="214313" y="61574"/>
                  <a:pt x="214313" y="71438"/>
                </a:cubicBezTo>
                <a:cubicBezTo>
                  <a:pt x="214313" y="81301"/>
                  <a:pt x="206317" y="89297"/>
                  <a:pt x="196453" y="89297"/>
                </a:cubicBezTo>
                <a:cubicBezTo>
                  <a:pt x="186590" y="89297"/>
                  <a:pt x="178594" y="81301"/>
                  <a:pt x="178594" y="71438"/>
                </a:cubicBezTo>
                <a:cubicBezTo>
                  <a:pt x="178594" y="61574"/>
                  <a:pt x="186590" y="53578"/>
                  <a:pt x="196453" y="53578"/>
                </a:cubicBezTo>
                <a:close/>
                <a:moveTo>
                  <a:pt x="238125" y="71438"/>
                </a:moveTo>
                <a:cubicBezTo>
                  <a:pt x="238125" y="61574"/>
                  <a:pt x="246121" y="53578"/>
                  <a:pt x="255984" y="53578"/>
                </a:cubicBezTo>
                <a:cubicBezTo>
                  <a:pt x="265848" y="53578"/>
                  <a:pt x="273844" y="61574"/>
                  <a:pt x="273844" y="71438"/>
                </a:cubicBezTo>
                <a:cubicBezTo>
                  <a:pt x="273844" y="81301"/>
                  <a:pt x="265848" y="89297"/>
                  <a:pt x="255984" y="89297"/>
                </a:cubicBezTo>
                <a:cubicBezTo>
                  <a:pt x="246121" y="89297"/>
                  <a:pt x="238125" y="81301"/>
                  <a:pt x="238125" y="71438"/>
                </a:cubicBezTo>
                <a:close/>
                <a:moveTo>
                  <a:pt x="35719" y="226219"/>
                </a:moveTo>
                <a:lnTo>
                  <a:pt x="35719" y="297656"/>
                </a:lnTo>
                <a:lnTo>
                  <a:pt x="297656" y="297656"/>
                </a:lnTo>
                <a:lnTo>
                  <a:pt x="297656" y="226219"/>
                </a:lnTo>
                <a:lnTo>
                  <a:pt x="35719" y="226219"/>
                </a:lnTo>
                <a:close/>
                <a:moveTo>
                  <a:pt x="0" y="190500"/>
                </a:moveTo>
                <a:lnTo>
                  <a:pt x="333375" y="190500"/>
                </a:lnTo>
                <a:lnTo>
                  <a:pt x="333375" y="333375"/>
                </a:lnTo>
                <a:lnTo>
                  <a:pt x="0" y="333375"/>
                </a:lnTo>
                <a:lnTo>
                  <a:pt x="0" y="190500"/>
                </a:lnTo>
                <a:close/>
                <a:moveTo>
                  <a:pt x="178594" y="261938"/>
                </a:moveTo>
                <a:cubicBezTo>
                  <a:pt x="178594" y="252074"/>
                  <a:pt x="186590" y="244078"/>
                  <a:pt x="196453" y="244078"/>
                </a:cubicBezTo>
                <a:cubicBezTo>
                  <a:pt x="206317" y="244078"/>
                  <a:pt x="214313" y="252074"/>
                  <a:pt x="214313" y="261938"/>
                </a:cubicBezTo>
                <a:cubicBezTo>
                  <a:pt x="214313" y="271801"/>
                  <a:pt x="206317" y="279797"/>
                  <a:pt x="196453" y="279797"/>
                </a:cubicBezTo>
                <a:cubicBezTo>
                  <a:pt x="186590" y="279797"/>
                  <a:pt x="178594" y="271801"/>
                  <a:pt x="178594" y="261938"/>
                </a:cubicBezTo>
                <a:close/>
                <a:moveTo>
                  <a:pt x="255984" y="244078"/>
                </a:moveTo>
                <a:cubicBezTo>
                  <a:pt x="265848" y="244078"/>
                  <a:pt x="273844" y="252074"/>
                  <a:pt x="273844" y="261938"/>
                </a:cubicBezTo>
                <a:cubicBezTo>
                  <a:pt x="273844" y="271801"/>
                  <a:pt x="265848" y="279797"/>
                  <a:pt x="255984" y="279797"/>
                </a:cubicBezTo>
                <a:cubicBezTo>
                  <a:pt x="246121" y="279797"/>
                  <a:pt x="238125" y="271801"/>
                  <a:pt x="238125" y="261938"/>
                </a:cubicBezTo>
                <a:cubicBezTo>
                  <a:pt x="238125" y="252074"/>
                  <a:pt x="246121" y="244078"/>
                  <a:pt x="255984" y="244078"/>
                </a:cubicBezTo>
                <a:close/>
              </a:path>
            </a:pathLst>
          </a:custGeom>
          <a:gradFill>
            <a:gsLst>
              <a:gs pos="14000">
                <a:schemeClr val="tx2"/>
              </a:gs>
              <a:gs pos="89000">
                <a:schemeClr val="accent5"/>
              </a:gs>
              <a:gs pos="40000">
                <a:schemeClr val="accent2"/>
              </a:gs>
            </a:gsLst>
            <a:lin ang="13800000" scaled="0"/>
          </a:gradFill>
          <a:ln w="744" cap="flat">
            <a:noFill/>
            <a:prstDash val="solid"/>
            <a:miter/>
          </a:ln>
        </p:spPr>
        <p:txBody>
          <a:bodyPr rtlCol="0" anchor="ctr"/>
          <a:lstStyle/>
          <a:p>
            <a:endParaRPr lang="en-US"/>
          </a:p>
        </p:txBody>
      </p:sp>
    </p:spTree>
    <p:extLst>
      <p:ext uri="{BB962C8B-B14F-4D97-AF65-F5344CB8AC3E}">
        <p14:creationId xmlns:p14="http://schemas.microsoft.com/office/powerpoint/2010/main" val="2059139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2" grpId="0" animBg="1"/>
      <p:bldP spid="16"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3832-5615-C3A7-11D5-DF8C9373DAC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946651E-F8CC-405B-7028-D454EA46F13F}"/>
              </a:ext>
            </a:extLst>
          </p:cNvPr>
          <p:cNvGrpSpPr/>
          <p:nvPr/>
        </p:nvGrpSpPr>
        <p:grpSpPr>
          <a:xfrm>
            <a:off x="-14068" y="2709899"/>
            <a:ext cx="14637147" cy="4858523"/>
            <a:chOff x="6747" y="2555151"/>
            <a:chExt cx="14630400" cy="4699114"/>
          </a:xfrm>
        </p:grpSpPr>
        <p:sp>
          <p:nvSpPr>
            <p:cNvPr id="26" name="Rectangle 25">
              <a:extLst>
                <a:ext uri="{FF2B5EF4-FFF2-40B4-BE49-F238E27FC236}">
                  <a16:creationId xmlns:a16="http://schemas.microsoft.com/office/drawing/2014/main" id="{7BACD3C3-2083-A9A4-0856-2E0B670DE129}"/>
                </a:ext>
              </a:extLst>
            </p:cNvPr>
            <p:cNvSpPr/>
            <p:nvPr/>
          </p:nvSpPr>
          <p:spPr>
            <a:xfrm>
              <a:off x="6747" y="2555151"/>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7" name="Rectangle 26">
              <a:extLst>
                <a:ext uri="{FF2B5EF4-FFF2-40B4-BE49-F238E27FC236}">
                  <a16:creationId xmlns:a16="http://schemas.microsoft.com/office/drawing/2014/main" id="{0767DEF9-82C9-1A05-183F-13DE52B5B55D}"/>
                </a:ext>
              </a:extLst>
            </p:cNvPr>
            <p:cNvSpPr/>
            <p:nvPr/>
          </p:nvSpPr>
          <p:spPr>
            <a:xfrm>
              <a:off x="6747" y="4153328"/>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8" name="Rectangle 27">
              <a:extLst>
                <a:ext uri="{FF2B5EF4-FFF2-40B4-BE49-F238E27FC236}">
                  <a16:creationId xmlns:a16="http://schemas.microsoft.com/office/drawing/2014/main" id="{E818FB5E-A76D-2A9F-2933-9EBF6AC061A0}"/>
                </a:ext>
              </a:extLst>
            </p:cNvPr>
            <p:cNvSpPr/>
            <p:nvPr/>
          </p:nvSpPr>
          <p:spPr>
            <a:xfrm>
              <a:off x="6747" y="5751504"/>
              <a:ext cx="14630400" cy="1502761"/>
            </a:xfrm>
            <a:prstGeom prst="rect">
              <a:avLst/>
            </a:prstGeom>
            <a:gradFill>
              <a:gsLst>
                <a:gs pos="0">
                  <a:schemeClr val="bg2">
                    <a:lumMod val="90000"/>
                  </a:schemeClr>
                </a:gs>
                <a:gs pos="51000">
                  <a:schemeClr val="bg2">
                    <a:lumMod val="90000"/>
                    <a:alpha val="21000"/>
                  </a:schemeClr>
                </a:gs>
                <a:gs pos="99000">
                  <a:schemeClr val="bg2">
                    <a:lumMod val="9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pSp>
      <p:sp>
        <p:nvSpPr>
          <p:cNvPr id="29" name="Rectangle: Rounded Corners 8">
            <a:extLst>
              <a:ext uri="{FF2B5EF4-FFF2-40B4-BE49-F238E27FC236}">
                <a16:creationId xmlns:a16="http://schemas.microsoft.com/office/drawing/2014/main" id="{382FA454-2F02-B25C-0F27-A74465210EB6}"/>
              </a:ext>
            </a:extLst>
          </p:cNvPr>
          <p:cNvSpPr/>
          <p:nvPr/>
        </p:nvSpPr>
        <p:spPr>
          <a:xfrm>
            <a:off x="2124222" y="2165548"/>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Issues</a:t>
            </a:r>
          </a:p>
        </p:txBody>
      </p:sp>
      <p:sp>
        <p:nvSpPr>
          <p:cNvPr id="30" name="Rectangle: Rounded Corners 8">
            <a:extLst>
              <a:ext uri="{FF2B5EF4-FFF2-40B4-BE49-F238E27FC236}">
                <a16:creationId xmlns:a16="http://schemas.microsoft.com/office/drawing/2014/main" id="{10E59CBF-833C-2199-2D0B-A254897FEE49}"/>
              </a:ext>
            </a:extLst>
          </p:cNvPr>
          <p:cNvSpPr/>
          <p:nvPr/>
        </p:nvSpPr>
        <p:spPr>
          <a:xfrm>
            <a:off x="6223374" y="2162327"/>
            <a:ext cx="3872540" cy="5557614"/>
          </a:xfrm>
          <a:prstGeom prst="roundRect">
            <a:avLst>
              <a:gd name="adj" fmla="val 3226"/>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b="1" dirty="0">
                <a:solidFill>
                  <a:srgbClr val="0E1020"/>
                </a:solidFill>
                <a:latin typeface="GT Standard L Extended" pitchFamily="2" charset="77"/>
                <a:ea typeface="Inter" panose="02000503000000020004" pitchFamily="2" charset="0"/>
                <a:cs typeface="Inter" panose="02000503000000020004" pitchFamily="2" charset="0"/>
              </a:rPr>
              <a:t>Impacts</a:t>
            </a:r>
          </a:p>
        </p:txBody>
      </p:sp>
      <p:sp>
        <p:nvSpPr>
          <p:cNvPr id="31" name="Rectangle: Rounded Corners 8">
            <a:extLst>
              <a:ext uri="{FF2B5EF4-FFF2-40B4-BE49-F238E27FC236}">
                <a16:creationId xmlns:a16="http://schemas.microsoft.com/office/drawing/2014/main" id="{C9276546-1C47-1BBF-53E5-94454CDD7CDE}"/>
              </a:ext>
            </a:extLst>
          </p:cNvPr>
          <p:cNvSpPr/>
          <p:nvPr/>
        </p:nvSpPr>
        <p:spPr>
          <a:xfrm>
            <a:off x="10322526" y="2162327"/>
            <a:ext cx="3872540" cy="5557614"/>
          </a:xfrm>
          <a:prstGeom prst="roundRect">
            <a:avLst>
              <a:gd name="adj" fmla="val 3226"/>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lstStyle/>
          <a:p>
            <a:pPr lvl="0" algn="ctr">
              <a:spcAft>
                <a:spcPts val="720"/>
              </a:spcAft>
            </a:pPr>
            <a:r>
              <a:rPr lang="en-GB" sz="1600" i="1" dirty="0">
                <a:solidFill>
                  <a:schemeClr val="accent3"/>
                </a:solidFill>
                <a:latin typeface="GT Standard L Extended Medium" pitchFamily="2" charset="77"/>
                <a:ea typeface="Inter" panose="02000503000000020004" pitchFamily="2" charset="0"/>
                <a:cs typeface="Inter" panose="02000503000000020004" pitchFamily="2" charset="0"/>
              </a:rPr>
              <a:t>Illustrative</a:t>
            </a:r>
            <a:r>
              <a:rPr lang="en-GB" sz="1600" b="1" dirty="0">
                <a:solidFill>
                  <a:schemeClr val="accent3"/>
                </a:solidFill>
                <a:latin typeface="GT Standard L Extended" pitchFamily="2" charset="77"/>
                <a:ea typeface="Inter" panose="02000503000000020004" pitchFamily="2" charset="0"/>
                <a:cs typeface="Inter" panose="02000503000000020004" pitchFamily="2" charset="0"/>
              </a:rPr>
              <a:t> Mitigations</a:t>
            </a:r>
          </a:p>
        </p:txBody>
      </p:sp>
      <p:sp>
        <p:nvSpPr>
          <p:cNvPr id="32" name="Rounded Rectangle 31">
            <a:extLst>
              <a:ext uri="{FF2B5EF4-FFF2-40B4-BE49-F238E27FC236}">
                <a16:creationId xmlns:a16="http://schemas.microsoft.com/office/drawing/2014/main" id="{2AD02555-0E80-80A5-2509-80F03008D56C}"/>
              </a:ext>
            </a:extLst>
          </p:cNvPr>
          <p:cNvSpPr/>
          <p:nvPr/>
        </p:nvSpPr>
        <p:spPr>
          <a:xfrm>
            <a:off x="497083" y="2774782"/>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300" b="1" dirty="0">
                <a:solidFill>
                  <a:srgbClr val="FFFFFF"/>
                </a:solidFill>
                <a:latin typeface="GT Standard L Extended" pitchFamily="2" charset="77"/>
                <a:ea typeface="Inter" panose="02000503000000020004" pitchFamily="2" charset="0"/>
                <a:cs typeface="Inter" panose="02000503000000020004" pitchFamily="2" charset="0"/>
              </a:rPr>
              <a:t>Trust &amp; Explainability</a:t>
            </a:r>
          </a:p>
        </p:txBody>
      </p:sp>
      <p:sp>
        <p:nvSpPr>
          <p:cNvPr id="33" name="Rounded Rectangle 32">
            <a:extLst>
              <a:ext uri="{FF2B5EF4-FFF2-40B4-BE49-F238E27FC236}">
                <a16:creationId xmlns:a16="http://schemas.microsoft.com/office/drawing/2014/main" id="{B1A179E0-23F5-C2A6-1F86-AB7B2BF1DFD7}"/>
              </a:ext>
            </a:extLst>
          </p:cNvPr>
          <p:cNvSpPr/>
          <p:nvPr/>
        </p:nvSpPr>
        <p:spPr>
          <a:xfrm>
            <a:off x="497083" y="4418359"/>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300" b="1" dirty="0">
                <a:solidFill>
                  <a:srgbClr val="FFFFFF"/>
                </a:solidFill>
                <a:latin typeface="GT Standard L Extended" pitchFamily="2" charset="77"/>
                <a:ea typeface="Inter" panose="02000503000000020004" pitchFamily="2" charset="0"/>
                <a:cs typeface="Inter" panose="02000503000000020004" pitchFamily="2" charset="0"/>
              </a:rPr>
              <a:t>Security &amp; Privacy</a:t>
            </a:r>
          </a:p>
        </p:txBody>
      </p:sp>
      <p:sp>
        <p:nvSpPr>
          <p:cNvPr id="34" name="Rounded Rectangle 33">
            <a:extLst>
              <a:ext uri="{FF2B5EF4-FFF2-40B4-BE49-F238E27FC236}">
                <a16:creationId xmlns:a16="http://schemas.microsoft.com/office/drawing/2014/main" id="{AEE0CE05-6675-91CB-504B-F966445D7931}"/>
              </a:ext>
            </a:extLst>
          </p:cNvPr>
          <p:cNvSpPr/>
          <p:nvPr/>
        </p:nvSpPr>
        <p:spPr>
          <a:xfrm>
            <a:off x="497083" y="6075514"/>
            <a:ext cx="1440000" cy="1440000"/>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576000" rIns="36000" bIns="36000" rtlCol="0" anchor="ctr"/>
          <a:lstStyle/>
          <a:p>
            <a:pPr algn="ctr">
              <a:defRPr sz="1200">
                <a:solidFill>
                  <a:srgbClr val="FFFFFF"/>
                </a:solidFill>
                <a:latin typeface="Segoe UI"/>
              </a:defRPr>
            </a:pPr>
            <a:r>
              <a:rPr lang="en-GB" sz="1300" b="1" dirty="0">
                <a:solidFill>
                  <a:srgbClr val="FFFFFF"/>
                </a:solidFill>
                <a:latin typeface="GT Standard L Extended" pitchFamily="2" charset="77"/>
                <a:ea typeface="Inter" panose="02000503000000020004" pitchFamily="2" charset="0"/>
                <a:cs typeface="Inter" panose="02000503000000020004" pitchFamily="2" charset="0"/>
              </a:rPr>
              <a:t>Ecosystem Complexity</a:t>
            </a:r>
          </a:p>
        </p:txBody>
      </p:sp>
      <p:sp>
        <p:nvSpPr>
          <p:cNvPr id="3" name="Title 2">
            <a:extLst>
              <a:ext uri="{FF2B5EF4-FFF2-40B4-BE49-F238E27FC236}">
                <a16:creationId xmlns:a16="http://schemas.microsoft.com/office/drawing/2014/main" id="{B678487C-BFAC-7B0B-F5E2-4471C6FFFB50}"/>
              </a:ext>
            </a:extLst>
          </p:cNvPr>
          <p:cNvSpPr>
            <a:spLocks noGrp="1"/>
          </p:cNvSpPr>
          <p:nvPr>
            <p:ph type="title"/>
          </p:nvPr>
        </p:nvSpPr>
        <p:spPr>
          <a:xfrm>
            <a:off x="484187" y="1305919"/>
            <a:ext cx="13689011" cy="1097280"/>
          </a:xfrm>
        </p:spPr>
        <p:txBody>
          <a:bodyPr/>
          <a:lstStyle/>
          <a:p>
            <a:r>
              <a:rPr lang="en-US" dirty="0"/>
              <a:t>9 key barriers to AI scaling (3/3)</a:t>
            </a:r>
            <a:endParaRPr lang="en-GB" dirty="0"/>
          </a:p>
        </p:txBody>
      </p:sp>
      <p:sp>
        <p:nvSpPr>
          <p:cNvPr id="4" name="Rectangle 3">
            <a:extLst>
              <a:ext uri="{FF2B5EF4-FFF2-40B4-BE49-F238E27FC236}">
                <a16:creationId xmlns:a16="http://schemas.microsoft.com/office/drawing/2014/main" id="{7D71D785-1D1E-0E1A-7E7A-1E09AC73B460}"/>
              </a:ext>
            </a:extLst>
          </p:cNvPr>
          <p:cNvSpPr/>
          <p:nvPr/>
        </p:nvSpPr>
        <p:spPr>
          <a:xfrm>
            <a:off x="2258820" y="2593989"/>
            <a:ext cx="3671139" cy="1765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Trust, explainability and adoption resistance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Business and regulators are wary of AI models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Risk and compliance concerned about deploying AI in customer facing processes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Customers concerned about transparency and fairness</a:t>
            </a:r>
          </a:p>
        </p:txBody>
      </p:sp>
      <p:sp>
        <p:nvSpPr>
          <p:cNvPr id="7" name="Rounded Rectangle 3">
            <a:extLst>
              <a:ext uri="{FF2B5EF4-FFF2-40B4-BE49-F238E27FC236}">
                <a16:creationId xmlns:a16="http://schemas.microsoft.com/office/drawing/2014/main" id="{A08F5B38-8BA9-D364-D366-45D1D282C98C}"/>
              </a:ext>
            </a:extLst>
          </p:cNvPr>
          <p:cNvSpPr/>
          <p:nvPr/>
        </p:nvSpPr>
        <p:spPr>
          <a:xfrm>
            <a:off x="6357972" y="2593989"/>
            <a:ext cx="3662099" cy="17657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Low AI adoption rate especially in high value, high complexity use cases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Low business and customer buy in for AI as safe and trustworthy</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Regulatory obligations difficult to meet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9" name="Rounded Rectangle 3">
            <a:extLst>
              <a:ext uri="{FF2B5EF4-FFF2-40B4-BE49-F238E27FC236}">
                <a16:creationId xmlns:a16="http://schemas.microsoft.com/office/drawing/2014/main" id="{203B8AD9-8303-561B-49CB-F170E630ED0D}"/>
              </a:ext>
            </a:extLst>
          </p:cNvPr>
          <p:cNvSpPr/>
          <p:nvPr/>
        </p:nvSpPr>
        <p:spPr>
          <a:xfrm>
            <a:off x="2258821" y="4122408"/>
            <a:ext cx="3536540" cy="19717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Cybersecurity and data privacy risks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Increased surface for attacks (APIs, AI models, data feeds)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Model leakage risk and attacks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Sensitive data loss and exposure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Data Poisoning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1" name="Rounded Rectangle 3">
            <a:extLst>
              <a:ext uri="{FF2B5EF4-FFF2-40B4-BE49-F238E27FC236}">
                <a16:creationId xmlns:a16="http://schemas.microsoft.com/office/drawing/2014/main" id="{513E6F1F-A83D-85F9-9B34-C5DE870E27D9}"/>
              </a:ext>
            </a:extLst>
          </p:cNvPr>
          <p:cNvSpPr/>
          <p:nvPr/>
        </p:nvSpPr>
        <p:spPr>
          <a:xfrm>
            <a:off x="6357972" y="4122408"/>
            <a:ext cx="3737942" cy="19717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Increased operational and reputational risk</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Higher level of security controls and monitoring</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Increased implementation and run costs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2" name="Rounded Rectangle 3">
            <a:extLst>
              <a:ext uri="{FF2B5EF4-FFF2-40B4-BE49-F238E27FC236}">
                <a16:creationId xmlns:a16="http://schemas.microsoft.com/office/drawing/2014/main" id="{646F687D-7BBF-AE2E-8AFE-007BFADD2EF8}"/>
              </a:ext>
            </a:extLst>
          </p:cNvPr>
          <p:cNvSpPr/>
          <p:nvPr/>
        </p:nvSpPr>
        <p:spPr>
          <a:xfrm>
            <a:off x="2258820" y="6031415"/>
            <a:ext cx="3396392" cy="15956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Vendor and ecosystem complexity – multiple platforms, vendors, tools (AI everywhere)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Integration challenges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Lock-in </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4" name="Rounded Rectangle 3">
            <a:extLst>
              <a:ext uri="{FF2B5EF4-FFF2-40B4-BE49-F238E27FC236}">
                <a16:creationId xmlns:a16="http://schemas.microsoft.com/office/drawing/2014/main" id="{673C612A-7D98-D8F1-2164-24411C86E2A9}"/>
              </a:ext>
            </a:extLst>
          </p:cNvPr>
          <p:cNvSpPr/>
          <p:nvPr/>
        </p:nvSpPr>
        <p:spPr>
          <a:xfrm>
            <a:off x="6372040" y="6031418"/>
            <a:ext cx="3536541" cy="15956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Complicated ecosystem impacts long terms scalability</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Vendor governance costs and effort</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Flexibility</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5" name="Rounded Rectangle 3">
            <a:extLst>
              <a:ext uri="{FF2B5EF4-FFF2-40B4-BE49-F238E27FC236}">
                <a16:creationId xmlns:a16="http://schemas.microsoft.com/office/drawing/2014/main" id="{3E0BAC19-D9C8-9FFA-0016-9A3B62BFD9BB}"/>
              </a:ext>
            </a:extLst>
          </p:cNvPr>
          <p:cNvSpPr/>
          <p:nvPr/>
        </p:nvSpPr>
        <p:spPr>
          <a:xfrm>
            <a:off x="10448084" y="2606748"/>
            <a:ext cx="3746982" cy="174020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XAI frameworks (SHAP, LIME)</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Build human-in-the-loop models</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Build clear audit trails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User friendly interfaces and reporting for AI insights</a:t>
            </a:r>
            <a:endParaRPr sz="1100"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16" name="Rounded Rectangle 3">
            <a:extLst>
              <a:ext uri="{FF2B5EF4-FFF2-40B4-BE49-F238E27FC236}">
                <a16:creationId xmlns:a16="http://schemas.microsoft.com/office/drawing/2014/main" id="{132F8813-2BA5-CA96-76F8-E36F3119CF2C}"/>
              </a:ext>
            </a:extLst>
          </p:cNvPr>
          <p:cNvSpPr/>
          <p:nvPr/>
        </p:nvSpPr>
        <p:spPr>
          <a:xfrm>
            <a:off x="10448084" y="4155951"/>
            <a:ext cx="3521134" cy="19046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Adopt Secure AI lifecycle – </a:t>
            </a:r>
            <a:r>
              <a:rPr lang="en-GB" sz="1100" dirty="0" err="1">
                <a:solidFill>
                  <a:schemeClr val="tx1"/>
                </a:solidFill>
                <a:latin typeface="Inter" panose="02000503000000020004" pitchFamily="2" charset="0"/>
                <a:ea typeface="Inter" panose="02000503000000020004" pitchFamily="2" charset="0"/>
                <a:cs typeface="Inter" panose="02000503000000020004" pitchFamily="2" charset="0"/>
              </a:rPr>
              <a:t>MLSecOps</a:t>
            </a: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  for end-to-end resilient AI deployment </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Use privacy enhancing technologies (PETs) – Federated learning, differential privacy, homomorphic encryption etc.</a:t>
            </a:r>
          </a:p>
          <a:p>
            <a:pPr marL="216000" indent="-205740">
              <a:spcBef>
                <a:spcPts val="400"/>
              </a:spcBef>
              <a:buFont typeface="Arial" panose="020B0604020202020204" pitchFamily="34" charset="0"/>
              <a:buChar char="•"/>
              <a:defRPr sz="1200">
                <a:solidFill>
                  <a:srgbClr val="FFFFFF"/>
                </a:solidFill>
                <a:latin typeface="Segoe UI"/>
              </a:defRPr>
            </a:pPr>
            <a:r>
              <a:rPr lang="en-GB" sz="1100" dirty="0">
                <a:solidFill>
                  <a:schemeClr val="tx1"/>
                </a:solidFill>
                <a:latin typeface="Inter" panose="02000503000000020004" pitchFamily="2" charset="0"/>
                <a:ea typeface="Inter" panose="02000503000000020004" pitchFamily="2" charset="0"/>
                <a:cs typeface="Inter" panose="02000503000000020004" pitchFamily="2" charset="0"/>
              </a:rPr>
              <a:t>Robust access control and encryption</a:t>
            </a:r>
          </a:p>
        </p:txBody>
      </p:sp>
      <p:sp>
        <p:nvSpPr>
          <p:cNvPr id="17" name="Rounded Rectangle 3">
            <a:extLst>
              <a:ext uri="{FF2B5EF4-FFF2-40B4-BE49-F238E27FC236}">
                <a16:creationId xmlns:a16="http://schemas.microsoft.com/office/drawing/2014/main" id="{371D4EA3-84CF-AF1A-82D9-84AE4830627A}"/>
              </a:ext>
            </a:extLst>
          </p:cNvPr>
          <p:cNvSpPr/>
          <p:nvPr/>
        </p:nvSpPr>
        <p:spPr>
          <a:xfrm>
            <a:off x="10448084" y="6031420"/>
            <a:ext cx="3746982" cy="159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16000" indent="-205740">
              <a:spcBef>
                <a:spcPts val="720"/>
              </a:spcBef>
              <a:buFont typeface="Arial" panose="020B0604020202020204" pitchFamily="34" charset="0"/>
              <a:buChar char="•"/>
              <a:defRPr sz="1200">
                <a:solidFill>
                  <a:srgbClr val="FFFFFF"/>
                </a:solidFill>
                <a:latin typeface="Segoe UI"/>
              </a:defRPr>
            </a:pPr>
            <a:endParaRPr lang="en-US" sz="1100" dirty="0">
              <a:solidFill>
                <a:schemeClr val="tx1"/>
              </a:solidFill>
              <a:latin typeface="Inter" panose="02000503000000020004" pitchFamily="50" charset="0"/>
              <a:ea typeface="Inter" panose="02000503000000020004" pitchFamily="50" charset="0"/>
              <a:cs typeface="Inter" panose="02000503000000020004" pitchFamily="50" charset="0"/>
            </a:endParaRP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Define clear vendor strategy – buy vs build vs outsource (centrally by the Hub)</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Open architecture and interoperable platforms</a:t>
            </a:r>
          </a:p>
          <a:p>
            <a:pPr marL="216000" indent="-205740">
              <a:spcBef>
                <a:spcPts val="400"/>
              </a:spcBef>
              <a:buFont typeface="Arial" panose="020B0604020202020204" pitchFamily="34" charset="0"/>
              <a:buChar char="•"/>
              <a:defRPr sz="1200">
                <a:solidFill>
                  <a:srgbClr val="FFFFFF"/>
                </a:solidFill>
                <a:latin typeface="Segoe UI"/>
              </a:defRPr>
            </a:pPr>
            <a:r>
              <a:rPr lang="en-US" sz="1100" dirty="0">
                <a:solidFill>
                  <a:schemeClr val="tx1"/>
                </a:solidFill>
                <a:latin typeface="Inter" panose="02000503000000020004" pitchFamily="2" charset="0"/>
                <a:ea typeface="Inter" panose="02000503000000020004" pitchFamily="2" charset="0"/>
                <a:cs typeface="Inter" panose="02000503000000020004" pitchFamily="2" charset="0"/>
              </a:rPr>
              <a:t>Internal capabilities for critical and repeatable components</a:t>
            </a:r>
          </a:p>
          <a:p>
            <a:pPr marL="10260">
              <a:spcBef>
                <a:spcPts val="720"/>
              </a:spcBef>
              <a:defRPr sz="1200">
                <a:solidFill>
                  <a:srgbClr val="FFFFFF"/>
                </a:solidFill>
                <a:latin typeface="Segoe UI"/>
              </a:defRPr>
            </a:pPr>
            <a:endParaRPr sz="11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5" name="Graphic 31">
            <a:extLst>
              <a:ext uri="{FF2B5EF4-FFF2-40B4-BE49-F238E27FC236}">
                <a16:creationId xmlns:a16="http://schemas.microsoft.com/office/drawing/2014/main" id="{7D60DD28-8BDB-EABC-03AA-8B8C13B2FCE8}"/>
              </a:ext>
            </a:extLst>
          </p:cNvPr>
          <p:cNvSpPr/>
          <p:nvPr/>
        </p:nvSpPr>
        <p:spPr>
          <a:xfrm>
            <a:off x="954661" y="3064863"/>
            <a:ext cx="524843" cy="406820"/>
          </a:xfrm>
          <a:custGeom>
            <a:avLst/>
            <a:gdLst>
              <a:gd name="csX0" fmla="*/ 625900 w 655689"/>
              <a:gd name="csY0" fmla="*/ 56686 h 508242"/>
              <a:gd name="csX1" fmla="*/ 646688 w 655689"/>
              <a:gd name="csY1" fmla="*/ 41577 h 508242"/>
              <a:gd name="csX2" fmla="*/ 616363 w 655689"/>
              <a:gd name="csY2" fmla="*/ 0 h 508242"/>
              <a:gd name="csX3" fmla="*/ 515743 w 655689"/>
              <a:gd name="csY3" fmla="*/ 73188 h 508242"/>
              <a:gd name="csX4" fmla="*/ 479203 w 655689"/>
              <a:gd name="csY4" fmla="*/ 48863 h 508242"/>
              <a:gd name="csX5" fmla="*/ 472773 w 655689"/>
              <a:gd name="csY5" fmla="*/ 44577 h 508242"/>
              <a:gd name="csX6" fmla="*/ 317183 w 655689"/>
              <a:gd name="csY6" fmla="*/ 44577 h 508242"/>
              <a:gd name="csX7" fmla="*/ 317183 w 655689"/>
              <a:gd name="csY7" fmla="*/ 44577 h 508242"/>
              <a:gd name="csX8" fmla="*/ 162878 w 655689"/>
              <a:gd name="csY8" fmla="*/ 44577 h 508242"/>
              <a:gd name="csX9" fmla="*/ 136624 w 655689"/>
              <a:gd name="csY9" fmla="*/ 70830 h 508242"/>
              <a:gd name="csX10" fmla="*/ 39326 w 655689"/>
              <a:gd name="csY10" fmla="*/ 0 h 508242"/>
              <a:gd name="csX11" fmla="*/ 9001 w 655689"/>
              <a:gd name="csY11" fmla="*/ 41577 h 508242"/>
              <a:gd name="csX12" fmla="*/ 124087 w 655689"/>
              <a:gd name="csY12" fmla="*/ 125266 h 508242"/>
              <a:gd name="csX13" fmla="*/ 141875 w 655689"/>
              <a:gd name="csY13" fmla="*/ 138232 h 508242"/>
              <a:gd name="csX14" fmla="*/ 184202 w 655689"/>
              <a:gd name="csY14" fmla="*/ 95905 h 508242"/>
              <a:gd name="csX15" fmla="*/ 265748 w 655689"/>
              <a:gd name="csY15" fmla="*/ 95905 h 508242"/>
              <a:gd name="csX16" fmla="*/ 155377 w 655689"/>
              <a:gd name="csY16" fmla="*/ 206276 h 508242"/>
              <a:gd name="csX17" fmla="*/ 137160 w 655689"/>
              <a:gd name="csY17" fmla="*/ 224492 h 508242"/>
              <a:gd name="csX18" fmla="*/ 168342 w 655689"/>
              <a:gd name="csY18" fmla="*/ 255675 h 508242"/>
              <a:gd name="csX19" fmla="*/ 350187 w 655689"/>
              <a:gd name="csY19" fmla="*/ 255675 h 508242"/>
              <a:gd name="csX20" fmla="*/ 379226 w 655689"/>
              <a:gd name="csY20" fmla="*/ 226528 h 508242"/>
              <a:gd name="csX21" fmla="*/ 514350 w 655689"/>
              <a:gd name="csY21" fmla="*/ 361652 h 508242"/>
              <a:gd name="csX22" fmla="*/ 473523 w 655689"/>
              <a:gd name="csY22" fmla="*/ 402479 h 508242"/>
              <a:gd name="csX23" fmla="*/ 423160 w 655689"/>
              <a:gd name="csY23" fmla="*/ 352115 h 508242"/>
              <a:gd name="csX24" fmla="*/ 386834 w 655689"/>
              <a:gd name="csY24" fmla="*/ 388441 h 508242"/>
              <a:gd name="csX25" fmla="*/ 437198 w 655689"/>
              <a:gd name="csY25" fmla="*/ 438805 h 508242"/>
              <a:gd name="csX26" fmla="*/ 420053 w 655689"/>
              <a:gd name="csY26" fmla="*/ 455950 h 508242"/>
              <a:gd name="csX27" fmla="*/ 372797 w 655689"/>
              <a:gd name="csY27" fmla="*/ 455950 h 508242"/>
              <a:gd name="csX28" fmla="*/ 303145 w 655689"/>
              <a:gd name="csY28" fmla="*/ 386298 h 508242"/>
              <a:gd name="csX29" fmla="*/ 266819 w 655689"/>
              <a:gd name="csY29" fmla="*/ 422624 h 508242"/>
              <a:gd name="csX30" fmla="*/ 300038 w 655689"/>
              <a:gd name="csY30" fmla="*/ 455843 h 508242"/>
              <a:gd name="csX31" fmla="*/ 235637 w 655689"/>
              <a:gd name="csY31" fmla="*/ 455843 h 508242"/>
              <a:gd name="csX32" fmla="*/ 54543 w 655689"/>
              <a:gd name="csY32" fmla="*/ 274749 h 508242"/>
              <a:gd name="csX33" fmla="*/ 36326 w 655689"/>
              <a:gd name="csY33" fmla="*/ 256532 h 508242"/>
              <a:gd name="csX34" fmla="*/ 0 w 655689"/>
              <a:gd name="csY34" fmla="*/ 292858 h 508242"/>
              <a:gd name="csX35" fmla="*/ 18217 w 655689"/>
              <a:gd name="csY35" fmla="*/ 311075 h 508242"/>
              <a:gd name="csX36" fmla="*/ 206812 w 655689"/>
              <a:gd name="csY36" fmla="*/ 499670 h 508242"/>
              <a:gd name="csX37" fmla="*/ 214313 w 655689"/>
              <a:gd name="csY37" fmla="*/ 507171 h 508242"/>
              <a:gd name="csX38" fmla="*/ 351473 w 655689"/>
              <a:gd name="csY38" fmla="*/ 507171 h 508242"/>
              <a:gd name="csX39" fmla="*/ 352544 w 655689"/>
              <a:gd name="csY39" fmla="*/ 508242 h 508242"/>
              <a:gd name="csX40" fmla="*/ 353616 w 655689"/>
              <a:gd name="csY40" fmla="*/ 507171 h 508242"/>
              <a:gd name="csX41" fmla="*/ 441377 w 655689"/>
              <a:gd name="csY41" fmla="*/ 507171 h 508242"/>
              <a:gd name="csX42" fmla="*/ 448878 w 655689"/>
              <a:gd name="csY42" fmla="*/ 499670 h 508242"/>
              <a:gd name="csX43" fmla="*/ 655689 w 655689"/>
              <a:gd name="csY43" fmla="*/ 292858 h 508242"/>
              <a:gd name="csX44" fmla="*/ 619363 w 655689"/>
              <a:gd name="csY44" fmla="*/ 256532 h 508242"/>
              <a:gd name="csX45" fmla="*/ 550783 w 655689"/>
              <a:gd name="csY45" fmla="*/ 325112 h 508242"/>
              <a:gd name="csX46" fmla="*/ 397550 w 655689"/>
              <a:gd name="csY46" fmla="*/ 171879 h 508242"/>
              <a:gd name="csX47" fmla="*/ 379333 w 655689"/>
              <a:gd name="csY47" fmla="*/ 153662 h 508242"/>
              <a:gd name="csX48" fmla="*/ 313861 w 655689"/>
              <a:gd name="csY48" fmla="*/ 219135 h 508242"/>
              <a:gd name="csX49" fmla="*/ 210241 w 655689"/>
              <a:gd name="csY49" fmla="*/ 224064 h 508242"/>
              <a:gd name="csX50" fmla="*/ 338614 w 655689"/>
              <a:gd name="csY50" fmla="*/ 95691 h 508242"/>
              <a:gd name="csX51" fmla="*/ 405158 w 655689"/>
              <a:gd name="csY51" fmla="*/ 95691 h 508242"/>
              <a:gd name="csX52" fmla="*/ 405158 w 655689"/>
              <a:gd name="csY52" fmla="*/ 95691 h 508242"/>
              <a:gd name="csX53" fmla="*/ 457343 w 655689"/>
              <a:gd name="csY53" fmla="*/ 95691 h 508242"/>
              <a:gd name="csX54" fmla="*/ 517243 w 655689"/>
              <a:gd name="csY54" fmla="*/ 135553 h 508242"/>
              <a:gd name="csX55" fmla="*/ 531709 w 655689"/>
              <a:gd name="csY55" fmla="*/ 125051 h 508242"/>
              <a:gd name="csX56" fmla="*/ 626007 w 655689"/>
              <a:gd name="csY56" fmla="*/ 56471 h 5082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655689" h="508242">
                <a:moveTo>
                  <a:pt x="625900" y="56686"/>
                </a:moveTo>
                <a:lnTo>
                  <a:pt x="646688" y="41577"/>
                </a:lnTo>
                <a:lnTo>
                  <a:pt x="616363" y="0"/>
                </a:lnTo>
                <a:cubicBezTo>
                  <a:pt x="612398" y="2893"/>
                  <a:pt x="578858" y="27325"/>
                  <a:pt x="515743" y="73188"/>
                </a:cubicBezTo>
                <a:lnTo>
                  <a:pt x="479203" y="48863"/>
                </a:lnTo>
                <a:lnTo>
                  <a:pt x="472773" y="44577"/>
                </a:lnTo>
                <a:lnTo>
                  <a:pt x="317183" y="44577"/>
                </a:lnTo>
                <a:lnTo>
                  <a:pt x="317183" y="44577"/>
                </a:lnTo>
                <a:lnTo>
                  <a:pt x="162878" y="44577"/>
                </a:lnTo>
                <a:cubicBezTo>
                  <a:pt x="159770" y="47685"/>
                  <a:pt x="150983" y="56471"/>
                  <a:pt x="136624" y="70830"/>
                </a:cubicBezTo>
                <a:cubicBezTo>
                  <a:pt x="76295" y="27003"/>
                  <a:pt x="43827" y="3429"/>
                  <a:pt x="39326" y="0"/>
                </a:cubicBezTo>
                <a:lnTo>
                  <a:pt x="9001" y="41577"/>
                </a:lnTo>
                <a:cubicBezTo>
                  <a:pt x="10608" y="42755"/>
                  <a:pt x="48970" y="70616"/>
                  <a:pt x="124087" y="125266"/>
                </a:cubicBezTo>
                <a:lnTo>
                  <a:pt x="141875" y="138232"/>
                </a:lnTo>
                <a:cubicBezTo>
                  <a:pt x="150340" y="129766"/>
                  <a:pt x="164485" y="115622"/>
                  <a:pt x="184202" y="95905"/>
                </a:cubicBezTo>
                <a:lnTo>
                  <a:pt x="265748" y="95905"/>
                </a:lnTo>
                <a:lnTo>
                  <a:pt x="155377" y="206276"/>
                </a:lnTo>
                <a:lnTo>
                  <a:pt x="137160" y="224492"/>
                </a:lnTo>
                <a:cubicBezTo>
                  <a:pt x="150126" y="237458"/>
                  <a:pt x="160520" y="247852"/>
                  <a:pt x="168342" y="255675"/>
                </a:cubicBezTo>
                <a:cubicBezTo>
                  <a:pt x="218599" y="305931"/>
                  <a:pt x="299930" y="305931"/>
                  <a:pt x="350187" y="255675"/>
                </a:cubicBezTo>
                <a:lnTo>
                  <a:pt x="379226" y="226528"/>
                </a:lnTo>
                <a:lnTo>
                  <a:pt x="514350" y="361652"/>
                </a:lnTo>
                <a:cubicBezTo>
                  <a:pt x="496455" y="379547"/>
                  <a:pt x="482846" y="393156"/>
                  <a:pt x="473523" y="402479"/>
                </a:cubicBezTo>
                <a:lnTo>
                  <a:pt x="423160" y="352115"/>
                </a:lnTo>
                <a:lnTo>
                  <a:pt x="386834" y="388441"/>
                </a:lnTo>
                <a:lnTo>
                  <a:pt x="437198" y="438805"/>
                </a:lnTo>
                <a:lnTo>
                  <a:pt x="420053" y="455950"/>
                </a:lnTo>
                <a:lnTo>
                  <a:pt x="372797" y="455950"/>
                </a:lnTo>
                <a:lnTo>
                  <a:pt x="303145" y="386298"/>
                </a:lnTo>
                <a:lnTo>
                  <a:pt x="266819" y="422624"/>
                </a:lnTo>
                <a:lnTo>
                  <a:pt x="300038" y="455843"/>
                </a:lnTo>
                <a:lnTo>
                  <a:pt x="235637" y="455843"/>
                </a:lnTo>
                <a:lnTo>
                  <a:pt x="54543" y="274749"/>
                </a:lnTo>
                <a:lnTo>
                  <a:pt x="36326" y="256532"/>
                </a:lnTo>
                <a:lnTo>
                  <a:pt x="0" y="292858"/>
                </a:lnTo>
                <a:lnTo>
                  <a:pt x="18217" y="311075"/>
                </a:lnTo>
                <a:lnTo>
                  <a:pt x="206812" y="499670"/>
                </a:lnTo>
                <a:lnTo>
                  <a:pt x="214313" y="507171"/>
                </a:lnTo>
                <a:lnTo>
                  <a:pt x="351473" y="507171"/>
                </a:lnTo>
                <a:lnTo>
                  <a:pt x="352544" y="508242"/>
                </a:lnTo>
                <a:lnTo>
                  <a:pt x="353616" y="507171"/>
                </a:lnTo>
                <a:lnTo>
                  <a:pt x="441377" y="507171"/>
                </a:lnTo>
                <a:lnTo>
                  <a:pt x="448878" y="499670"/>
                </a:lnTo>
                <a:cubicBezTo>
                  <a:pt x="690836" y="257711"/>
                  <a:pt x="628043" y="320504"/>
                  <a:pt x="655689" y="292858"/>
                </a:cubicBezTo>
                <a:lnTo>
                  <a:pt x="619363" y="256532"/>
                </a:lnTo>
                <a:lnTo>
                  <a:pt x="550783" y="325112"/>
                </a:lnTo>
                <a:lnTo>
                  <a:pt x="397550" y="171879"/>
                </a:lnTo>
                <a:lnTo>
                  <a:pt x="379333" y="153662"/>
                </a:lnTo>
                <a:cubicBezTo>
                  <a:pt x="372047" y="160949"/>
                  <a:pt x="350187" y="182809"/>
                  <a:pt x="313861" y="219135"/>
                </a:cubicBezTo>
                <a:cubicBezTo>
                  <a:pt x="285464" y="247531"/>
                  <a:pt x="240459" y="249138"/>
                  <a:pt x="210241" y="224064"/>
                </a:cubicBezTo>
                <a:lnTo>
                  <a:pt x="338614" y="95691"/>
                </a:lnTo>
                <a:lnTo>
                  <a:pt x="405158" y="95691"/>
                </a:lnTo>
                <a:lnTo>
                  <a:pt x="405158" y="95691"/>
                </a:lnTo>
                <a:lnTo>
                  <a:pt x="457343" y="95691"/>
                </a:lnTo>
                <a:cubicBezTo>
                  <a:pt x="492276" y="119051"/>
                  <a:pt x="512314" y="132338"/>
                  <a:pt x="517243" y="135553"/>
                </a:cubicBezTo>
                <a:lnTo>
                  <a:pt x="531709" y="125051"/>
                </a:lnTo>
                <a:lnTo>
                  <a:pt x="626007" y="56471"/>
                </a:lnTo>
                <a:close/>
              </a:path>
            </a:pathLst>
          </a:custGeom>
          <a:gradFill>
            <a:gsLst>
              <a:gs pos="14000">
                <a:schemeClr val="tx2"/>
              </a:gs>
              <a:gs pos="89000">
                <a:schemeClr val="accent5"/>
              </a:gs>
              <a:gs pos="40000">
                <a:schemeClr val="accent2"/>
              </a:gs>
            </a:gsLst>
            <a:lin ang="13800000" scaled="0"/>
          </a:gradFill>
          <a:ln w="1072" cap="flat">
            <a:noFill/>
            <a:prstDash val="solid"/>
            <a:miter/>
          </a:ln>
        </p:spPr>
        <p:txBody>
          <a:bodyPr/>
          <a:lstStyle/>
          <a:p>
            <a:endParaRPr lang="en-GB" noProof="0"/>
          </a:p>
        </p:txBody>
      </p:sp>
      <p:sp>
        <p:nvSpPr>
          <p:cNvPr id="36" name="Freeform 425">
            <a:extLst>
              <a:ext uri="{FF2B5EF4-FFF2-40B4-BE49-F238E27FC236}">
                <a16:creationId xmlns:a16="http://schemas.microsoft.com/office/drawing/2014/main" id="{775D1A4E-CBCE-5D4A-60B3-9073DF05C726}"/>
              </a:ext>
            </a:extLst>
          </p:cNvPr>
          <p:cNvSpPr/>
          <p:nvPr/>
        </p:nvSpPr>
        <p:spPr>
          <a:xfrm>
            <a:off x="886805" y="6307292"/>
            <a:ext cx="578085" cy="462470"/>
          </a:xfrm>
          <a:custGeom>
            <a:avLst/>
            <a:gdLst>
              <a:gd name="csX0" fmla="*/ 89297 w 285750"/>
              <a:gd name="csY0" fmla="*/ 17859 h 228600"/>
              <a:gd name="csX1" fmla="*/ 89297 w 285750"/>
              <a:gd name="csY1" fmla="*/ 39291 h 228600"/>
              <a:gd name="csX2" fmla="*/ 110728 w 285750"/>
              <a:gd name="csY2" fmla="*/ 39291 h 228600"/>
              <a:gd name="csX3" fmla="*/ 110728 w 285750"/>
              <a:gd name="csY3" fmla="*/ 17859 h 228600"/>
              <a:gd name="csX4" fmla="*/ 89297 w 285750"/>
              <a:gd name="csY4" fmla="*/ 17859 h 228600"/>
              <a:gd name="csX5" fmla="*/ 71438 w 285750"/>
              <a:gd name="csY5" fmla="*/ 0 h 228600"/>
              <a:gd name="csX6" fmla="*/ 128588 w 285750"/>
              <a:gd name="csY6" fmla="*/ 0 h 228600"/>
              <a:gd name="csX7" fmla="*/ 128588 w 285750"/>
              <a:gd name="csY7" fmla="*/ 53131 h 228600"/>
              <a:gd name="csX8" fmla="*/ 136625 w 285750"/>
              <a:gd name="csY8" fmla="*/ 72777 h 228600"/>
              <a:gd name="csX9" fmla="*/ 150019 w 285750"/>
              <a:gd name="csY9" fmla="*/ 71438 h 228600"/>
              <a:gd name="csX10" fmla="*/ 194667 w 285750"/>
              <a:gd name="csY10" fmla="*/ 89744 h 228600"/>
              <a:gd name="csX11" fmla="*/ 228600 w 285750"/>
              <a:gd name="csY11" fmla="*/ 64740 h 228600"/>
              <a:gd name="csX12" fmla="*/ 228600 w 285750"/>
              <a:gd name="csY12" fmla="*/ 28575 h 228600"/>
              <a:gd name="csX13" fmla="*/ 285750 w 285750"/>
              <a:gd name="csY13" fmla="*/ 28575 h 228600"/>
              <a:gd name="csX14" fmla="*/ 285750 w 285750"/>
              <a:gd name="csY14" fmla="*/ 85725 h 228600"/>
              <a:gd name="csX15" fmla="*/ 236190 w 285750"/>
              <a:gd name="csY15" fmla="*/ 85725 h 228600"/>
              <a:gd name="csX16" fmla="*/ 207615 w 285750"/>
              <a:gd name="csY16" fmla="*/ 106710 h 228600"/>
              <a:gd name="csX17" fmla="*/ 214313 w 285750"/>
              <a:gd name="csY17" fmla="*/ 135731 h 228600"/>
              <a:gd name="csX18" fmla="*/ 209847 w 285750"/>
              <a:gd name="csY18" fmla="*/ 159395 h 228600"/>
              <a:gd name="csX19" fmla="*/ 230386 w 285750"/>
              <a:gd name="csY19" fmla="*/ 171450 h 228600"/>
              <a:gd name="csX20" fmla="*/ 285750 w 285750"/>
              <a:gd name="csY20" fmla="*/ 171450 h 228600"/>
              <a:gd name="csX21" fmla="*/ 285750 w 285750"/>
              <a:gd name="csY21" fmla="*/ 228600 h 228600"/>
              <a:gd name="csX22" fmla="*/ 228600 w 285750"/>
              <a:gd name="csY22" fmla="*/ 228600 h 228600"/>
              <a:gd name="csX23" fmla="*/ 228600 w 285750"/>
              <a:gd name="csY23" fmla="*/ 195560 h 228600"/>
              <a:gd name="csX24" fmla="*/ 198686 w 285750"/>
              <a:gd name="csY24" fmla="*/ 177700 h 228600"/>
              <a:gd name="csX25" fmla="*/ 150019 w 285750"/>
              <a:gd name="csY25" fmla="*/ 200025 h 228600"/>
              <a:gd name="csX26" fmla="*/ 86618 w 285750"/>
              <a:gd name="csY26" fmla="*/ 146447 h 228600"/>
              <a:gd name="csX27" fmla="*/ 57150 w 285750"/>
              <a:gd name="csY27" fmla="*/ 146447 h 228600"/>
              <a:gd name="csX28" fmla="*/ 57150 w 285750"/>
              <a:gd name="csY28" fmla="*/ 164306 h 228600"/>
              <a:gd name="csX29" fmla="*/ 0 w 285750"/>
              <a:gd name="csY29" fmla="*/ 164306 h 228600"/>
              <a:gd name="csX30" fmla="*/ 0 w 285750"/>
              <a:gd name="csY30" fmla="*/ 107156 h 228600"/>
              <a:gd name="csX31" fmla="*/ 57150 w 285750"/>
              <a:gd name="csY31" fmla="*/ 107156 h 228600"/>
              <a:gd name="csX32" fmla="*/ 57150 w 285750"/>
              <a:gd name="csY32" fmla="*/ 125016 h 228600"/>
              <a:gd name="csX33" fmla="*/ 86618 w 285750"/>
              <a:gd name="csY33" fmla="*/ 125016 h 228600"/>
              <a:gd name="csX34" fmla="*/ 116533 w 285750"/>
              <a:gd name="csY34" fmla="*/ 80814 h 228600"/>
              <a:gd name="csX35" fmla="*/ 107156 w 285750"/>
              <a:gd name="csY35" fmla="*/ 57150 h 228600"/>
              <a:gd name="csX36" fmla="*/ 71438 w 285750"/>
              <a:gd name="csY36" fmla="*/ 57150 h 228600"/>
              <a:gd name="csX37" fmla="*/ 71438 w 285750"/>
              <a:gd name="csY37" fmla="*/ 0 h 228600"/>
              <a:gd name="csX38" fmla="*/ 39291 w 285750"/>
              <a:gd name="csY38" fmla="*/ 125016 h 228600"/>
              <a:gd name="csX39" fmla="*/ 17859 w 285750"/>
              <a:gd name="csY39" fmla="*/ 125016 h 228600"/>
              <a:gd name="csX40" fmla="*/ 17859 w 285750"/>
              <a:gd name="csY40" fmla="*/ 146447 h 228600"/>
              <a:gd name="csX41" fmla="*/ 39291 w 285750"/>
              <a:gd name="csY41" fmla="*/ 146447 h 228600"/>
              <a:gd name="csX42" fmla="*/ 39291 w 285750"/>
              <a:gd name="csY42" fmla="*/ 125016 h 228600"/>
              <a:gd name="csX43" fmla="*/ 267891 w 285750"/>
              <a:gd name="csY43" fmla="*/ 46434 h 228600"/>
              <a:gd name="csX44" fmla="*/ 246459 w 285750"/>
              <a:gd name="csY44" fmla="*/ 46434 h 228600"/>
              <a:gd name="csX45" fmla="*/ 246459 w 285750"/>
              <a:gd name="csY45" fmla="*/ 67866 h 228600"/>
              <a:gd name="csX46" fmla="*/ 267891 w 285750"/>
              <a:gd name="csY46" fmla="*/ 67866 h 228600"/>
              <a:gd name="csX47" fmla="*/ 267891 w 285750"/>
              <a:gd name="csY47" fmla="*/ 46434 h 228600"/>
              <a:gd name="csX48" fmla="*/ 246459 w 285750"/>
              <a:gd name="csY48" fmla="*/ 189309 h 228600"/>
              <a:gd name="csX49" fmla="*/ 246459 w 285750"/>
              <a:gd name="csY49" fmla="*/ 210741 h 228600"/>
              <a:gd name="csX50" fmla="*/ 267891 w 285750"/>
              <a:gd name="csY50" fmla="*/ 210741 h 228600"/>
              <a:gd name="csX51" fmla="*/ 267891 w 285750"/>
              <a:gd name="csY51" fmla="*/ 189309 h 228600"/>
              <a:gd name="csX52" fmla="*/ 246459 w 285750"/>
              <a:gd name="csY52" fmla="*/ 189309 h 228600"/>
              <a:gd name="csX53" fmla="*/ 150019 w 285750"/>
              <a:gd name="csY53" fmla="*/ 178594 h 228600"/>
              <a:gd name="csX54" fmla="*/ 192881 w 285750"/>
              <a:gd name="csY54" fmla="*/ 135731 h 228600"/>
              <a:gd name="csX55" fmla="*/ 150019 w 285750"/>
              <a:gd name="csY55" fmla="*/ 92869 h 228600"/>
              <a:gd name="csX56" fmla="*/ 107156 w 285750"/>
              <a:gd name="csY56" fmla="*/ 135731 h 228600"/>
              <a:gd name="csX57" fmla="*/ 150019 w 285750"/>
              <a:gd name="csY57" fmla="*/ 178594 h 228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285750" h="228600">
                <a:moveTo>
                  <a:pt x="89297" y="17859"/>
                </a:moveTo>
                <a:lnTo>
                  <a:pt x="89297" y="39291"/>
                </a:lnTo>
                <a:lnTo>
                  <a:pt x="110728" y="39291"/>
                </a:lnTo>
                <a:lnTo>
                  <a:pt x="110728" y="17859"/>
                </a:lnTo>
                <a:lnTo>
                  <a:pt x="89297" y="17859"/>
                </a:lnTo>
                <a:close/>
                <a:moveTo>
                  <a:pt x="71438" y="0"/>
                </a:moveTo>
                <a:lnTo>
                  <a:pt x="128588" y="0"/>
                </a:lnTo>
                <a:lnTo>
                  <a:pt x="128588" y="53131"/>
                </a:lnTo>
                <a:lnTo>
                  <a:pt x="136625" y="72777"/>
                </a:lnTo>
                <a:cubicBezTo>
                  <a:pt x="140642" y="71884"/>
                  <a:pt x="145553" y="71438"/>
                  <a:pt x="150019" y="71438"/>
                </a:cubicBezTo>
                <a:cubicBezTo>
                  <a:pt x="167431" y="71438"/>
                  <a:pt x="183059" y="78581"/>
                  <a:pt x="194667" y="89744"/>
                </a:cubicBezTo>
                <a:lnTo>
                  <a:pt x="228600" y="64740"/>
                </a:lnTo>
                <a:lnTo>
                  <a:pt x="228600" y="28575"/>
                </a:lnTo>
                <a:lnTo>
                  <a:pt x="285750" y="28575"/>
                </a:lnTo>
                <a:lnTo>
                  <a:pt x="285750" y="85725"/>
                </a:lnTo>
                <a:lnTo>
                  <a:pt x="236190" y="85725"/>
                </a:lnTo>
                <a:lnTo>
                  <a:pt x="207615" y="106710"/>
                </a:lnTo>
                <a:cubicBezTo>
                  <a:pt x="212080" y="115639"/>
                  <a:pt x="214313" y="125462"/>
                  <a:pt x="214313" y="135731"/>
                </a:cubicBezTo>
                <a:cubicBezTo>
                  <a:pt x="214313" y="144214"/>
                  <a:pt x="212973" y="151805"/>
                  <a:pt x="209847" y="159395"/>
                </a:cubicBezTo>
                <a:lnTo>
                  <a:pt x="230386" y="171450"/>
                </a:lnTo>
                <a:lnTo>
                  <a:pt x="285750" y="171450"/>
                </a:lnTo>
                <a:lnTo>
                  <a:pt x="285750" y="228600"/>
                </a:lnTo>
                <a:lnTo>
                  <a:pt x="228600" y="228600"/>
                </a:lnTo>
                <a:lnTo>
                  <a:pt x="228600" y="195560"/>
                </a:lnTo>
                <a:lnTo>
                  <a:pt x="198686" y="177700"/>
                </a:lnTo>
                <a:cubicBezTo>
                  <a:pt x="187077" y="191542"/>
                  <a:pt x="169664" y="200025"/>
                  <a:pt x="150019" y="200025"/>
                </a:cubicBezTo>
                <a:cubicBezTo>
                  <a:pt x="118319" y="200025"/>
                  <a:pt x="91530" y="176808"/>
                  <a:pt x="86618" y="146447"/>
                </a:cubicBezTo>
                <a:lnTo>
                  <a:pt x="57150" y="146447"/>
                </a:lnTo>
                <a:lnTo>
                  <a:pt x="57150" y="164306"/>
                </a:lnTo>
                <a:lnTo>
                  <a:pt x="0" y="164306"/>
                </a:lnTo>
                <a:lnTo>
                  <a:pt x="0" y="107156"/>
                </a:lnTo>
                <a:lnTo>
                  <a:pt x="57150" y="107156"/>
                </a:lnTo>
                <a:lnTo>
                  <a:pt x="57150" y="125016"/>
                </a:lnTo>
                <a:lnTo>
                  <a:pt x="86618" y="125016"/>
                </a:lnTo>
                <a:cubicBezTo>
                  <a:pt x="89744" y="106263"/>
                  <a:pt x="100906" y="90190"/>
                  <a:pt x="116533" y="80814"/>
                </a:cubicBezTo>
                <a:lnTo>
                  <a:pt x="107156" y="57150"/>
                </a:lnTo>
                <a:lnTo>
                  <a:pt x="71438" y="57150"/>
                </a:lnTo>
                <a:lnTo>
                  <a:pt x="71438" y="0"/>
                </a:lnTo>
                <a:close/>
                <a:moveTo>
                  <a:pt x="39291" y="125016"/>
                </a:moveTo>
                <a:lnTo>
                  <a:pt x="17859" y="125016"/>
                </a:lnTo>
                <a:lnTo>
                  <a:pt x="17859" y="146447"/>
                </a:lnTo>
                <a:lnTo>
                  <a:pt x="39291" y="146447"/>
                </a:lnTo>
                <a:lnTo>
                  <a:pt x="39291" y="125016"/>
                </a:lnTo>
                <a:close/>
                <a:moveTo>
                  <a:pt x="267891" y="46434"/>
                </a:moveTo>
                <a:lnTo>
                  <a:pt x="246459" y="46434"/>
                </a:lnTo>
                <a:lnTo>
                  <a:pt x="246459" y="67866"/>
                </a:lnTo>
                <a:lnTo>
                  <a:pt x="267891" y="67866"/>
                </a:lnTo>
                <a:lnTo>
                  <a:pt x="267891" y="46434"/>
                </a:lnTo>
                <a:close/>
                <a:moveTo>
                  <a:pt x="246459" y="189309"/>
                </a:moveTo>
                <a:lnTo>
                  <a:pt x="246459" y="210741"/>
                </a:lnTo>
                <a:lnTo>
                  <a:pt x="267891" y="210741"/>
                </a:lnTo>
                <a:lnTo>
                  <a:pt x="267891" y="189309"/>
                </a:lnTo>
                <a:lnTo>
                  <a:pt x="246459" y="189309"/>
                </a:lnTo>
                <a:close/>
                <a:moveTo>
                  <a:pt x="150019" y="178594"/>
                </a:moveTo>
                <a:cubicBezTo>
                  <a:pt x="173683" y="178594"/>
                  <a:pt x="192881" y="159395"/>
                  <a:pt x="192881" y="135731"/>
                </a:cubicBezTo>
                <a:cubicBezTo>
                  <a:pt x="192881" y="112067"/>
                  <a:pt x="173683" y="92869"/>
                  <a:pt x="150019" y="92869"/>
                </a:cubicBezTo>
                <a:cubicBezTo>
                  <a:pt x="126355" y="92869"/>
                  <a:pt x="107156" y="112067"/>
                  <a:pt x="107156" y="135731"/>
                </a:cubicBezTo>
                <a:cubicBezTo>
                  <a:pt x="107156" y="159395"/>
                  <a:pt x="126355" y="178594"/>
                  <a:pt x="150019" y="178594"/>
                </a:cubicBezTo>
                <a:close/>
              </a:path>
            </a:pathLst>
          </a:custGeom>
          <a:gradFill>
            <a:gsLst>
              <a:gs pos="14000">
                <a:schemeClr val="tx2"/>
              </a:gs>
              <a:gs pos="89000">
                <a:schemeClr val="accent5"/>
              </a:gs>
              <a:gs pos="40000">
                <a:schemeClr val="accent2"/>
              </a:gs>
            </a:gsLst>
            <a:lin ang="13800000" scaled="0"/>
          </a:gradFill>
          <a:ln w="9525" cap="flat">
            <a:noFill/>
            <a:prstDash val="solid"/>
            <a:miter/>
          </a:ln>
        </p:spPr>
        <p:txBody>
          <a:bodyPr/>
          <a:lstStyle/>
          <a:p>
            <a:endParaRPr lang="en-DE" dirty="0">
              <a:latin typeface="Inter" panose="02000503000000020004" pitchFamily="50" charset="0"/>
            </a:endParaRPr>
          </a:p>
        </p:txBody>
      </p:sp>
      <p:sp>
        <p:nvSpPr>
          <p:cNvPr id="37" name="Graphic 18">
            <a:extLst>
              <a:ext uri="{FF2B5EF4-FFF2-40B4-BE49-F238E27FC236}">
                <a16:creationId xmlns:a16="http://schemas.microsoft.com/office/drawing/2014/main" id="{12D3E5BD-5386-372E-920E-9A00DE118913}"/>
              </a:ext>
            </a:extLst>
          </p:cNvPr>
          <p:cNvSpPr>
            <a:spLocks noChangeAspect="1"/>
          </p:cNvSpPr>
          <p:nvPr/>
        </p:nvSpPr>
        <p:spPr>
          <a:xfrm>
            <a:off x="973864" y="4631923"/>
            <a:ext cx="458371" cy="488718"/>
          </a:xfrm>
          <a:custGeom>
            <a:avLst/>
            <a:gdLst>
              <a:gd name="connsiteX0" fmla="*/ 149756 w 285760"/>
              <a:gd name="connsiteY0" fmla="*/ 2679 h 304680"/>
              <a:gd name="connsiteX1" fmla="*/ 273283 w 285760"/>
              <a:gd name="connsiteY1" fmla="*/ 50602 h 304680"/>
              <a:gd name="connsiteX2" fmla="*/ 284713 w 285760"/>
              <a:gd name="connsiteY2" fmla="*/ 55007 h 304680"/>
              <a:gd name="connsiteX3" fmla="*/ 285428 w 285760"/>
              <a:gd name="connsiteY3" fmla="*/ 67211 h 304680"/>
              <a:gd name="connsiteX4" fmla="*/ 263223 w 285760"/>
              <a:gd name="connsiteY4" fmla="*/ 186809 h 304680"/>
              <a:gd name="connsiteX5" fmla="*/ 150470 w 285760"/>
              <a:gd name="connsiteY5" fmla="*/ 301407 h 304680"/>
              <a:gd name="connsiteX6" fmla="*/ 142910 w 285760"/>
              <a:gd name="connsiteY6" fmla="*/ 304681 h 304680"/>
              <a:gd name="connsiteX7" fmla="*/ 135350 w 285760"/>
              <a:gd name="connsiteY7" fmla="*/ 301407 h 304680"/>
              <a:gd name="connsiteX8" fmla="*/ 22538 w 285760"/>
              <a:gd name="connsiteY8" fmla="*/ 186869 h 304680"/>
              <a:gd name="connsiteX9" fmla="*/ 333 w 285760"/>
              <a:gd name="connsiteY9" fmla="*/ 67270 h 304680"/>
              <a:gd name="connsiteX10" fmla="*/ 1047 w 285760"/>
              <a:gd name="connsiteY10" fmla="*/ 55066 h 304680"/>
              <a:gd name="connsiteX11" fmla="*/ 12477 w 285760"/>
              <a:gd name="connsiteY11" fmla="*/ 50602 h 304680"/>
              <a:gd name="connsiteX12" fmla="*/ 136004 w 285760"/>
              <a:gd name="connsiteY12" fmla="*/ 2679 h 304680"/>
              <a:gd name="connsiteX13" fmla="*/ 142850 w 285760"/>
              <a:gd name="connsiteY13" fmla="*/ 0 h 304680"/>
              <a:gd name="connsiteX14" fmla="*/ 149756 w 285760"/>
              <a:gd name="connsiteY14" fmla="*/ 2679 h 304680"/>
              <a:gd name="connsiteX15" fmla="*/ 28610 w 285760"/>
              <a:gd name="connsiteY15" fmla="*/ 75009 h 304680"/>
              <a:gd name="connsiteX16" fmla="*/ 48732 w 285760"/>
              <a:gd name="connsiteY16" fmla="*/ 175498 h 304680"/>
              <a:gd name="connsiteX17" fmla="*/ 142850 w 285760"/>
              <a:gd name="connsiteY17" fmla="*/ 273606 h 304680"/>
              <a:gd name="connsiteX18" fmla="*/ 237029 w 285760"/>
              <a:gd name="connsiteY18" fmla="*/ 175498 h 304680"/>
              <a:gd name="connsiteX19" fmla="*/ 257150 w 285760"/>
              <a:gd name="connsiteY19" fmla="*/ 75009 h 304680"/>
              <a:gd name="connsiteX20" fmla="*/ 142850 w 285760"/>
              <a:gd name="connsiteY20" fmla="*/ 30659 h 304680"/>
              <a:gd name="connsiteX21" fmla="*/ 28610 w 285760"/>
              <a:gd name="connsiteY21" fmla="*/ 75009 h 304680"/>
              <a:gd name="connsiteX22" fmla="*/ 208573 w 285760"/>
              <a:gd name="connsiteY22" fmla="*/ 101620 h 304680"/>
              <a:gd name="connsiteX23" fmla="*/ 200179 w 285760"/>
              <a:gd name="connsiteY23" fmla="*/ 113169 h 304680"/>
              <a:gd name="connsiteX24" fmla="*/ 139160 w 285760"/>
              <a:gd name="connsiteY24" fmla="*/ 196989 h 304680"/>
              <a:gd name="connsiteX25" fmla="*/ 129158 w 285760"/>
              <a:gd name="connsiteY25" fmla="*/ 210741 h 304680"/>
              <a:gd name="connsiteX26" fmla="*/ 89749 w 285760"/>
              <a:gd name="connsiteY26" fmla="*/ 169902 h 304680"/>
              <a:gd name="connsiteX27" fmla="*/ 79807 w 285760"/>
              <a:gd name="connsiteY27" fmla="*/ 159603 h 304680"/>
              <a:gd name="connsiteX28" fmla="*/ 100345 w 285760"/>
              <a:gd name="connsiteY28" fmla="*/ 139779 h 304680"/>
              <a:gd name="connsiteX29" fmla="*/ 126063 w 285760"/>
              <a:gd name="connsiteY29" fmla="*/ 166390 h 304680"/>
              <a:gd name="connsiteX30" fmla="*/ 177021 w 285760"/>
              <a:gd name="connsiteY30" fmla="*/ 96322 h 304680"/>
              <a:gd name="connsiteX31" fmla="*/ 185415 w 285760"/>
              <a:gd name="connsiteY31" fmla="*/ 84773 h 304680"/>
              <a:gd name="connsiteX32" fmla="*/ 208513 w 285760"/>
              <a:gd name="connsiteY32" fmla="*/ 101560 h 30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60" h="304680">
                <a:moveTo>
                  <a:pt x="149756" y="2679"/>
                </a:moveTo>
                <a:lnTo>
                  <a:pt x="273283" y="50602"/>
                </a:lnTo>
                <a:lnTo>
                  <a:pt x="284713" y="55007"/>
                </a:lnTo>
                <a:lnTo>
                  <a:pt x="285428" y="67211"/>
                </a:lnTo>
                <a:cubicBezTo>
                  <a:pt x="287154" y="96976"/>
                  <a:pt x="282511" y="142399"/>
                  <a:pt x="263223" y="186809"/>
                </a:cubicBezTo>
                <a:cubicBezTo>
                  <a:pt x="243756" y="231577"/>
                  <a:pt x="208990" y="276106"/>
                  <a:pt x="150470" y="301407"/>
                </a:cubicBezTo>
                <a:lnTo>
                  <a:pt x="142910" y="304681"/>
                </a:lnTo>
                <a:lnTo>
                  <a:pt x="135350" y="301407"/>
                </a:lnTo>
                <a:cubicBezTo>
                  <a:pt x="76711" y="276165"/>
                  <a:pt x="42005" y="231696"/>
                  <a:pt x="22538" y="186869"/>
                </a:cubicBezTo>
                <a:cubicBezTo>
                  <a:pt x="3250" y="142458"/>
                  <a:pt x="-1394" y="96976"/>
                  <a:pt x="333" y="67270"/>
                </a:cubicBezTo>
                <a:lnTo>
                  <a:pt x="1047" y="55066"/>
                </a:lnTo>
                <a:lnTo>
                  <a:pt x="12477" y="50602"/>
                </a:lnTo>
                <a:lnTo>
                  <a:pt x="136004" y="2679"/>
                </a:lnTo>
                <a:lnTo>
                  <a:pt x="142850" y="0"/>
                </a:lnTo>
                <a:lnTo>
                  <a:pt x="149756" y="2679"/>
                </a:lnTo>
                <a:close/>
                <a:moveTo>
                  <a:pt x="28610" y="75009"/>
                </a:moveTo>
                <a:cubicBezTo>
                  <a:pt x="28015" y="100905"/>
                  <a:pt x="32718" y="138648"/>
                  <a:pt x="48732" y="175498"/>
                </a:cubicBezTo>
                <a:cubicBezTo>
                  <a:pt x="65519" y="214134"/>
                  <a:pt x="94630" y="251460"/>
                  <a:pt x="142850" y="273606"/>
                </a:cubicBezTo>
                <a:cubicBezTo>
                  <a:pt x="191130" y="251460"/>
                  <a:pt x="220182" y="214134"/>
                  <a:pt x="237029" y="175498"/>
                </a:cubicBezTo>
                <a:cubicBezTo>
                  <a:pt x="252983" y="138648"/>
                  <a:pt x="257746" y="100905"/>
                  <a:pt x="257150" y="75009"/>
                </a:cubicBezTo>
                <a:lnTo>
                  <a:pt x="142850" y="30659"/>
                </a:lnTo>
                <a:lnTo>
                  <a:pt x="28610" y="75009"/>
                </a:lnTo>
                <a:close/>
                <a:moveTo>
                  <a:pt x="208573" y="101620"/>
                </a:moveTo>
                <a:lnTo>
                  <a:pt x="200179" y="113169"/>
                </a:lnTo>
                <a:lnTo>
                  <a:pt x="139160" y="196989"/>
                </a:lnTo>
                <a:lnTo>
                  <a:pt x="129158" y="210741"/>
                </a:lnTo>
                <a:cubicBezTo>
                  <a:pt x="123920" y="205323"/>
                  <a:pt x="110763" y="191691"/>
                  <a:pt x="89749" y="169902"/>
                </a:cubicBezTo>
                <a:lnTo>
                  <a:pt x="79807" y="159603"/>
                </a:lnTo>
                <a:lnTo>
                  <a:pt x="100345" y="139779"/>
                </a:lnTo>
                <a:cubicBezTo>
                  <a:pt x="106001" y="145613"/>
                  <a:pt x="114573" y="154484"/>
                  <a:pt x="126063" y="166390"/>
                </a:cubicBezTo>
                <a:lnTo>
                  <a:pt x="177021" y="96322"/>
                </a:lnTo>
                <a:lnTo>
                  <a:pt x="185415" y="84773"/>
                </a:lnTo>
                <a:lnTo>
                  <a:pt x="208513" y="101560"/>
                </a:lnTo>
                <a:close/>
              </a:path>
            </a:pathLst>
          </a:custGeom>
          <a:gradFill>
            <a:gsLst>
              <a:gs pos="14000">
                <a:schemeClr val="tx2"/>
              </a:gs>
              <a:gs pos="89000">
                <a:schemeClr val="accent5"/>
              </a:gs>
              <a:gs pos="40000">
                <a:schemeClr val="accent2"/>
              </a:gs>
            </a:gsLst>
            <a:lin ang="13800000" scaled="0"/>
          </a:gradFill>
          <a:ln w="595" cap="flat">
            <a:noFill/>
            <a:prstDash val="solid"/>
            <a:miter/>
          </a:ln>
        </p:spPr>
        <p:txBody>
          <a:bodyPr rtlCol="0" anchor="ctr"/>
          <a:lstStyle/>
          <a:p>
            <a:endParaRPr lang="en-US"/>
          </a:p>
        </p:txBody>
      </p:sp>
    </p:spTree>
    <p:extLst>
      <p:ext uri="{BB962C8B-B14F-4D97-AF65-F5344CB8AC3E}">
        <p14:creationId xmlns:p14="http://schemas.microsoft.com/office/powerpoint/2010/main" val="31290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12"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ADD1D-BD6B-EFA3-28E9-C9F9264CFF93}"/>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06A3018F-FEF4-43F9-1745-25E9ACDAD67A}"/>
              </a:ext>
            </a:extLst>
          </p:cNvPr>
          <p:cNvSpPr>
            <a:spLocks noGrp="1"/>
          </p:cNvSpPr>
          <p:nvPr>
            <p:ph type="title"/>
          </p:nvPr>
        </p:nvSpPr>
        <p:spPr>
          <a:xfrm>
            <a:off x="495900" y="1265419"/>
            <a:ext cx="13689011" cy="1097280"/>
          </a:xfrm>
        </p:spPr>
        <p:txBody>
          <a:bodyPr>
            <a:normAutofit/>
          </a:bodyPr>
          <a:lstStyle/>
          <a:p>
            <a:r>
              <a:rPr lang="en-US" dirty="0"/>
              <a:t>Call to action</a:t>
            </a:r>
          </a:p>
        </p:txBody>
      </p:sp>
      <p:sp>
        <p:nvSpPr>
          <p:cNvPr id="5" name="Content Placeholder 29">
            <a:extLst>
              <a:ext uri="{FF2B5EF4-FFF2-40B4-BE49-F238E27FC236}">
                <a16:creationId xmlns:a16="http://schemas.microsoft.com/office/drawing/2014/main" id="{2D7D6971-F528-8A64-81A7-D27B20EA2451}"/>
              </a:ext>
            </a:extLst>
          </p:cNvPr>
          <p:cNvSpPr txBox="1">
            <a:spLocks/>
          </p:cNvSpPr>
          <p:nvPr/>
        </p:nvSpPr>
        <p:spPr>
          <a:xfrm>
            <a:off x="495900" y="1844432"/>
            <a:ext cx="13491120" cy="428231"/>
          </a:xfrm>
          <a:prstGeom prst="rect">
            <a:avLst/>
          </a:prstGeom>
        </p:spPr>
        <p:txBody>
          <a:bodyPr vert="horz" lIns="0" tIns="45720" rIns="0" bIns="45720" rtlCol="0">
            <a:normAutofit/>
          </a:bodyPr>
          <a:lstStyle>
            <a:lvl1pPr marL="0" indent="0" algn="l" defTabSz="1097280" rtl="0" eaLnBrk="1" latinLnBrk="0" hangingPunct="1">
              <a:lnSpc>
                <a:spcPct val="100000"/>
              </a:lnSpc>
              <a:spcBef>
                <a:spcPts val="600"/>
              </a:spcBef>
              <a:spcAft>
                <a:spcPts val="400"/>
              </a:spcAft>
              <a:buFont typeface="Arial" panose="020B0604020202020204" pitchFamily="34" charset="0"/>
              <a:buNone/>
              <a:defRPr sz="16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1pPr>
            <a:lvl2pPr marL="0" indent="0" algn="l" defTabSz="1097280" rtl="0" eaLnBrk="1" latinLnBrk="0" hangingPunct="1">
              <a:lnSpc>
                <a:spcPct val="100000"/>
              </a:lnSpc>
              <a:spcBef>
                <a:spcPts val="600"/>
              </a:spcBef>
              <a:spcAft>
                <a:spcPts val="400"/>
              </a:spcAft>
              <a:buFont typeface="Arial" panose="020B0604020202020204" pitchFamily="34" charset="0"/>
              <a:buNone/>
              <a:defRPr sz="16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2pPr>
            <a:lvl3pPr marL="228600" indent="-228600" algn="l" defTabSz="1097280" rtl="0" eaLnBrk="1" latinLnBrk="0" hangingPunct="1">
              <a:lnSpc>
                <a:spcPct val="100000"/>
              </a:lnSpc>
              <a:spcBef>
                <a:spcPts val="600"/>
              </a:spcBef>
              <a:spcAft>
                <a:spcPts val="400"/>
              </a:spcAft>
              <a:buFont typeface="Arial" panose="020B0604020202020204" pitchFamily="34" charset="0"/>
              <a:buChar char="•"/>
              <a:defRPr sz="16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3pPr>
            <a:lvl4pPr marL="517525" indent="-288925" algn="l" defTabSz="1097280" rtl="0" eaLnBrk="1" latinLnBrk="0" hangingPunct="1">
              <a:lnSpc>
                <a:spcPct val="100000"/>
              </a:lnSpc>
              <a:spcBef>
                <a:spcPts val="600"/>
              </a:spcBef>
              <a:spcAft>
                <a:spcPts val="400"/>
              </a:spcAft>
              <a:buFont typeface="Arial" panose="020B0604020202020204" pitchFamily="34" charset="0"/>
              <a:buChar char="–"/>
              <a:defRPr sz="14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4pPr>
            <a:lvl5pPr marL="800100" indent="-273050" algn="l" defTabSz="1097280" rtl="0" eaLnBrk="1" latinLnBrk="0" hangingPunct="1">
              <a:lnSpc>
                <a:spcPct val="100000"/>
              </a:lnSpc>
              <a:spcBef>
                <a:spcPts val="600"/>
              </a:spcBef>
              <a:spcAft>
                <a:spcPts val="400"/>
              </a:spcAft>
              <a:buFont typeface="Arial" panose="020B0604020202020204" pitchFamily="34" charset="0"/>
              <a:buChar char="–"/>
              <a:defRPr sz="1400" kern="1200">
                <a:solidFill>
                  <a:schemeClr val="tx1"/>
                </a:solidFill>
                <a:latin typeface="Inter Light" panose="02000403000000020004" pitchFamily="50" charset="0"/>
                <a:ea typeface="Inter Light" panose="02000403000000020004" pitchFamily="50" charset="0"/>
                <a:cs typeface="Inter Light" panose="02000403000000020004" pitchFamily="50"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Faster movement from POC to Production</a:t>
            </a:r>
          </a:p>
        </p:txBody>
      </p:sp>
      <p:sp>
        <p:nvSpPr>
          <p:cNvPr id="26" name="Rounded Rectangle 25">
            <a:extLst>
              <a:ext uri="{FF2B5EF4-FFF2-40B4-BE49-F238E27FC236}">
                <a16:creationId xmlns:a16="http://schemas.microsoft.com/office/drawing/2014/main" id="{0AA140D6-FBCC-D796-C87A-EA49345AA8A4}"/>
              </a:ext>
            </a:extLst>
          </p:cNvPr>
          <p:cNvSpPr/>
          <p:nvPr/>
        </p:nvSpPr>
        <p:spPr>
          <a:xfrm>
            <a:off x="584390" y="7132061"/>
            <a:ext cx="13491119" cy="42438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0" name="Rectangle: Rounded Corners 19">
            <a:extLst>
              <a:ext uri="{FF2B5EF4-FFF2-40B4-BE49-F238E27FC236}">
                <a16:creationId xmlns:a16="http://schemas.microsoft.com/office/drawing/2014/main" id="{47259EB5-9BF9-D864-449F-BFCAE4B3CEC8}"/>
              </a:ext>
            </a:extLst>
          </p:cNvPr>
          <p:cNvSpPr/>
          <p:nvPr/>
        </p:nvSpPr>
        <p:spPr>
          <a:xfrm>
            <a:off x="530915" y="2393821"/>
            <a:ext cx="13491119" cy="1284891"/>
          </a:xfrm>
          <a:prstGeom prst="roundRect">
            <a:avLst>
              <a:gd name="adj" fmla="val 10928"/>
            </a:avLst>
          </a:prstGeom>
          <a:solidFill>
            <a:schemeClr val="bg2">
              <a:lumMod val="75000"/>
            </a:scheme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 name="Rounded Rectangle 3">
            <a:extLst>
              <a:ext uri="{FF2B5EF4-FFF2-40B4-BE49-F238E27FC236}">
                <a16:creationId xmlns:a16="http://schemas.microsoft.com/office/drawing/2014/main" id="{6E3DABCE-E430-E83A-D23B-6CCB8FD6AAF0}"/>
              </a:ext>
            </a:extLst>
          </p:cNvPr>
          <p:cNvSpPr/>
          <p:nvPr/>
        </p:nvSpPr>
        <p:spPr>
          <a:xfrm>
            <a:off x="2215282" y="2844454"/>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Op Model Inadequacy</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8" name="Right Arrow 8">
            <a:extLst>
              <a:ext uri="{FF2B5EF4-FFF2-40B4-BE49-F238E27FC236}">
                <a16:creationId xmlns:a16="http://schemas.microsoft.com/office/drawing/2014/main" id="{E260642B-83C4-03A5-F7E4-636797AD982F}"/>
              </a:ext>
            </a:extLst>
          </p:cNvPr>
          <p:cNvSpPr/>
          <p:nvPr/>
        </p:nvSpPr>
        <p:spPr>
          <a:xfrm>
            <a:off x="569641" y="3733440"/>
            <a:ext cx="13491119" cy="57466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400" b="1">
                <a:solidFill>
                  <a:srgbClr val="FFFFFF"/>
                </a:solidFill>
                <a:latin typeface="Segoe UI"/>
              </a:defRPr>
            </a:pPr>
            <a:r>
              <a:rPr sz="1400" dirty="0">
                <a:latin typeface="Inter" panose="02000503000000020004" pitchFamily="50" charset="0"/>
                <a:ea typeface="Inter" panose="02000503000000020004" pitchFamily="50" charset="0"/>
                <a:cs typeface="Inter" panose="02000503000000020004" pitchFamily="50" charset="0"/>
              </a:rPr>
              <a:t> AI Scaling Blueprint (Secure → Repeatable → Integrated → Governed → Value-led)</a:t>
            </a:r>
          </a:p>
        </p:txBody>
      </p:sp>
      <p:sp>
        <p:nvSpPr>
          <p:cNvPr id="18" name="TextBox 17">
            <a:extLst>
              <a:ext uri="{FF2B5EF4-FFF2-40B4-BE49-F238E27FC236}">
                <a16:creationId xmlns:a16="http://schemas.microsoft.com/office/drawing/2014/main" id="{2D13DD02-CFE1-99CB-D58B-1E42AA4C4434}"/>
              </a:ext>
            </a:extLst>
          </p:cNvPr>
          <p:cNvSpPr txBox="1"/>
          <p:nvPr/>
        </p:nvSpPr>
        <p:spPr>
          <a:xfrm>
            <a:off x="1521288" y="7194305"/>
            <a:ext cx="11617320" cy="26844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sz="1200">
                <a:solidFill>
                  <a:srgbClr val="0C2444"/>
                </a:solidFill>
                <a:latin typeface="Segoe UI"/>
              </a:defRPr>
            </a:pPr>
            <a:r>
              <a:rPr lang="en-US" sz="1400" b="1" kern="0" dirty="0">
                <a:solidFill>
                  <a:schemeClr val="bg1"/>
                </a:solidFill>
                <a:latin typeface="Inter Light" panose="02000403000000020004" pitchFamily="50" charset="0"/>
                <a:ea typeface="Inter Light" panose="02000403000000020004" pitchFamily="50" charset="0"/>
                <a:cs typeface="Inter Light" panose="02000403000000020004" pitchFamily="50" charset="0"/>
              </a:rPr>
              <a:t>A governed AI foundation + </a:t>
            </a:r>
            <a:r>
              <a:rPr lang="en-US" sz="1400" b="1" kern="0" dirty="0" err="1">
                <a:solidFill>
                  <a:schemeClr val="bg1"/>
                </a:solidFill>
                <a:latin typeface="Inter Light" panose="02000403000000020004" pitchFamily="50" charset="0"/>
                <a:ea typeface="Inter Light" panose="02000403000000020004" pitchFamily="50" charset="0"/>
                <a:cs typeface="Inter Light" panose="02000403000000020004" pitchFamily="50" charset="0"/>
              </a:rPr>
              <a:t>industrialised</a:t>
            </a:r>
            <a:r>
              <a:rPr lang="en-US" sz="1400" b="1" kern="0" dirty="0">
                <a:solidFill>
                  <a:schemeClr val="bg1"/>
                </a:solidFill>
                <a:latin typeface="Inter Light" panose="02000403000000020004" pitchFamily="50" charset="0"/>
                <a:ea typeface="Inter Light" panose="02000403000000020004" pitchFamily="50" charset="0"/>
                <a:cs typeface="Inter Light" panose="02000403000000020004" pitchFamily="50" charset="0"/>
              </a:rPr>
              <a:t> delivery + legacy integration + responsible AI controls + value-led use case scaling</a:t>
            </a:r>
            <a:r>
              <a:rPr lang="en-US" sz="1400" b="1" dirty="0">
                <a:solidFill>
                  <a:schemeClr val="bg1"/>
                </a:solidFill>
              </a:rPr>
              <a:t>​</a:t>
            </a:r>
            <a:endParaRPr sz="1400" b="1" dirty="0">
              <a:solidFill>
                <a:schemeClr val="bg1"/>
              </a:solidFill>
            </a:endParaRPr>
          </a:p>
        </p:txBody>
      </p:sp>
      <p:sp>
        <p:nvSpPr>
          <p:cNvPr id="21" name="TextBox 20">
            <a:extLst>
              <a:ext uri="{FF2B5EF4-FFF2-40B4-BE49-F238E27FC236}">
                <a16:creationId xmlns:a16="http://schemas.microsoft.com/office/drawing/2014/main" id="{7DACF477-83A0-7630-CD87-0944DBC74FF8}"/>
              </a:ext>
            </a:extLst>
          </p:cNvPr>
          <p:cNvSpPr txBox="1"/>
          <p:nvPr/>
        </p:nvSpPr>
        <p:spPr>
          <a:xfrm>
            <a:off x="6538542" y="2339093"/>
            <a:ext cx="1344444" cy="563742"/>
          </a:xfrm>
          <a:prstGeom prst="rect">
            <a:avLst/>
          </a:prstGeom>
          <a:noFill/>
          <a:ln/>
        </p:spPr>
        <p:txBody>
          <a:bodyPr wrap="square" lIns="0" tIns="0" rIns="0" bIns="0" rtlCol="0" anchor="ctr"/>
          <a:lstStyle>
            <a:defPPr>
              <a:defRPr lang="en-US"/>
            </a:defPPr>
            <a:lvl1pPr>
              <a:defRPr kern="0" spc="-60">
                <a:latin typeface="GT Standard L Extended" pitchFamily="50" charset="0"/>
                <a:ea typeface="GT Standard L Extended Bold" pitchFamily="34" charset="-122"/>
                <a:cs typeface="GT Standard L Extended Bold" pitchFamily="34" charset="-120"/>
              </a:defRPr>
            </a:lvl1pPr>
          </a:lstStyle>
          <a:p>
            <a:pPr algn="ctr"/>
            <a:r>
              <a:rPr lang="en-US" sz="1500" spc="0" dirty="0"/>
              <a:t>Barriers</a:t>
            </a:r>
          </a:p>
        </p:txBody>
      </p:sp>
      <p:sp>
        <p:nvSpPr>
          <p:cNvPr id="23" name="TextBox 22">
            <a:extLst>
              <a:ext uri="{FF2B5EF4-FFF2-40B4-BE49-F238E27FC236}">
                <a16:creationId xmlns:a16="http://schemas.microsoft.com/office/drawing/2014/main" id="{0CA5C741-3C75-CA28-32C3-976D2FB4D0B8}"/>
              </a:ext>
            </a:extLst>
          </p:cNvPr>
          <p:cNvSpPr txBox="1"/>
          <p:nvPr/>
        </p:nvSpPr>
        <p:spPr>
          <a:xfrm>
            <a:off x="4705302" y="4212517"/>
            <a:ext cx="5101812" cy="756942"/>
          </a:xfrm>
          <a:prstGeom prst="rect">
            <a:avLst/>
          </a:prstGeom>
          <a:noFill/>
          <a:ln/>
        </p:spPr>
        <p:txBody>
          <a:bodyPr wrap="square" lIns="0" tIns="0" rIns="0" bIns="0" rtlCol="0" anchor="ctr"/>
          <a:lstStyle>
            <a:defPPr>
              <a:defRPr lang="en-US"/>
            </a:defPPr>
            <a:lvl1pPr>
              <a:defRPr sz="1500" kern="0" spc="-60">
                <a:latin typeface="GT Standard L Extended" pitchFamily="50" charset="0"/>
                <a:ea typeface="GT Standard L Extended Bold" pitchFamily="34" charset="-122"/>
                <a:cs typeface="GT Standard L Extended Bold" pitchFamily="34" charset="-120"/>
              </a:defRPr>
            </a:lvl1pPr>
          </a:lstStyle>
          <a:p>
            <a:pPr algn="ctr"/>
            <a:r>
              <a:rPr lang="en-US" spc="0" dirty="0"/>
              <a:t>What FSIs Need to Do</a:t>
            </a:r>
          </a:p>
        </p:txBody>
      </p:sp>
      <p:sp>
        <p:nvSpPr>
          <p:cNvPr id="19" name="Rounded Rectangle 3">
            <a:extLst>
              <a:ext uri="{FF2B5EF4-FFF2-40B4-BE49-F238E27FC236}">
                <a16:creationId xmlns:a16="http://schemas.microsoft.com/office/drawing/2014/main" id="{66F66BB0-FB55-E63A-2637-DAAFD438C494}"/>
              </a:ext>
            </a:extLst>
          </p:cNvPr>
          <p:cNvSpPr/>
          <p:nvPr/>
        </p:nvSpPr>
        <p:spPr>
          <a:xfrm>
            <a:off x="5035773" y="2862115"/>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Risk &amp; Reg Compliance</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0" name="Rounded Rectangle 3">
            <a:extLst>
              <a:ext uri="{FF2B5EF4-FFF2-40B4-BE49-F238E27FC236}">
                <a16:creationId xmlns:a16="http://schemas.microsoft.com/office/drawing/2014/main" id="{A9BA596A-0A33-1287-BFC5-2B36B34A6F41}"/>
              </a:ext>
            </a:extLst>
          </p:cNvPr>
          <p:cNvSpPr/>
          <p:nvPr/>
        </p:nvSpPr>
        <p:spPr>
          <a:xfrm>
            <a:off x="3626211" y="2862115"/>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Talent &amp; Culture</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1" name="Rounded Rectangle 3">
            <a:extLst>
              <a:ext uri="{FF2B5EF4-FFF2-40B4-BE49-F238E27FC236}">
                <a16:creationId xmlns:a16="http://schemas.microsoft.com/office/drawing/2014/main" id="{D5BF32C4-3126-493E-5676-169DA2D4A494}"/>
              </a:ext>
            </a:extLst>
          </p:cNvPr>
          <p:cNvSpPr/>
          <p:nvPr/>
        </p:nvSpPr>
        <p:spPr>
          <a:xfrm>
            <a:off x="6490623" y="2846565"/>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Data Frag &amp; Quality</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2" name="Rounded Rectangle 3">
            <a:extLst>
              <a:ext uri="{FF2B5EF4-FFF2-40B4-BE49-F238E27FC236}">
                <a16:creationId xmlns:a16="http://schemas.microsoft.com/office/drawing/2014/main" id="{5FE1010C-5A02-AC7E-F64B-F03BAE37FCBF}"/>
              </a:ext>
            </a:extLst>
          </p:cNvPr>
          <p:cNvSpPr/>
          <p:nvPr/>
        </p:nvSpPr>
        <p:spPr>
          <a:xfrm>
            <a:off x="7945472" y="2833671"/>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Legacy Systems Integration</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3" name="Rounded Rectangle 3">
            <a:extLst>
              <a:ext uri="{FF2B5EF4-FFF2-40B4-BE49-F238E27FC236}">
                <a16:creationId xmlns:a16="http://schemas.microsoft.com/office/drawing/2014/main" id="{01BEE21F-EA7C-7D77-A9C2-CDED055D4688}"/>
              </a:ext>
            </a:extLst>
          </p:cNvPr>
          <p:cNvSpPr/>
          <p:nvPr/>
        </p:nvSpPr>
        <p:spPr>
          <a:xfrm>
            <a:off x="9355035" y="2833671"/>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Trust &amp; Explainability</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4" name="Rounded Rectangle 3">
            <a:extLst>
              <a:ext uri="{FF2B5EF4-FFF2-40B4-BE49-F238E27FC236}">
                <a16:creationId xmlns:a16="http://schemas.microsoft.com/office/drawing/2014/main" id="{AD7052BC-155E-5EA7-1092-5B6C442E9893}"/>
              </a:ext>
            </a:extLst>
          </p:cNvPr>
          <p:cNvSpPr/>
          <p:nvPr/>
        </p:nvSpPr>
        <p:spPr>
          <a:xfrm>
            <a:off x="10787160" y="2862115"/>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Security &amp; Privacy</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5" name="Rounded Rectangle 3">
            <a:extLst>
              <a:ext uri="{FF2B5EF4-FFF2-40B4-BE49-F238E27FC236}">
                <a16:creationId xmlns:a16="http://schemas.microsoft.com/office/drawing/2014/main" id="{F0C865A2-3C8A-5C3F-BF34-BE89DB665BAC}"/>
              </a:ext>
            </a:extLst>
          </p:cNvPr>
          <p:cNvSpPr/>
          <p:nvPr/>
        </p:nvSpPr>
        <p:spPr>
          <a:xfrm>
            <a:off x="12196722" y="2862115"/>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Complex Ecosystem</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36" name="Rounded Rectangle 9">
            <a:extLst>
              <a:ext uri="{FF2B5EF4-FFF2-40B4-BE49-F238E27FC236}">
                <a16:creationId xmlns:a16="http://schemas.microsoft.com/office/drawing/2014/main" id="{87FDF20D-8180-D378-7E6A-4A974D8364C5}"/>
              </a:ext>
            </a:extLst>
          </p:cNvPr>
          <p:cNvSpPr/>
          <p:nvPr/>
        </p:nvSpPr>
        <p:spPr>
          <a:xfrm>
            <a:off x="1140731" y="4885446"/>
            <a:ext cx="3420000" cy="1835999"/>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dirty="0">
                <a:solidFill>
                  <a:srgbClr val="FFFFFF"/>
                </a:solidFill>
                <a:latin typeface="Inter" panose="02000503000000020004" pitchFamily="50" charset="0"/>
                <a:ea typeface="Inter" panose="02000503000000020004" pitchFamily="50" charset="0"/>
                <a:cs typeface="Inter" panose="02000503000000020004" pitchFamily="50" charset="0"/>
              </a:rPr>
              <a:t>Identify high impact uses cases</a:t>
            </a:r>
          </a:p>
          <a:p>
            <a:pPr marL="285750" indent="-285750">
              <a:buFont typeface="Arial" panose="020B0604020202020204" pitchFamily="34" charset="0"/>
              <a:buChar char="•"/>
            </a:pPr>
            <a:r>
              <a:rPr lang="en-US" sz="1600" b="1" dirty="0">
                <a:solidFill>
                  <a:srgbClr val="FFFFFF"/>
                </a:solidFill>
                <a:latin typeface="Inter" panose="02000503000000020004" pitchFamily="50" charset="0"/>
                <a:ea typeface="Inter" panose="02000503000000020004" pitchFamily="50" charset="0"/>
                <a:cs typeface="Inter" panose="02000503000000020004" pitchFamily="50" charset="0"/>
              </a:rPr>
              <a:t>Develop robust business cases</a:t>
            </a:r>
          </a:p>
          <a:p>
            <a:pPr marL="285750" indent="-285750">
              <a:buFont typeface="Arial" panose="020B0604020202020204" pitchFamily="34" charset="0"/>
              <a:buChar char="•"/>
            </a:pPr>
            <a:r>
              <a:rPr lang="en-US" sz="1600" b="1" dirty="0">
                <a:solidFill>
                  <a:srgbClr val="FFFFFF"/>
                </a:solidFill>
                <a:latin typeface="Inter" panose="02000503000000020004" pitchFamily="50" charset="0"/>
                <a:ea typeface="Inter" panose="02000503000000020004" pitchFamily="50" charset="0"/>
                <a:cs typeface="Inter" panose="02000503000000020004" pitchFamily="50" charset="0"/>
              </a:rPr>
              <a:t>Understand regulatory, risk and compliance constraints</a:t>
            </a:r>
          </a:p>
        </p:txBody>
      </p:sp>
      <p:sp>
        <p:nvSpPr>
          <p:cNvPr id="37" name="Rounded Rectangle 9">
            <a:extLst>
              <a:ext uri="{FF2B5EF4-FFF2-40B4-BE49-F238E27FC236}">
                <a16:creationId xmlns:a16="http://schemas.microsoft.com/office/drawing/2014/main" id="{797EF6DF-946D-6975-9B1D-2263A249FF44}"/>
              </a:ext>
            </a:extLst>
          </p:cNvPr>
          <p:cNvSpPr/>
          <p:nvPr/>
        </p:nvSpPr>
        <p:spPr>
          <a:xfrm>
            <a:off x="5623574" y="4889719"/>
            <a:ext cx="3420000" cy="183599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marL="285750" indent="-285750">
              <a:buFont typeface="Arial" panose="020B0604020202020204" pitchFamily="34" charset="0"/>
              <a:buChar char="•"/>
            </a:pPr>
            <a:r>
              <a:rPr lang="en-US" sz="1600" b="1" dirty="0">
                <a:solidFill>
                  <a:schemeClr val="bg1"/>
                </a:solidFill>
                <a:latin typeface="Inter" panose="02000503000000020004" pitchFamily="50" charset="0"/>
                <a:ea typeface="Inter" panose="02000503000000020004" pitchFamily="50" charset="0"/>
                <a:cs typeface="Inter" panose="02000503000000020004" pitchFamily="50" charset="0"/>
              </a:rPr>
              <a:t>Build use cases, starting with rapid POCs and scale up iteratively</a:t>
            </a:r>
          </a:p>
          <a:p>
            <a:pPr algn="ctr"/>
            <a:endParaRPr sz="1400" b="1" dirty="0">
              <a:solidFill>
                <a:srgbClr val="FFFFFF"/>
              </a:solidFill>
              <a:latin typeface="Inter" panose="02000503000000020004" pitchFamily="50" charset="0"/>
              <a:ea typeface="Inter" panose="02000503000000020004" pitchFamily="50" charset="0"/>
              <a:cs typeface="Inter" panose="02000503000000020004" pitchFamily="50" charset="0"/>
            </a:endParaRPr>
          </a:p>
        </p:txBody>
      </p:sp>
      <p:sp>
        <p:nvSpPr>
          <p:cNvPr id="40" name="Rounded Rectangle 9">
            <a:extLst>
              <a:ext uri="{FF2B5EF4-FFF2-40B4-BE49-F238E27FC236}">
                <a16:creationId xmlns:a16="http://schemas.microsoft.com/office/drawing/2014/main" id="{ED283A8C-453D-468D-9288-FAFCE744D2C6}"/>
              </a:ext>
            </a:extLst>
          </p:cNvPr>
          <p:cNvSpPr/>
          <p:nvPr/>
        </p:nvSpPr>
        <p:spPr>
          <a:xfrm>
            <a:off x="10106418" y="4913808"/>
            <a:ext cx="3420000" cy="183599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dirty="0">
                <a:solidFill>
                  <a:schemeClr val="tx1"/>
                </a:solidFill>
                <a:latin typeface="Inter" panose="02000503000000020004" pitchFamily="50" charset="0"/>
                <a:ea typeface="Inter" panose="02000503000000020004" pitchFamily="50" charset="0"/>
                <a:cs typeface="Inter" panose="02000503000000020004" pitchFamily="50" charset="0"/>
              </a:rPr>
              <a:t>Deploy use cases in Production, by making them enterprise grade</a:t>
            </a:r>
          </a:p>
          <a:p>
            <a:pPr marL="285750" indent="-285750">
              <a:buFont typeface="Arial" panose="020B0604020202020204" pitchFamily="34" charset="0"/>
              <a:buChar char="•"/>
            </a:pPr>
            <a:r>
              <a:rPr lang="en-US" sz="1600" b="1" dirty="0">
                <a:solidFill>
                  <a:schemeClr val="tx1"/>
                </a:solidFill>
                <a:latin typeface="Inter" panose="02000503000000020004" pitchFamily="50" charset="0"/>
                <a:ea typeface="Inter" panose="02000503000000020004" pitchFamily="50" charset="0"/>
                <a:cs typeface="Inter" panose="02000503000000020004" pitchFamily="50" charset="0"/>
              </a:rPr>
              <a:t>Continuously monitor and improve</a:t>
            </a:r>
            <a:endParaRPr sz="1600" b="1"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4" name="Arrow: Right 3">
            <a:extLst>
              <a:ext uri="{FF2B5EF4-FFF2-40B4-BE49-F238E27FC236}">
                <a16:creationId xmlns:a16="http://schemas.microsoft.com/office/drawing/2014/main" id="{607FD5F8-5E78-0B2C-9842-05CF4EBCB076}"/>
              </a:ext>
            </a:extLst>
          </p:cNvPr>
          <p:cNvSpPr/>
          <p:nvPr/>
        </p:nvSpPr>
        <p:spPr>
          <a:xfrm>
            <a:off x="4731943" y="5472075"/>
            <a:ext cx="770260" cy="631467"/>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92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6" name="Arrow: Right 5">
            <a:extLst>
              <a:ext uri="{FF2B5EF4-FFF2-40B4-BE49-F238E27FC236}">
                <a16:creationId xmlns:a16="http://schemas.microsoft.com/office/drawing/2014/main" id="{28EEB400-835F-E99E-9D43-80CA2386A91B}"/>
              </a:ext>
            </a:extLst>
          </p:cNvPr>
          <p:cNvSpPr/>
          <p:nvPr/>
        </p:nvSpPr>
        <p:spPr>
          <a:xfrm>
            <a:off x="9214786" y="5487711"/>
            <a:ext cx="770260" cy="631467"/>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92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3" name="Rounded Rectangle 3">
            <a:extLst>
              <a:ext uri="{FF2B5EF4-FFF2-40B4-BE49-F238E27FC236}">
                <a16:creationId xmlns:a16="http://schemas.microsoft.com/office/drawing/2014/main" id="{8133ED5D-5BC8-1D62-7DF6-C3075BBAF8D5}"/>
              </a:ext>
            </a:extLst>
          </p:cNvPr>
          <p:cNvSpPr/>
          <p:nvPr/>
        </p:nvSpPr>
        <p:spPr>
          <a:xfrm>
            <a:off x="739235" y="2857561"/>
            <a:ext cx="1344444" cy="687768"/>
          </a:xfrm>
          <a:prstGeom prst="round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200" dirty="0">
                <a:solidFill>
                  <a:schemeClr val="tx1"/>
                </a:solidFill>
                <a:latin typeface="Inter" panose="02000503000000020004" pitchFamily="50" charset="0"/>
                <a:ea typeface="Inter" panose="02000503000000020004" pitchFamily="50" charset="0"/>
                <a:cs typeface="Inter" panose="02000503000000020004" pitchFamily="50" charset="0"/>
              </a:rPr>
              <a:t>Cost &amp; ROI</a:t>
            </a:r>
            <a:endParaRPr sz="1200"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cxnSp>
        <p:nvCxnSpPr>
          <p:cNvPr id="9" name="Connector: Elbow 8">
            <a:extLst>
              <a:ext uri="{FF2B5EF4-FFF2-40B4-BE49-F238E27FC236}">
                <a16:creationId xmlns:a16="http://schemas.microsoft.com/office/drawing/2014/main" id="{C7D71874-C270-76D3-DB0D-C3DF54F50BC7}"/>
              </a:ext>
            </a:extLst>
          </p:cNvPr>
          <p:cNvCxnSpPr>
            <a:stCxn id="40" idx="0"/>
            <a:endCxn id="36" idx="0"/>
          </p:cNvCxnSpPr>
          <p:nvPr/>
        </p:nvCxnSpPr>
        <p:spPr>
          <a:xfrm rot="16200000" flipV="1">
            <a:off x="7319394" y="416783"/>
            <a:ext cx="28362" cy="8965687"/>
          </a:xfrm>
          <a:prstGeom prst="bentConnector3">
            <a:avLst>
              <a:gd name="adj1" fmla="val 202545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2963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763FA-34F0-EE82-03E9-3E2EDFF350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DC0CD7-DB53-716F-BA0B-89529FD77A95}"/>
              </a:ext>
            </a:extLst>
          </p:cNvPr>
          <p:cNvSpPr>
            <a:spLocks noGrp="1"/>
          </p:cNvSpPr>
          <p:nvPr>
            <p:ph type="title"/>
          </p:nvPr>
        </p:nvSpPr>
        <p:spPr/>
        <p:txBody>
          <a:bodyPr/>
          <a:lstStyle/>
          <a:p>
            <a:r>
              <a:rPr lang="en-US" dirty="0"/>
              <a:t>Call to action</a:t>
            </a:r>
            <a:endParaRPr lang="en-GB" dirty="0"/>
          </a:p>
        </p:txBody>
      </p:sp>
      <p:sp>
        <p:nvSpPr>
          <p:cNvPr id="11" name="TextBox 10">
            <a:extLst>
              <a:ext uri="{FF2B5EF4-FFF2-40B4-BE49-F238E27FC236}">
                <a16:creationId xmlns:a16="http://schemas.microsoft.com/office/drawing/2014/main" id="{194567FB-A402-D78A-4755-D90054E12E1E}"/>
              </a:ext>
            </a:extLst>
          </p:cNvPr>
          <p:cNvSpPr txBox="1"/>
          <p:nvPr/>
        </p:nvSpPr>
        <p:spPr>
          <a:xfrm>
            <a:off x="1547193" y="2353376"/>
            <a:ext cx="3967687" cy="371692"/>
          </a:xfrm>
          <a:prstGeom prst="rect">
            <a:avLst/>
          </a:prstGeom>
          <a:noFill/>
          <a:ln/>
        </p:spPr>
        <p:txBody>
          <a:bodyPr wrap="square" lIns="0" tIns="0" rIns="0" bIns="0" rtlCol="0" anchor="ctr"/>
          <a:lstStyle>
            <a:defPPr>
              <a:defRPr lang="en-US"/>
            </a:defPPr>
            <a:lvl1pPr>
              <a:defRPr sz="1500" kern="0" spc="-60">
                <a:latin typeface="GT Standard L Extended" pitchFamily="50" charset="0"/>
                <a:ea typeface="GT Standard L Extended Bold" pitchFamily="34" charset="-122"/>
                <a:cs typeface="GT Standard L Extended Bold" pitchFamily="34" charset="-120"/>
              </a:defRPr>
            </a:lvl1pPr>
          </a:lstStyle>
          <a:p>
            <a:pPr algn="ctr"/>
            <a:r>
              <a:rPr lang="en-US" spc="0" dirty="0"/>
              <a:t>What FSIs Need to Do</a:t>
            </a:r>
          </a:p>
        </p:txBody>
      </p:sp>
      <p:sp>
        <p:nvSpPr>
          <p:cNvPr id="16" name="TextBox 15">
            <a:extLst>
              <a:ext uri="{FF2B5EF4-FFF2-40B4-BE49-F238E27FC236}">
                <a16:creationId xmlns:a16="http://schemas.microsoft.com/office/drawing/2014/main" id="{4E22C0D9-2390-8964-36E0-1759437EAB7B}"/>
              </a:ext>
            </a:extLst>
          </p:cNvPr>
          <p:cNvSpPr txBox="1"/>
          <p:nvPr/>
        </p:nvSpPr>
        <p:spPr>
          <a:xfrm>
            <a:off x="7001804" y="2333547"/>
            <a:ext cx="3967687" cy="371692"/>
          </a:xfrm>
          <a:prstGeom prst="rect">
            <a:avLst/>
          </a:prstGeom>
          <a:noFill/>
          <a:ln/>
        </p:spPr>
        <p:txBody>
          <a:bodyPr wrap="square" lIns="0" tIns="0" rIns="0" bIns="0" rtlCol="0" anchor="ctr"/>
          <a:lstStyle>
            <a:defPPr>
              <a:defRPr lang="en-US"/>
            </a:defPPr>
            <a:lvl1pPr>
              <a:defRPr sz="1500" kern="0" spc="-60">
                <a:latin typeface="GT Standard L Extended" pitchFamily="50" charset="0"/>
                <a:ea typeface="GT Standard L Extended Bold" pitchFamily="34" charset="-122"/>
                <a:cs typeface="GT Standard L Extended Bold" pitchFamily="34" charset="-120"/>
              </a:defRPr>
            </a:lvl1pPr>
          </a:lstStyle>
          <a:p>
            <a:pPr algn="ctr"/>
            <a:r>
              <a:rPr lang="en-US" spc="0"/>
              <a:t>How DXC Can Help</a:t>
            </a:r>
          </a:p>
        </p:txBody>
      </p:sp>
      <p:sp>
        <p:nvSpPr>
          <p:cNvPr id="17" name="Rounded Rectangle 9">
            <a:extLst>
              <a:ext uri="{FF2B5EF4-FFF2-40B4-BE49-F238E27FC236}">
                <a16:creationId xmlns:a16="http://schemas.microsoft.com/office/drawing/2014/main" id="{50A7936B-68D5-65DB-0218-69271971D817}"/>
              </a:ext>
            </a:extLst>
          </p:cNvPr>
          <p:cNvSpPr/>
          <p:nvPr/>
        </p:nvSpPr>
        <p:spPr>
          <a:xfrm>
            <a:off x="6046310" y="2875483"/>
            <a:ext cx="5940000" cy="1206586"/>
          </a:xfrm>
          <a:prstGeom prst="roundRect">
            <a:avLst>
              <a:gd name="adj" fmla="val 6265"/>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algn="ctr"/>
            <a:endPar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algn="ctr"/>
            <a:r>
              <a:rPr lang="en-US" sz="1440" b="1" dirty="0">
                <a:solidFill>
                  <a:srgbClr val="FFFFFF"/>
                </a:solidFill>
                <a:latin typeface="GT Standard L Extended" pitchFamily="2" charset="77"/>
                <a:ea typeface="Inter" panose="02000503000000020004" pitchFamily="50" charset="0"/>
                <a:cs typeface="Inter" panose="02000503000000020004" pitchFamily="50" charset="0"/>
              </a:rPr>
              <a:t>Advisory  </a:t>
            </a:r>
          </a:p>
          <a:p>
            <a:pPr algn="ctr"/>
            <a:r>
              <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rPr>
              <a:t>Diagnostic, Regulatory compliance, Prioritization, Business case, Change management</a:t>
            </a:r>
          </a:p>
          <a:p>
            <a:pPr algn="ctr"/>
            <a:endPar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algn="ctr"/>
            <a:endParaRPr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p:txBody>
      </p:sp>
      <p:sp>
        <p:nvSpPr>
          <p:cNvPr id="18" name="Rounded Rectangle 9">
            <a:extLst>
              <a:ext uri="{FF2B5EF4-FFF2-40B4-BE49-F238E27FC236}">
                <a16:creationId xmlns:a16="http://schemas.microsoft.com/office/drawing/2014/main" id="{C3C5DDD0-A0DA-DE58-743C-92BFCDF2D722}"/>
              </a:ext>
            </a:extLst>
          </p:cNvPr>
          <p:cNvSpPr/>
          <p:nvPr/>
        </p:nvSpPr>
        <p:spPr>
          <a:xfrm>
            <a:off x="6041214" y="4193219"/>
            <a:ext cx="5940000" cy="45333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algn="ctr"/>
            <a:r>
              <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rPr>
              <a:t>AI Workbench for rapid prototyping / POCs </a:t>
            </a:r>
          </a:p>
          <a:p>
            <a:pPr algn="ctr"/>
            <a:endParaRPr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p:txBody>
      </p:sp>
      <p:sp>
        <p:nvSpPr>
          <p:cNvPr id="19" name="Rounded Rectangle 9">
            <a:extLst>
              <a:ext uri="{FF2B5EF4-FFF2-40B4-BE49-F238E27FC236}">
                <a16:creationId xmlns:a16="http://schemas.microsoft.com/office/drawing/2014/main" id="{BF9E36B9-9429-C896-E583-291F8698D2B8}"/>
              </a:ext>
            </a:extLst>
          </p:cNvPr>
          <p:cNvSpPr/>
          <p:nvPr/>
        </p:nvSpPr>
        <p:spPr>
          <a:xfrm>
            <a:off x="6015647" y="4718523"/>
            <a:ext cx="5940000" cy="458803"/>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a:p>
            <a:pPr algn="ctr"/>
            <a:r>
              <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rPr>
              <a:t>Deployed Use Cases</a:t>
            </a:r>
          </a:p>
          <a:p>
            <a:pPr algn="ctr"/>
            <a:endParaRPr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p:txBody>
      </p:sp>
      <p:sp>
        <p:nvSpPr>
          <p:cNvPr id="23" name="Rounded Rectangle 9">
            <a:extLst>
              <a:ext uri="{FF2B5EF4-FFF2-40B4-BE49-F238E27FC236}">
                <a16:creationId xmlns:a16="http://schemas.microsoft.com/office/drawing/2014/main" id="{5AFDB090-05CC-6994-976C-98381524BB02}"/>
              </a:ext>
            </a:extLst>
          </p:cNvPr>
          <p:cNvSpPr/>
          <p:nvPr/>
        </p:nvSpPr>
        <p:spPr>
          <a:xfrm rot="16200000">
            <a:off x="10383659" y="4660429"/>
            <a:ext cx="4453901" cy="884008"/>
          </a:xfrm>
          <a:prstGeom prst="roundRect">
            <a:avLst>
              <a:gd name="adj" fmla="val 6821"/>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40" b="1" dirty="0">
                <a:solidFill>
                  <a:srgbClr val="FFFFFF"/>
                </a:solidFill>
                <a:latin typeface="Inter" panose="02000503000000020004" pitchFamily="50" charset="0"/>
                <a:ea typeface="Inter" panose="02000503000000020004" pitchFamily="50" charset="0"/>
                <a:cs typeface="Inter" panose="02000503000000020004" pitchFamily="50" charset="0"/>
              </a:rPr>
              <a:t>Engineering, People and Enterprise Skills</a:t>
            </a:r>
            <a:endParaRPr sz="1440" b="1" dirty="0">
              <a:solidFill>
                <a:srgbClr val="FFFFFF"/>
              </a:solidFill>
              <a:latin typeface="Inter" panose="02000503000000020004" pitchFamily="50" charset="0"/>
              <a:ea typeface="Inter" panose="02000503000000020004" pitchFamily="50" charset="0"/>
              <a:cs typeface="Inter" panose="02000503000000020004" pitchFamily="50" charset="0"/>
            </a:endParaRPr>
          </a:p>
        </p:txBody>
      </p:sp>
      <p:sp>
        <p:nvSpPr>
          <p:cNvPr id="5" name="Rounded Rectangle 9">
            <a:extLst>
              <a:ext uri="{FF2B5EF4-FFF2-40B4-BE49-F238E27FC236}">
                <a16:creationId xmlns:a16="http://schemas.microsoft.com/office/drawing/2014/main" id="{90A46ABA-DB3C-9876-6CC6-7EEA1F4A3C65}"/>
              </a:ext>
            </a:extLst>
          </p:cNvPr>
          <p:cNvSpPr/>
          <p:nvPr/>
        </p:nvSpPr>
        <p:spPr>
          <a:xfrm>
            <a:off x="1488262" y="2875482"/>
            <a:ext cx="4085548" cy="1206588"/>
          </a:xfrm>
          <a:prstGeom prst="roundRect">
            <a:avLst>
              <a:gd name="adj" fmla="val 8415"/>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dirty="0">
                <a:solidFill>
                  <a:srgbClr val="FFFFFF"/>
                </a:solidFill>
                <a:latin typeface="Inter" panose="02000503000000020004" pitchFamily="50" charset="0"/>
                <a:ea typeface="Inter" panose="02000503000000020004" pitchFamily="50" charset="0"/>
                <a:cs typeface="Inter" panose="02000503000000020004" pitchFamily="50" charset="0"/>
              </a:rPr>
              <a:t>Identify high impact uses cases</a:t>
            </a:r>
          </a:p>
          <a:p>
            <a:pPr marL="285750" indent="-285750">
              <a:buFont typeface="Arial" panose="020B0604020202020204" pitchFamily="34" charset="0"/>
              <a:buChar char="•"/>
            </a:pPr>
            <a:r>
              <a:rPr lang="en-US" sz="1400" b="1" dirty="0">
                <a:solidFill>
                  <a:srgbClr val="FFFFFF"/>
                </a:solidFill>
                <a:latin typeface="Inter" panose="02000503000000020004" pitchFamily="50" charset="0"/>
                <a:ea typeface="Inter" panose="02000503000000020004" pitchFamily="50" charset="0"/>
                <a:cs typeface="Inter" panose="02000503000000020004" pitchFamily="50" charset="0"/>
              </a:rPr>
              <a:t>Develop robust business cases</a:t>
            </a:r>
          </a:p>
          <a:p>
            <a:pPr marL="285750" indent="-285750">
              <a:buFont typeface="Arial" panose="020B0604020202020204" pitchFamily="34" charset="0"/>
              <a:buChar char="•"/>
            </a:pPr>
            <a:r>
              <a:rPr lang="en-US" sz="1400" b="1" dirty="0">
                <a:solidFill>
                  <a:srgbClr val="FFFFFF"/>
                </a:solidFill>
                <a:latin typeface="Inter" panose="02000503000000020004" pitchFamily="50" charset="0"/>
                <a:ea typeface="Inter" panose="02000503000000020004" pitchFamily="50" charset="0"/>
                <a:cs typeface="Inter" panose="02000503000000020004" pitchFamily="50" charset="0"/>
              </a:rPr>
              <a:t>Understand regulatory, risk and compliance constraints</a:t>
            </a:r>
          </a:p>
        </p:txBody>
      </p:sp>
      <p:sp>
        <p:nvSpPr>
          <p:cNvPr id="6" name="Rounded Rectangle 9">
            <a:extLst>
              <a:ext uri="{FF2B5EF4-FFF2-40B4-BE49-F238E27FC236}">
                <a16:creationId xmlns:a16="http://schemas.microsoft.com/office/drawing/2014/main" id="{F5B16B6C-04BB-36D6-DE0A-037583985DC0}"/>
              </a:ext>
            </a:extLst>
          </p:cNvPr>
          <p:cNvSpPr/>
          <p:nvPr/>
        </p:nvSpPr>
        <p:spPr>
          <a:xfrm>
            <a:off x="1488262" y="4211577"/>
            <a:ext cx="4085548" cy="1013893"/>
          </a:xfrm>
          <a:prstGeom prst="roundRect">
            <a:avLst>
              <a:gd name="adj" fmla="val 9730"/>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b="1">
                <a:solidFill>
                  <a:srgbClr val="FFFFFF"/>
                </a:solidFill>
                <a:latin typeface="Segoe UI"/>
              </a:defRPr>
            </a:pPr>
            <a:endParaRPr lang="en-US" sz="1440" dirty="0">
              <a:latin typeface="Inter" panose="02000503000000020004" pitchFamily="50" charset="0"/>
              <a:ea typeface="Inter" panose="02000503000000020004" pitchFamily="50" charset="0"/>
              <a:cs typeface="Inter" panose="02000503000000020004" pitchFamily="50" charset="0"/>
            </a:endParaRPr>
          </a:p>
          <a:p>
            <a:pPr marL="285750" indent="-285750">
              <a:buFont typeface="Arial" panose="020B0604020202020204" pitchFamily="34" charset="0"/>
              <a:buChar char="•"/>
            </a:pPr>
            <a:r>
              <a:rPr lang="en-US" sz="1400" b="1" dirty="0">
                <a:solidFill>
                  <a:schemeClr val="bg1"/>
                </a:solidFill>
                <a:latin typeface="Inter" panose="02000503000000020004" pitchFamily="50" charset="0"/>
                <a:ea typeface="Inter" panose="02000503000000020004" pitchFamily="50" charset="0"/>
                <a:cs typeface="Inter" panose="02000503000000020004" pitchFamily="50" charset="0"/>
              </a:rPr>
              <a:t>Build use cases, starting with rapid POCs and scale up iteratively</a:t>
            </a:r>
          </a:p>
          <a:p>
            <a:pPr algn="ctr">
              <a:defRPr sz="1100">
                <a:solidFill>
                  <a:srgbClr val="FFFFFF"/>
                </a:solidFill>
                <a:latin typeface="Segoe UI"/>
              </a:defRPr>
            </a:pPr>
            <a:endParaRPr sz="1440" dirty="0">
              <a:latin typeface="Inter" panose="02000503000000020004" pitchFamily="50" charset="0"/>
              <a:ea typeface="Inter" panose="02000503000000020004" pitchFamily="50" charset="0"/>
              <a:cs typeface="Inter" panose="02000503000000020004" pitchFamily="50" charset="0"/>
            </a:endParaRPr>
          </a:p>
        </p:txBody>
      </p:sp>
      <p:sp>
        <p:nvSpPr>
          <p:cNvPr id="7" name="Rounded Rectangle 9">
            <a:extLst>
              <a:ext uri="{FF2B5EF4-FFF2-40B4-BE49-F238E27FC236}">
                <a16:creationId xmlns:a16="http://schemas.microsoft.com/office/drawing/2014/main" id="{0B386D7A-64E2-19D5-5B31-01D8C6304A1B}"/>
              </a:ext>
            </a:extLst>
          </p:cNvPr>
          <p:cNvSpPr/>
          <p:nvPr/>
        </p:nvSpPr>
        <p:spPr>
          <a:xfrm>
            <a:off x="1497912" y="5354977"/>
            <a:ext cx="4066249" cy="1960500"/>
          </a:xfrm>
          <a:prstGeom prst="roundRect">
            <a:avLst>
              <a:gd name="adj" fmla="val 5186"/>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400" b="1" dirty="0">
                <a:solidFill>
                  <a:schemeClr val="tx1"/>
                </a:solidFill>
                <a:latin typeface="Inter" panose="02000503000000020004" pitchFamily="50" charset="0"/>
                <a:ea typeface="Inter" panose="02000503000000020004" pitchFamily="50" charset="0"/>
                <a:cs typeface="Inter" panose="02000503000000020004" pitchFamily="50" charset="0"/>
              </a:rPr>
              <a:t>Deploy use cases in Production, by making them enterprise grade</a:t>
            </a:r>
          </a:p>
          <a:p>
            <a:pPr marL="285750" indent="-285750">
              <a:buFont typeface="Arial" panose="020B0604020202020204" pitchFamily="34" charset="0"/>
              <a:buChar char="•"/>
            </a:pPr>
            <a:r>
              <a:rPr lang="en-US" sz="1400" b="1" dirty="0">
                <a:solidFill>
                  <a:schemeClr val="tx1"/>
                </a:solidFill>
                <a:latin typeface="Inter" panose="02000503000000020004" pitchFamily="50" charset="0"/>
                <a:ea typeface="Inter" panose="02000503000000020004" pitchFamily="50" charset="0"/>
                <a:cs typeface="Inter" panose="02000503000000020004" pitchFamily="50" charset="0"/>
              </a:rPr>
              <a:t>Continuously monitor and improve</a:t>
            </a:r>
          </a:p>
        </p:txBody>
      </p:sp>
      <p:cxnSp>
        <p:nvCxnSpPr>
          <p:cNvPr id="9" name="Straight Connector 8">
            <a:extLst>
              <a:ext uri="{FF2B5EF4-FFF2-40B4-BE49-F238E27FC236}">
                <a16:creationId xmlns:a16="http://schemas.microsoft.com/office/drawing/2014/main" id="{0987A061-6DCF-E74D-5C71-3F396A48D68D}"/>
              </a:ext>
            </a:extLst>
          </p:cNvPr>
          <p:cNvCxnSpPr>
            <a:cxnSpLocks/>
          </p:cNvCxnSpPr>
          <p:nvPr/>
        </p:nvCxnSpPr>
        <p:spPr>
          <a:xfrm>
            <a:off x="5802687" y="2816944"/>
            <a:ext cx="0" cy="447694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ounded Rectangle 9">
            <a:extLst>
              <a:ext uri="{FF2B5EF4-FFF2-40B4-BE49-F238E27FC236}">
                <a16:creationId xmlns:a16="http://schemas.microsoft.com/office/drawing/2014/main" id="{AF9C8310-B9CA-2135-7F95-E6716E388956}"/>
              </a:ext>
            </a:extLst>
          </p:cNvPr>
          <p:cNvSpPr/>
          <p:nvPr/>
        </p:nvSpPr>
        <p:spPr>
          <a:xfrm>
            <a:off x="6046310" y="6007572"/>
            <a:ext cx="5940000" cy="298625"/>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40" b="1">
                <a:solidFill>
                  <a:schemeClr val="tx1"/>
                </a:solidFill>
                <a:latin typeface="Inter" panose="02000503000000020004" pitchFamily="50" charset="0"/>
                <a:ea typeface="Inter" panose="02000503000000020004" pitchFamily="50" charset="0"/>
                <a:cs typeface="Inter" panose="02000503000000020004" pitchFamily="50" charset="0"/>
              </a:rPr>
              <a:t>Engineering (Performance &amp; Integration)</a:t>
            </a:r>
          </a:p>
        </p:txBody>
      </p:sp>
      <p:sp>
        <p:nvSpPr>
          <p:cNvPr id="21" name="Rounded Rectangle 9">
            <a:extLst>
              <a:ext uri="{FF2B5EF4-FFF2-40B4-BE49-F238E27FC236}">
                <a16:creationId xmlns:a16="http://schemas.microsoft.com/office/drawing/2014/main" id="{8E7E73F2-8647-1811-3F83-FF604A670BB1}"/>
              </a:ext>
            </a:extLst>
          </p:cNvPr>
          <p:cNvSpPr/>
          <p:nvPr/>
        </p:nvSpPr>
        <p:spPr>
          <a:xfrm>
            <a:off x="6046310" y="5321274"/>
            <a:ext cx="5940000" cy="274126"/>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40" b="1" dirty="0">
                <a:solidFill>
                  <a:schemeClr val="tx1"/>
                </a:solidFill>
                <a:latin typeface="Inter" panose="02000503000000020004" pitchFamily="50" charset="0"/>
                <a:ea typeface="Inter" panose="02000503000000020004" pitchFamily="50" charset="0"/>
                <a:cs typeface="Inter" panose="02000503000000020004" pitchFamily="50" charset="0"/>
              </a:rPr>
              <a:t>Data  Preparation and Pipelines</a:t>
            </a:r>
            <a:endParaRPr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22" name="Rounded Rectangle 9">
            <a:extLst>
              <a:ext uri="{FF2B5EF4-FFF2-40B4-BE49-F238E27FC236}">
                <a16:creationId xmlns:a16="http://schemas.microsoft.com/office/drawing/2014/main" id="{8BDB6166-8B01-D5DF-FA82-DCDB3CBB5A89}"/>
              </a:ext>
            </a:extLst>
          </p:cNvPr>
          <p:cNvSpPr/>
          <p:nvPr/>
        </p:nvSpPr>
        <p:spPr>
          <a:xfrm>
            <a:off x="6046310" y="7030760"/>
            <a:ext cx="5940000" cy="29862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a:p>
            <a:pPr algn="ctr"/>
            <a:r>
              <a:rPr lang="en-US" sz="1440" b="1" dirty="0">
                <a:solidFill>
                  <a:schemeClr val="tx1"/>
                </a:solidFill>
                <a:latin typeface="Inter" panose="02000503000000020004" pitchFamily="50" charset="0"/>
                <a:ea typeface="Inter" panose="02000503000000020004" pitchFamily="50" charset="0"/>
                <a:cs typeface="Inter" panose="02000503000000020004" pitchFamily="50" charset="0"/>
              </a:rPr>
              <a:t>Security, Privacy &amp; Trust </a:t>
            </a:r>
          </a:p>
          <a:p>
            <a:pPr algn="ctr"/>
            <a:endParaRPr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4" name="Rounded Rectangle 9">
            <a:extLst>
              <a:ext uri="{FF2B5EF4-FFF2-40B4-BE49-F238E27FC236}">
                <a16:creationId xmlns:a16="http://schemas.microsoft.com/office/drawing/2014/main" id="{2563F5D5-478B-88EC-B4EF-474FC99BD247}"/>
              </a:ext>
            </a:extLst>
          </p:cNvPr>
          <p:cNvSpPr/>
          <p:nvPr/>
        </p:nvSpPr>
        <p:spPr>
          <a:xfrm>
            <a:off x="6046310" y="5647923"/>
            <a:ext cx="5940000" cy="29862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40" b="1" dirty="0">
                <a:solidFill>
                  <a:schemeClr val="tx1"/>
                </a:solidFill>
                <a:latin typeface="Inter" panose="02000503000000020004" pitchFamily="50" charset="0"/>
                <a:ea typeface="Inter" panose="02000503000000020004" pitchFamily="50" charset="0"/>
                <a:cs typeface="Inter" panose="02000503000000020004" pitchFamily="50" charset="0"/>
              </a:rPr>
              <a:t>Risk, Governance and Compliance</a:t>
            </a:r>
          </a:p>
        </p:txBody>
      </p:sp>
      <p:sp>
        <p:nvSpPr>
          <p:cNvPr id="8" name="Rounded Rectangle 9">
            <a:extLst>
              <a:ext uri="{FF2B5EF4-FFF2-40B4-BE49-F238E27FC236}">
                <a16:creationId xmlns:a16="http://schemas.microsoft.com/office/drawing/2014/main" id="{AFEC6E0E-6E40-F597-3F76-3184E725E425}"/>
              </a:ext>
            </a:extLst>
          </p:cNvPr>
          <p:cNvSpPr/>
          <p:nvPr/>
        </p:nvSpPr>
        <p:spPr>
          <a:xfrm>
            <a:off x="6046310" y="6344582"/>
            <a:ext cx="5940000" cy="29862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a:p>
            <a:pPr algn="ctr"/>
            <a:r>
              <a:rPr lang="en-US" sz="1440" b="1" dirty="0">
                <a:solidFill>
                  <a:schemeClr val="tx1"/>
                </a:solidFill>
                <a:latin typeface="Inter" panose="02000503000000020004" pitchFamily="50" charset="0"/>
                <a:ea typeface="Inter" panose="02000503000000020004" pitchFamily="50" charset="0"/>
                <a:cs typeface="Inter" panose="02000503000000020004" pitchFamily="50" charset="0"/>
              </a:rPr>
              <a:t>AI SD Lifecycle Management</a:t>
            </a:r>
          </a:p>
          <a:p>
            <a:pPr algn="ctr"/>
            <a:endParaRPr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
        <p:nvSpPr>
          <p:cNvPr id="12" name="Rounded Rectangle 9">
            <a:extLst>
              <a:ext uri="{FF2B5EF4-FFF2-40B4-BE49-F238E27FC236}">
                <a16:creationId xmlns:a16="http://schemas.microsoft.com/office/drawing/2014/main" id="{4BEF8F72-15B1-5FA6-39FE-BCDCDB6901F9}"/>
              </a:ext>
            </a:extLst>
          </p:cNvPr>
          <p:cNvSpPr/>
          <p:nvPr/>
        </p:nvSpPr>
        <p:spPr>
          <a:xfrm>
            <a:off x="6046310" y="6682246"/>
            <a:ext cx="5940000" cy="29862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40" b="1" dirty="0" err="1">
                <a:solidFill>
                  <a:schemeClr val="tx1"/>
                </a:solidFill>
                <a:latin typeface="Inter" panose="02000503000000020004" pitchFamily="50" charset="0"/>
                <a:ea typeface="Inter" panose="02000503000000020004" pitchFamily="50" charset="0"/>
                <a:cs typeface="Inter" panose="02000503000000020004" pitchFamily="50" charset="0"/>
              </a:rPr>
              <a:t>Tokenomics</a:t>
            </a:r>
            <a:endParaRPr lang="en-US" sz="1440" b="1" dirty="0">
              <a:solidFill>
                <a:schemeClr val="tx1"/>
              </a:solidFill>
              <a:latin typeface="Inter" panose="02000503000000020004" pitchFamily="50" charset="0"/>
              <a:ea typeface="Inter" panose="02000503000000020004" pitchFamily="50" charset="0"/>
              <a:cs typeface="Inter" panose="02000503000000020004" pitchFamily="50" charset="0"/>
            </a:endParaRPr>
          </a:p>
        </p:txBody>
      </p:sp>
    </p:spTree>
    <p:extLst>
      <p:ext uri="{BB962C8B-B14F-4D97-AF65-F5344CB8AC3E}">
        <p14:creationId xmlns:p14="http://schemas.microsoft.com/office/powerpoint/2010/main" val="15893512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Rounded 4">
            <a:extLst>
              <a:ext uri="{FF2B5EF4-FFF2-40B4-BE49-F238E27FC236}">
                <a16:creationId xmlns:a16="http://schemas.microsoft.com/office/drawing/2014/main" id="{66FA3466-38DC-952A-179A-91A093BA96D2}"/>
              </a:ext>
            </a:extLst>
          </p:cNvPr>
          <p:cNvSpPr/>
          <p:nvPr/>
        </p:nvSpPr>
        <p:spPr>
          <a:xfrm>
            <a:off x="3939198" y="2100108"/>
            <a:ext cx="5535238" cy="1481266"/>
          </a:xfrm>
          <a:prstGeom prst="round1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defTabSz="457164"/>
            <a:endParaRPr lang="en-US" sz="1600" err="1">
              <a:solidFill>
                <a:prstClr val="white"/>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2" name="Title 1"/>
          <p:cNvSpPr>
            <a:spLocks noGrp="1"/>
          </p:cNvSpPr>
          <p:nvPr>
            <p:ph type="title"/>
          </p:nvPr>
        </p:nvSpPr>
        <p:spPr>
          <a:xfrm>
            <a:off x="470697" y="575944"/>
            <a:ext cx="13689011" cy="1097280"/>
          </a:xfrm>
        </p:spPr>
        <p:txBody>
          <a:bodyPr vert="horz" lIns="0" tIns="0" rIns="0" bIns="0" rtlCol="0" anchor="t" anchorCtr="0">
            <a:norm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r>
              <a:rPr lang="it-IT" sz="3600" dirty="0">
                <a:latin typeface="GT Standard L Extended"/>
                <a:ea typeface="Inter Medium"/>
                <a:cs typeface="Inter Medium"/>
              </a:rPr>
              <a:t>Agentic AI in Banking – Trade Reconciliation</a:t>
            </a:r>
            <a:endParaRPr lang="en-US" sz="3600" dirty="0">
              <a:latin typeface="GT Standard L Extended"/>
              <a:ea typeface="Inter Medium"/>
              <a:cs typeface="Inter Medium"/>
            </a:endParaRPr>
          </a:p>
          <a:p>
            <a:endParaRPr lang="it-IT" sz="3200" b="1" dirty="0">
              <a:latin typeface="Inter SemiBold" panose="02000703000000020004" pitchFamily="50" charset="0"/>
              <a:ea typeface="Inter SemiBold" panose="02000703000000020004" pitchFamily="50" charset="0"/>
              <a:cs typeface="Inter SemiBold" panose="02000703000000020004" pitchFamily="50" charset="0"/>
            </a:endParaRPr>
          </a:p>
        </p:txBody>
      </p:sp>
      <p:sp>
        <p:nvSpPr>
          <p:cNvPr id="38" name="TextBox 37">
            <a:extLst>
              <a:ext uri="{FF2B5EF4-FFF2-40B4-BE49-F238E27FC236}">
                <a16:creationId xmlns:a16="http://schemas.microsoft.com/office/drawing/2014/main" id="{640BB7B7-F428-4379-957D-4F4B0EE833D2}"/>
              </a:ext>
            </a:extLst>
          </p:cNvPr>
          <p:cNvSpPr txBox="1"/>
          <p:nvPr/>
        </p:nvSpPr>
        <p:spPr>
          <a:xfrm>
            <a:off x="3870052" y="1671366"/>
            <a:ext cx="9593521" cy="1687641"/>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b="1" dirty="0">
                <a:solidFill>
                  <a:schemeClr val="accent1"/>
                </a:solidFill>
                <a:latin typeface="Inter SemiBold"/>
                <a:ea typeface="Inter SemiBold"/>
                <a:cs typeface="Inter SemiBold"/>
              </a:rPr>
              <a:t>Business Challenge</a:t>
            </a:r>
          </a:p>
          <a:p>
            <a:pPr defTabSz="914328" eaLnBrk="0" fontAlgn="base" hangingPunct="0">
              <a:spcBef>
                <a:spcPct val="0"/>
              </a:spcBef>
              <a:spcAft>
                <a:spcPct val="0"/>
              </a:spcAft>
            </a:pPr>
            <a:r>
              <a:rPr lang="en-US" sz="1400" b="1"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Manual post‑trade reconciliation created operational bottlenecks, high cost, and risk</a:t>
            </a:r>
            <a:r>
              <a:rPr lang="en-US" sz="1400" b="1"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a:t>
            </a: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 Trade confirmations arrived via email in multiple formats (including secured PDFs), requiring manual comparison against Murex and leading to delays, errors, and scalability limitations</a:t>
            </a:r>
            <a:r>
              <a:rPr lang="en-US" sz="1600" dirty="0">
                <a:solidFill>
                  <a:srgbClr val="000000"/>
                </a:solidFill>
                <a:latin typeface="Segoe UI"/>
                <a:ea typeface="Inter Light"/>
                <a:cs typeface="Segoe UI"/>
              </a:rPr>
              <a:t>.</a:t>
            </a:r>
          </a:p>
          <a:p>
            <a:pPr defTabSz="914328">
              <a:spcBef>
                <a:spcPct val="0"/>
              </a:spcBef>
              <a:spcAft>
                <a:spcPct val="0"/>
              </a:spcAft>
            </a:pPr>
            <a:endParaRPr lang="en-US" sz="1600" dirty="0">
              <a:solidFill>
                <a:srgbClr val="000000"/>
              </a:solidFill>
              <a:latin typeface="Segoe UI"/>
              <a:ea typeface="Inter Light"/>
              <a:cs typeface="Segoe UI"/>
            </a:endParaRPr>
          </a:p>
          <a:p>
            <a:pPr marL="171443" indent="-171443" defTabSz="914328">
              <a:spcBef>
                <a:spcPct val="0"/>
              </a:spcBef>
              <a:spcAft>
                <a:spcPct val="0"/>
              </a:spcAft>
              <a:buFont typeface="Arial"/>
              <a:buChar char="•"/>
            </a:pPr>
            <a:endParaRPr lang="en-US" sz="1400" dirty="0">
              <a:solidFill>
                <a:srgbClr val="000000"/>
              </a:solidFill>
              <a:latin typeface="Segoe UI"/>
              <a:ea typeface="Inter Light" panose="02000403000000020004" pitchFamily="50" charset="0"/>
              <a:cs typeface="Segoe UI"/>
            </a:endParaRPr>
          </a:p>
          <a:p>
            <a:pPr defTabSz="914328">
              <a:spcBef>
                <a:spcPct val="0"/>
              </a:spcBef>
              <a:spcAft>
                <a:spcPct val="0"/>
              </a:spcAft>
              <a:buFontTx/>
              <a:buChar char="•"/>
            </a:pPr>
            <a:endParaRPr lang="en-US" altLang="en-US" sz="1200" dirty="0">
              <a:solidFill>
                <a:srgbClr val="000000"/>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41" name="TextBox 40">
            <a:extLst>
              <a:ext uri="{FF2B5EF4-FFF2-40B4-BE49-F238E27FC236}">
                <a16:creationId xmlns:a16="http://schemas.microsoft.com/office/drawing/2014/main" id="{02DD3D1B-1907-42F6-B939-E7CE815F6146}"/>
              </a:ext>
            </a:extLst>
          </p:cNvPr>
          <p:cNvSpPr txBox="1"/>
          <p:nvPr/>
        </p:nvSpPr>
        <p:spPr>
          <a:xfrm>
            <a:off x="3881904" y="2911011"/>
            <a:ext cx="9906053" cy="1651734"/>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b="1" dirty="0">
                <a:solidFill>
                  <a:schemeClr val="accent1"/>
                </a:solidFill>
                <a:latin typeface="Inter SemiBold" panose="02000703000000020004" pitchFamily="50" charset="0"/>
                <a:ea typeface="Inter SemiBold" panose="02000703000000020004" pitchFamily="50" charset="0"/>
                <a:cs typeface="Inter SemiBold" panose="02000703000000020004" pitchFamily="50" charset="0"/>
              </a:rPr>
              <a:t>How DXC Helped</a:t>
            </a:r>
          </a:p>
          <a:p>
            <a:pPr defTabSz="457164"/>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DXC delivered an </a:t>
            </a:r>
            <a:r>
              <a:rPr lang="en-US" sz="1400" b="1"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agentic AI–driven reconciliation framework</a:t>
            </a:r>
            <a:r>
              <a:rPr lang="en-US" sz="1400"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 </a:t>
            </a: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that autonomously ingests trade confirmations, extracts key trade attributes, reconciles them against Murex, and intelligently flags exceptions.</a:t>
            </a:r>
            <a:br>
              <a:rPr lang="en-US" sz="1400" dirty="0">
                <a:latin typeface="Inter Light" panose="02000403000000020004" pitchFamily="50" charset="0"/>
                <a:ea typeface="Inter Light" panose="02000403000000020004" pitchFamily="50" charset="0"/>
                <a:cs typeface="Inter Light" panose="02000403000000020004" pitchFamily="50" charset="0"/>
              </a:rPr>
            </a:b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 A human‑in‑the‑loop feedback mechanism continuously improves matching accuracy, ensuring control, transparency, and auditability.</a:t>
            </a:r>
            <a:endParaRPr lang="en-US" sz="1400" dirty="0">
              <a:latin typeface="Inter Light" panose="02000403000000020004" pitchFamily="50" charset="0"/>
              <a:ea typeface="Inter Light" panose="02000403000000020004" pitchFamily="50" charset="0"/>
              <a:cs typeface="Inter Light" panose="02000403000000020004" pitchFamily="50" charset="0"/>
            </a:endParaRPr>
          </a:p>
          <a:p>
            <a:pPr defTabSz="457164"/>
            <a:endPar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Bef>
                <a:spcPts val="200"/>
              </a:spcBef>
              <a:spcAft>
                <a:spcPts val="200"/>
              </a:spcAft>
            </a:pPr>
            <a:endParaRPr lang="en-US" sz="1200" dirty="0">
              <a:solidFill>
                <a:srgbClr val="000000"/>
              </a:solidFill>
              <a:latin typeface="Inter Light"/>
              <a:ea typeface="Inter Light"/>
              <a:cs typeface="Inter Light"/>
            </a:endParaRPr>
          </a:p>
        </p:txBody>
      </p:sp>
      <p:sp>
        <p:nvSpPr>
          <p:cNvPr id="42" name="TextBox 41">
            <a:extLst>
              <a:ext uri="{FF2B5EF4-FFF2-40B4-BE49-F238E27FC236}">
                <a16:creationId xmlns:a16="http://schemas.microsoft.com/office/drawing/2014/main" id="{62B534A6-269B-4417-B8D9-8CADAE6B4B2C}"/>
              </a:ext>
            </a:extLst>
          </p:cNvPr>
          <p:cNvSpPr txBox="1"/>
          <p:nvPr/>
        </p:nvSpPr>
        <p:spPr>
          <a:xfrm>
            <a:off x="3901098" y="4326976"/>
            <a:ext cx="9527323" cy="2995692"/>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a:solidFill>
                  <a:schemeClr val="accent1"/>
                </a:solidFill>
                <a:latin typeface="Inter SemiBold"/>
                <a:ea typeface="Inter SemiBold"/>
                <a:cs typeface="Inter SemiBold"/>
              </a:rPr>
              <a:t>Business Outcomes</a:t>
            </a:r>
          </a:p>
          <a:p>
            <a:pPr marL="285738" indent="-285738" defTabSz="457164">
              <a:buFont typeface="Wingdings"/>
              <a:buChar char="ü"/>
            </a:pP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Replaced manual reconciliation with an </a:t>
            </a:r>
            <a:r>
              <a:rPr lang="en-US" sz="1400" b="1">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AI‑driven confidence scoring model</a:t>
            </a: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 automatically validating clean trades and directing teams only to true exceptions</a:t>
            </a:r>
            <a:endParaRPr lang="en-US" sz="1400">
              <a:latin typeface="Inter Light" panose="02000403000000020004" pitchFamily="50" charset="0"/>
              <a:ea typeface="Inter Light" panose="02000403000000020004" pitchFamily="50" charset="0"/>
              <a:cs typeface="Inter Light" panose="02000403000000020004" pitchFamily="50" charset="0"/>
            </a:endParaRPr>
          </a:p>
          <a:p>
            <a:pPr marL="285738" indent="-285738" defTabSz="457164">
              <a:buFont typeface="Wingdings"/>
              <a:buChar char="ü"/>
            </a:pPr>
            <a:r>
              <a:rPr lang="en-US" sz="1400" b="1">
                <a:solidFill>
                  <a:srgbClr val="000000"/>
                </a:solidFill>
                <a:latin typeface="Inter Light" panose="02000403000000020004" pitchFamily="50" charset="0"/>
                <a:ea typeface="Inter Light" panose="02000403000000020004" pitchFamily="50" charset="0"/>
                <a:cs typeface="Inter Light" panose="02000403000000020004" pitchFamily="50" charset="0"/>
              </a:rPr>
              <a:t>“</a:t>
            </a:r>
            <a:r>
              <a:rPr lang="en-US" sz="1400" b="1">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100” match score</a:t>
            </a:r>
            <a:r>
              <a:rPr lang="en-US" sz="140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 </a:t>
            </a: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established as a clear benchmark for perfect reconciliation, significantly reducing investigation effort, turnaround time, and operational risk</a:t>
            </a:r>
            <a:endParaRPr lang="en-US" sz="1400">
              <a:latin typeface="Inter Light" panose="02000403000000020004" pitchFamily="50" charset="0"/>
              <a:ea typeface="Inter Light" panose="02000403000000020004" pitchFamily="50" charset="0"/>
              <a:cs typeface="Inter Light" panose="02000403000000020004" pitchFamily="50" charset="0"/>
            </a:endParaRPr>
          </a:p>
          <a:p>
            <a:pPr marL="285738" indent="-285738" defTabSz="457164">
              <a:buFont typeface="Wingdings"/>
              <a:buChar char="ü"/>
            </a:pPr>
            <a:r>
              <a:rPr lang="en-US" sz="1400" b="1">
                <a:solidFill>
                  <a:srgbClr val="000000"/>
                </a:solidFill>
                <a:latin typeface="Inter Light" panose="02000403000000020004" pitchFamily="50" charset="0"/>
                <a:ea typeface="Inter Light" panose="02000403000000020004" pitchFamily="50" charset="0"/>
                <a:cs typeface="Inter Light" panose="02000403000000020004" pitchFamily="50" charset="0"/>
              </a:rPr>
              <a:t>Substantial reduction in reconciliation cycle time and operational overhead</a:t>
            </a: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 improving efficiency across post‑trade operations</a:t>
            </a:r>
            <a:endParaRPr lang="en-US" sz="1400">
              <a:latin typeface="Inter Light" panose="02000403000000020004" pitchFamily="50" charset="0"/>
              <a:ea typeface="Inter Light" panose="02000403000000020004" pitchFamily="50" charset="0"/>
              <a:cs typeface="Inter Light" panose="02000403000000020004" pitchFamily="50" charset="0"/>
            </a:endParaRPr>
          </a:p>
          <a:p>
            <a:pPr marL="285738" indent="-285738" defTabSz="457164">
              <a:buFont typeface="Wingdings"/>
              <a:buChar char="ü"/>
            </a:pPr>
            <a:r>
              <a:rPr lang="en-US" sz="1400" b="1">
                <a:solidFill>
                  <a:srgbClr val="000000"/>
                </a:solidFill>
                <a:latin typeface="Inter Light" panose="02000403000000020004" pitchFamily="50" charset="0"/>
                <a:ea typeface="Inter Light" panose="02000403000000020004" pitchFamily="50" charset="0"/>
                <a:cs typeface="Inter Light" panose="02000403000000020004" pitchFamily="50" charset="0"/>
              </a:rPr>
              <a:t>Scales seamlessly </a:t>
            </a:r>
            <a:r>
              <a:rPr lang="en-US" sz="1400" b="1">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with growing trade volumes</a:t>
            </a: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 without the need to add headcount or increase manual effort</a:t>
            </a:r>
            <a:endParaRPr lang="en-US" sz="1400">
              <a:latin typeface="Inter Light" panose="02000403000000020004" pitchFamily="50" charset="0"/>
              <a:ea typeface="Inter Light" panose="02000403000000020004" pitchFamily="50" charset="0"/>
              <a:cs typeface="Inter Light" panose="02000403000000020004" pitchFamily="50" charset="0"/>
            </a:endParaRPr>
          </a:p>
          <a:p>
            <a:pPr marL="285738" indent="-285738" defTabSz="457164">
              <a:buFont typeface="Wingdings"/>
              <a:buChar char="ü"/>
            </a:pP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Delivered a </a:t>
            </a:r>
            <a:r>
              <a:rPr lang="en-US" sz="1400" b="1">
                <a:solidFill>
                  <a:srgbClr val="000000"/>
                </a:solidFill>
                <a:latin typeface="Inter Light" panose="02000403000000020004" pitchFamily="50" charset="0"/>
                <a:ea typeface="Inter Light" panose="02000403000000020004" pitchFamily="50" charset="0"/>
                <a:cs typeface="Inter Light" panose="02000403000000020004" pitchFamily="50" charset="0"/>
              </a:rPr>
              <a:t>reusable agentic </a:t>
            </a:r>
            <a:r>
              <a:rPr lang="en-US" sz="1400" b="1">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AI blueprint</a:t>
            </a:r>
            <a:r>
              <a:rPr lang="en-US" sz="140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 </a:t>
            </a:r>
            <a:r>
              <a:rPr lang="en-US" sz="1400">
                <a:solidFill>
                  <a:srgbClr val="000000"/>
                </a:solidFill>
                <a:latin typeface="Inter Light" panose="02000403000000020004" pitchFamily="50" charset="0"/>
                <a:ea typeface="Inter Light" panose="02000403000000020004" pitchFamily="50" charset="0"/>
                <a:cs typeface="Inter Light" panose="02000403000000020004" pitchFamily="50" charset="0"/>
              </a:rPr>
              <a:t>applicable to other post‑trade, reconciliation, and document‑intensive banking processes</a:t>
            </a:r>
            <a:endParaRPr lang="en-US" sz="1400">
              <a:latin typeface="Inter Light" panose="02000403000000020004" pitchFamily="50" charset="0"/>
              <a:ea typeface="Inter Light" panose="02000403000000020004" pitchFamily="50" charset="0"/>
              <a:cs typeface="Inter Light" panose="02000403000000020004" pitchFamily="50" charset="0"/>
            </a:endParaRPr>
          </a:p>
          <a:p>
            <a:pPr marL="171443" indent="-171443" defTabSz="457164">
              <a:spcBef>
                <a:spcPts val="200"/>
              </a:spcBef>
              <a:spcAft>
                <a:spcPts val="200"/>
              </a:spcAft>
              <a:buFont typeface="Wingdings" panose="020B0604020202020204" pitchFamily="34" charset="0"/>
              <a:buChar char="ü"/>
            </a:pPr>
            <a:endParaRPr lang="en-US" sz="1400">
              <a:solidFill>
                <a:srgbClr val="000000"/>
              </a:solidFill>
              <a:latin typeface="Segoe UI"/>
              <a:ea typeface="Inter Light"/>
              <a:cs typeface="Segoe UI"/>
            </a:endParaRPr>
          </a:p>
          <a:p>
            <a:pPr marL="121915" indent="-121915" defTabSz="457164">
              <a:spcBef>
                <a:spcPts val="200"/>
              </a:spcBef>
              <a:spcAft>
                <a:spcPts val="200"/>
              </a:spcAft>
              <a:buFont typeface="Wingdings" panose="020B0604020202020204" pitchFamily="34" charset="0"/>
              <a:buChar char="ü"/>
            </a:pPr>
            <a:endParaRPr lang="en-US" sz="120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p:txBody>
      </p:sp>
      <p:cxnSp>
        <p:nvCxnSpPr>
          <p:cNvPr id="54" name="Straight Connector 53">
            <a:extLst>
              <a:ext uri="{FF2B5EF4-FFF2-40B4-BE49-F238E27FC236}">
                <a16:creationId xmlns:a16="http://schemas.microsoft.com/office/drawing/2014/main" id="{EA24F771-DDA5-40AA-B145-21FCFCC66B12}"/>
              </a:ext>
            </a:extLst>
          </p:cNvPr>
          <p:cNvCxnSpPr>
            <a:cxnSpLocks/>
          </p:cNvCxnSpPr>
          <p:nvPr/>
        </p:nvCxnSpPr>
        <p:spPr>
          <a:xfrm>
            <a:off x="3943397" y="2838392"/>
            <a:ext cx="9903822"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1FE53EDC-06D6-4D33-86C7-595D49A664C8}"/>
              </a:ext>
            </a:extLst>
          </p:cNvPr>
          <p:cNvCxnSpPr>
            <a:cxnSpLocks/>
          </p:cNvCxnSpPr>
          <p:nvPr/>
        </p:nvCxnSpPr>
        <p:spPr>
          <a:xfrm>
            <a:off x="3933130" y="4310536"/>
            <a:ext cx="9903822"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lt1"/>
          </a:fontRef>
        </p:style>
      </p:cxnSp>
      <p:sp>
        <p:nvSpPr>
          <p:cNvPr id="3" name="Round Single Corner Rectangle 1">
            <a:extLst>
              <a:ext uri="{FF2B5EF4-FFF2-40B4-BE49-F238E27FC236}">
                <a16:creationId xmlns:a16="http://schemas.microsoft.com/office/drawing/2014/main" id="{49C9D9E4-722F-E76C-285D-861BF474B5F2}"/>
              </a:ext>
            </a:extLst>
          </p:cNvPr>
          <p:cNvSpPr/>
          <p:nvPr/>
        </p:nvSpPr>
        <p:spPr>
          <a:xfrm>
            <a:off x="467087" y="1602587"/>
            <a:ext cx="2797126" cy="6366066"/>
          </a:xfrm>
          <a:prstGeom prst="roundRect">
            <a:avLst>
              <a:gd name="adj" fmla="val 3557"/>
            </a:avLst>
          </a:prstGeom>
          <a:solidFill>
            <a:schemeClr val="bg1"/>
          </a:solidFill>
          <a:ln>
            <a:noFill/>
          </a:ln>
        </p:spPr>
        <p:style>
          <a:lnRef idx="0">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defTabSz="457164"/>
            <a:endParaRPr lang="en-US" sz="1800">
              <a:solidFill>
                <a:prstClr val="white"/>
              </a:solidFill>
              <a:latin typeface="Inter" panose="02000503000000020004" pitchFamily="50" charset="0"/>
            </a:endParaRPr>
          </a:p>
        </p:txBody>
      </p:sp>
      <p:sp>
        <p:nvSpPr>
          <p:cNvPr id="4" name="TextBox 3">
            <a:extLst>
              <a:ext uri="{FF2B5EF4-FFF2-40B4-BE49-F238E27FC236}">
                <a16:creationId xmlns:a16="http://schemas.microsoft.com/office/drawing/2014/main" id="{606995D0-3C08-0268-529A-619C07DD9951}"/>
              </a:ext>
            </a:extLst>
          </p:cNvPr>
          <p:cNvSpPr txBox="1"/>
          <p:nvPr/>
        </p:nvSpPr>
        <p:spPr>
          <a:xfrm>
            <a:off x="690781" y="1772994"/>
            <a:ext cx="2357846" cy="4847481"/>
          </a:xfrm>
          <a:prstGeom prst="rect">
            <a:avLst/>
          </a:prstGeom>
          <a:noFill/>
        </p:spPr>
        <p:txBody>
          <a:bodyPr wrap="square" lIns="0" tIns="0" rIns="0" bIns="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Aft>
                <a:spcPts val="900"/>
              </a:spcAft>
            </a:pPr>
            <a:r>
              <a:rPr lang="en-US" sz="1200" b="1" dirty="0">
                <a:solidFill>
                  <a:srgbClr val="0E1020"/>
                </a:solidFill>
                <a:latin typeface="Inter SemiBold"/>
                <a:ea typeface="Inter SemiBold"/>
                <a:cs typeface="Inter SemiBold"/>
              </a:rPr>
              <a:t>CUSTOMER NAME</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b="1" dirty="0">
                <a:solidFill>
                  <a:srgbClr val="0E1020"/>
                </a:solidFill>
                <a:latin typeface="Inter SemiBold"/>
                <a:ea typeface="Inter SemiBold"/>
                <a:cs typeface="Inter SemiBold"/>
              </a:rPr>
              <a:t>Large Bank</a:t>
            </a:r>
            <a:endParaRPr lang="it-IT" sz="1200"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LOCATION</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UAE</a:t>
            </a:r>
            <a:endParaRPr lang="en-US" sz="1200" b="1" dirty="0">
              <a:solidFill>
                <a:srgbClr val="0E1020"/>
              </a:solidFill>
              <a:latin typeface="Inter Light"/>
              <a:ea typeface="Inter Light"/>
              <a:cs typeface="Inter Light"/>
            </a:endParaRPr>
          </a:p>
          <a:p>
            <a:pPr defTabSz="457164">
              <a:spcAft>
                <a:spcPts val="900"/>
              </a:spcAft>
            </a:pPr>
            <a:endParaRPr lang="en-US" sz="1200" b="1" dirty="0">
              <a:solidFill>
                <a:srgbClr val="0E1020"/>
              </a:solidFill>
              <a:latin typeface="Inter SemiBold" panose="02000703000000020004" pitchFamily="50" charset="0"/>
              <a:ea typeface="Inter SemiBold" panose="02000703000000020004" pitchFamily="50" charset="0"/>
              <a:cs typeface="Inter SemiBold" panose="02000703000000020004" pitchFamily="50" charset="0"/>
            </a:endParaRPr>
          </a:p>
          <a:p>
            <a:pPr defTabSz="457164">
              <a:spcAft>
                <a:spcPts val="900"/>
              </a:spcAft>
            </a:pPr>
            <a:r>
              <a:rPr lang="en-US" sz="1200" b="1" dirty="0">
                <a:solidFill>
                  <a:srgbClr val="0E1020"/>
                </a:solidFill>
                <a:latin typeface="Inter SemiBold"/>
                <a:ea typeface="Inter SemiBold"/>
                <a:cs typeface="Inter SemiBold"/>
              </a:rPr>
              <a:t>INDUSTRY</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Finance</a:t>
            </a: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DXC SERVICES</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Agentic AI architecture • AWS‑based AI platform • Human‑assist ticket resolution • Knowledge‑base optimization</a:t>
            </a:r>
          </a:p>
          <a:p>
            <a:pPr defTabSz="457164">
              <a:spcAft>
                <a:spcPts val="900"/>
              </a:spcAft>
            </a:pPr>
            <a:endParaRPr lang="en-US" sz="1200" b="1" dirty="0">
              <a:solidFill>
                <a:srgbClr val="0E1020"/>
              </a:solidFill>
              <a:latin typeface="Inter SemiBold" panose="02000703000000020004" pitchFamily="50" charset="0"/>
              <a:ea typeface="Inter SemiBold" panose="02000703000000020004" pitchFamily="50" charset="0"/>
              <a:cs typeface="Inter SemiBold" panose="02000703000000020004" pitchFamily="50" charset="0"/>
            </a:endParaRPr>
          </a:p>
          <a:p>
            <a:pPr defTabSz="457164">
              <a:spcAft>
                <a:spcPts val="900"/>
              </a:spcAft>
            </a:pPr>
            <a:r>
              <a:rPr lang="en-US" sz="1200" b="1" dirty="0">
                <a:solidFill>
                  <a:srgbClr val="0E1020"/>
                </a:solidFill>
                <a:latin typeface="Inter SemiBold"/>
                <a:ea typeface="Inter SemiBold"/>
                <a:cs typeface="Inter SemiBold"/>
              </a:rPr>
              <a:t>CUSTOMER SINCE</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2024</a:t>
            </a: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PROJECT DATES</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01/2026 - 3/2026</a:t>
            </a:r>
          </a:p>
        </p:txBody>
      </p:sp>
      <p:sp>
        <p:nvSpPr>
          <p:cNvPr id="7" name="TextBox 6">
            <a:extLst>
              <a:ext uri="{FF2B5EF4-FFF2-40B4-BE49-F238E27FC236}">
                <a16:creationId xmlns:a16="http://schemas.microsoft.com/office/drawing/2014/main" id="{34A7754F-5708-8DC0-1BE3-F0209A27C140}"/>
              </a:ext>
            </a:extLst>
          </p:cNvPr>
          <p:cNvSpPr txBox="1"/>
          <p:nvPr/>
        </p:nvSpPr>
        <p:spPr>
          <a:xfrm>
            <a:off x="627753" y="7107935"/>
            <a:ext cx="2373498" cy="646203"/>
          </a:xfrm>
          <a:prstGeom prst="rect">
            <a:avLst/>
          </a:prstGeom>
          <a:noFill/>
        </p:spPr>
        <p:txBody>
          <a:bodyPr wrap="square" lIns="0" tIns="0" rIns="0" bIns="0" rtlCol="0">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lnSpc>
                <a:spcPct val="120000"/>
              </a:lnSpc>
            </a:pPr>
            <a:r>
              <a:rPr lang="en-US" sz="1200" dirty="0">
                <a:solidFill>
                  <a:srgbClr val="0E1020"/>
                </a:solidFill>
                <a:latin typeface="Inter SemiBold" panose="02000703000000020004" pitchFamily="50" charset="0"/>
                <a:ea typeface="Inter SemiBold" panose="02000703000000020004" pitchFamily="50" charset="0"/>
                <a:cs typeface="Inter SemiBold" panose="02000703000000020004" pitchFamily="50" charset="0"/>
              </a:rPr>
              <a:t>5 FTEs PROJECT TEAM SIZE</a:t>
            </a:r>
          </a:p>
          <a:p>
            <a:pPr defTabSz="457164">
              <a:lnSpc>
                <a:spcPct val="120000"/>
              </a:lnSpc>
            </a:pPr>
            <a:r>
              <a:rPr lang="en-US" sz="1200" dirty="0">
                <a:solidFill>
                  <a:srgbClr val="0E1020"/>
                </a:solidFill>
                <a:latin typeface="Inter Light" panose="02000403000000020004" pitchFamily="50" charset="0"/>
                <a:ea typeface="Inter Light" panose="02000403000000020004" pitchFamily="50" charset="0"/>
                <a:cs typeface="Inter Light" panose="02000403000000020004" pitchFamily="50" charset="0"/>
              </a:rPr>
              <a:t>2 developers, 2 AWS consultants, 1 PM</a:t>
            </a:r>
          </a:p>
        </p:txBody>
      </p:sp>
      <p:sp>
        <p:nvSpPr>
          <p:cNvPr id="13" name="TextBox 12">
            <a:extLst>
              <a:ext uri="{FF2B5EF4-FFF2-40B4-BE49-F238E27FC236}">
                <a16:creationId xmlns:a16="http://schemas.microsoft.com/office/drawing/2014/main" id="{A5815166-9FB6-4351-BDB6-8A10A9634B0D}"/>
              </a:ext>
            </a:extLst>
          </p:cNvPr>
          <p:cNvSpPr txBox="1"/>
          <p:nvPr/>
        </p:nvSpPr>
        <p:spPr>
          <a:xfrm>
            <a:off x="4053840" y="7208520"/>
            <a:ext cx="1057656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66F5"/>
                </a:solidFill>
                <a:latin typeface="Inter Light" panose="02000403000000020004" pitchFamily="50" charset="0"/>
                <a:ea typeface="Inter Light" panose="02000403000000020004" pitchFamily="50" charset="0"/>
                <a:cs typeface="Inter Light" panose="02000403000000020004" pitchFamily="50" charset="0"/>
              </a:rPr>
              <a:t>A repeatable agentic AI pattern for post‑trade and document‑heavy banking operations</a:t>
            </a:r>
            <a:r>
              <a:rPr lang="en-US">
                <a:solidFill>
                  <a:srgbClr val="0066F5"/>
                </a:solidFill>
                <a:latin typeface="Segoe UI"/>
                <a:ea typeface="Segoe UI"/>
                <a:cs typeface="Segoe UI"/>
              </a:rPr>
              <a:t>.</a:t>
            </a:r>
          </a:p>
          <a:p>
            <a:pPr>
              <a:spcAft>
                <a:spcPts val="600"/>
              </a:spcAft>
            </a:pPr>
            <a:endParaRPr lang="en-US" sz="1600">
              <a:solidFill>
                <a:srgbClr val="0066F5"/>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6" name="TextBox 5">
            <a:extLst>
              <a:ext uri="{FF2B5EF4-FFF2-40B4-BE49-F238E27FC236}">
                <a16:creationId xmlns:a16="http://schemas.microsoft.com/office/drawing/2014/main" id="{6F48FED2-BDC8-F7EE-A297-F4560A30FB14}"/>
              </a:ext>
            </a:extLst>
          </p:cNvPr>
          <p:cNvSpPr txBox="1"/>
          <p:nvPr/>
        </p:nvSpPr>
        <p:spPr>
          <a:xfrm>
            <a:off x="12469478" y="152765"/>
            <a:ext cx="1619250" cy="338554"/>
          </a:xfrm>
          <a:prstGeom prst="rect">
            <a:avLst/>
          </a:prstGeom>
          <a:noFill/>
        </p:spPr>
        <p:txBody>
          <a:bodyPr wrap="square" rtlCol="0">
            <a:spAutoFit/>
          </a:bodyPr>
          <a:lstStyle/>
          <a:p>
            <a:pPr algn="l">
              <a:spcAft>
                <a:spcPts val="600"/>
              </a:spcAft>
            </a:pPr>
            <a:r>
              <a:rPr lang="en-GB" sz="1600" b="1" dirty="0">
                <a:solidFill>
                  <a:schemeClr val="accent3"/>
                </a:solidFill>
                <a:latin typeface="Inter Light" panose="02000403000000020004" pitchFamily="50" charset="0"/>
                <a:ea typeface="Inter Light" panose="02000403000000020004" pitchFamily="50" charset="0"/>
                <a:cs typeface="Inter Light" panose="02000403000000020004" pitchFamily="50" charset="0"/>
              </a:rPr>
              <a:t>CASE STUDY </a:t>
            </a:r>
          </a:p>
        </p:txBody>
      </p:sp>
    </p:spTree>
    <p:extLst>
      <p:ext uri="{BB962C8B-B14F-4D97-AF65-F5344CB8AC3E}">
        <p14:creationId xmlns:p14="http://schemas.microsoft.com/office/powerpoint/2010/main" val="9134378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8636-CE6D-3127-BD3B-94843886F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9CC86-C8F3-2437-2705-3734E98EDC7B}"/>
              </a:ext>
            </a:extLst>
          </p:cNvPr>
          <p:cNvSpPr>
            <a:spLocks noGrp="1"/>
          </p:cNvSpPr>
          <p:nvPr>
            <p:ph type="title"/>
          </p:nvPr>
        </p:nvSpPr>
        <p:spPr>
          <a:xfrm>
            <a:off x="541672" y="694843"/>
            <a:ext cx="13547056" cy="1097280"/>
          </a:xfrm>
        </p:spPr>
        <p:txBody>
          <a:bodyPr vert="horz" lIns="0" tIns="0" rIns="0" bIns="0" rtlCol="0" anchor="t" anchorCtr="0">
            <a:normAutofit fontScale="90000"/>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r>
              <a:rPr lang="en-US" sz="3600" dirty="0">
                <a:latin typeface="GT Standard L Extended"/>
                <a:ea typeface="Inter Medium"/>
                <a:cs typeface="Inter Medium"/>
              </a:rPr>
              <a:t>Major UK Banking Group -  Agentic AI Assistant for SME Lending Proposal Analytics</a:t>
            </a:r>
            <a:endParaRPr lang="it-IT" sz="3600" dirty="0">
              <a:latin typeface="GT Standard L Extended"/>
              <a:ea typeface="Inter Medium"/>
              <a:cs typeface="Inter Medium"/>
            </a:endParaRPr>
          </a:p>
        </p:txBody>
      </p:sp>
      <p:sp>
        <p:nvSpPr>
          <p:cNvPr id="3" name="Round Single Corner Rectangle 1">
            <a:extLst>
              <a:ext uri="{FF2B5EF4-FFF2-40B4-BE49-F238E27FC236}">
                <a16:creationId xmlns:a16="http://schemas.microsoft.com/office/drawing/2014/main" id="{4BDF4850-964A-83DD-E3DF-593C1A21168A}"/>
              </a:ext>
            </a:extLst>
          </p:cNvPr>
          <p:cNvSpPr/>
          <p:nvPr/>
        </p:nvSpPr>
        <p:spPr>
          <a:xfrm>
            <a:off x="387815" y="1980987"/>
            <a:ext cx="2534164" cy="5505348"/>
          </a:xfrm>
          <a:prstGeom prst="roundRect">
            <a:avLst>
              <a:gd name="adj" fmla="val 3557"/>
            </a:avLst>
          </a:prstGeom>
          <a:solidFill>
            <a:schemeClr val="bg1"/>
          </a:solidFill>
          <a:ln>
            <a:noFill/>
          </a:ln>
        </p:spPr>
        <p:style>
          <a:lnRef idx="0">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defTabSz="457164"/>
            <a:endParaRPr lang="en-US" sz="1800">
              <a:solidFill>
                <a:prstClr val="white"/>
              </a:solidFill>
              <a:latin typeface="Inter" panose="02000503000000020004" pitchFamily="50" charset="0"/>
            </a:endParaRPr>
          </a:p>
        </p:txBody>
      </p:sp>
      <p:sp>
        <p:nvSpPr>
          <p:cNvPr id="4" name="TextBox 3">
            <a:extLst>
              <a:ext uri="{FF2B5EF4-FFF2-40B4-BE49-F238E27FC236}">
                <a16:creationId xmlns:a16="http://schemas.microsoft.com/office/drawing/2014/main" id="{0F9C84B7-8C73-865F-6881-57AF9EC39C71}"/>
              </a:ext>
            </a:extLst>
          </p:cNvPr>
          <p:cNvSpPr txBox="1"/>
          <p:nvPr/>
        </p:nvSpPr>
        <p:spPr>
          <a:xfrm>
            <a:off x="686846" y="2143994"/>
            <a:ext cx="2357846" cy="4293483"/>
          </a:xfrm>
          <a:prstGeom prst="rect">
            <a:avLst/>
          </a:prstGeom>
          <a:noFill/>
        </p:spPr>
        <p:txBody>
          <a:bodyPr wrap="square" lIns="0" tIns="0" rIns="0" bIns="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Aft>
                <a:spcPts val="900"/>
              </a:spcAft>
            </a:pPr>
            <a:r>
              <a:rPr lang="en-US" sz="1200" b="1" dirty="0">
                <a:solidFill>
                  <a:srgbClr val="0E1020"/>
                </a:solidFill>
                <a:latin typeface="Inter SemiBold"/>
                <a:ea typeface="Inter SemiBold"/>
                <a:cs typeface="Inter SemiBold"/>
              </a:rPr>
              <a:t>CUSTOMER NAME</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b="1" dirty="0">
                <a:solidFill>
                  <a:srgbClr val="0E1020"/>
                </a:solidFill>
                <a:latin typeface="Inter SemiBold"/>
                <a:ea typeface="Inter SemiBold"/>
                <a:cs typeface="Inter SemiBold"/>
              </a:rPr>
              <a:t>Major UK Bank</a:t>
            </a:r>
            <a:endParaRPr lang="it-IT" sz="1200"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LOCATION</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UK</a:t>
            </a:r>
            <a:endParaRPr lang="en-US" sz="1200" b="1" dirty="0">
              <a:solidFill>
                <a:srgbClr val="0E1020"/>
              </a:solidFill>
              <a:latin typeface="Inter Light"/>
              <a:ea typeface="Inter Light"/>
              <a:cs typeface="Inter Light"/>
            </a:endParaRPr>
          </a:p>
          <a:p>
            <a:pPr defTabSz="457164">
              <a:spcAft>
                <a:spcPts val="900"/>
              </a:spcAft>
            </a:pPr>
            <a:endParaRPr lang="en-US" sz="1200" b="1" dirty="0">
              <a:solidFill>
                <a:srgbClr val="0E1020"/>
              </a:solidFill>
              <a:latin typeface="Inter SemiBold" panose="02000703000000020004" pitchFamily="50" charset="0"/>
              <a:ea typeface="Inter SemiBold" panose="02000703000000020004" pitchFamily="50" charset="0"/>
              <a:cs typeface="Inter SemiBold" panose="02000703000000020004" pitchFamily="50" charset="0"/>
            </a:endParaRPr>
          </a:p>
          <a:p>
            <a:pPr defTabSz="457164">
              <a:spcAft>
                <a:spcPts val="900"/>
              </a:spcAft>
            </a:pPr>
            <a:r>
              <a:rPr lang="en-US" sz="1200" b="1" dirty="0">
                <a:solidFill>
                  <a:srgbClr val="0E1020"/>
                </a:solidFill>
                <a:latin typeface="Inter SemiBold"/>
                <a:ea typeface="Inter SemiBold"/>
                <a:cs typeface="Inter SemiBold"/>
              </a:rPr>
              <a:t>INDUSTRY</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solidFill>
                  <a:srgbClr val="0E1020"/>
                </a:solidFill>
                <a:latin typeface="Inter Light"/>
                <a:ea typeface="Inter Light"/>
                <a:cs typeface="Inter Light"/>
              </a:rPr>
              <a:t>Finance</a:t>
            </a: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DXC SERVICES</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latin typeface="Inter Light"/>
                <a:ea typeface="Inter Light"/>
                <a:cs typeface="Inter Light"/>
              </a:rPr>
              <a:t>CES + GIS</a:t>
            </a:r>
          </a:p>
          <a:p>
            <a:pPr defTabSz="457164">
              <a:spcAft>
                <a:spcPts val="900"/>
              </a:spcAft>
            </a:pPr>
            <a:endParaRPr lang="en-US" sz="1200" b="1" dirty="0">
              <a:solidFill>
                <a:srgbClr val="0E1020"/>
              </a:solidFill>
              <a:latin typeface="Inter SemiBold" panose="02000703000000020004" pitchFamily="50" charset="0"/>
              <a:ea typeface="Inter SemiBold" panose="02000703000000020004" pitchFamily="50" charset="0"/>
              <a:cs typeface="Inter SemiBold" panose="02000703000000020004" pitchFamily="50" charset="0"/>
            </a:endParaRPr>
          </a:p>
          <a:p>
            <a:pPr defTabSz="457164">
              <a:spcAft>
                <a:spcPts val="900"/>
              </a:spcAft>
            </a:pPr>
            <a:r>
              <a:rPr lang="en-US" sz="1200" b="1" dirty="0">
                <a:solidFill>
                  <a:srgbClr val="0E1020"/>
                </a:solidFill>
                <a:latin typeface="Inter SemiBold"/>
                <a:ea typeface="Inter SemiBold"/>
                <a:cs typeface="Inter SemiBold"/>
              </a:rPr>
              <a:t>CUSTOMER SINCE</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latin typeface="Inter Light"/>
                <a:ea typeface="Inter Light"/>
                <a:cs typeface="Inter Light"/>
              </a:rPr>
              <a:t>40 + years of partnership</a:t>
            </a:r>
          </a:p>
          <a:p>
            <a:pPr defTabSz="457164">
              <a:spcAft>
                <a:spcPts val="900"/>
              </a:spcAft>
            </a:pPr>
            <a:endParaRPr lang="en-US" sz="1200" b="1"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Aft>
                <a:spcPts val="900"/>
              </a:spcAft>
            </a:pPr>
            <a:r>
              <a:rPr lang="en-US" sz="1200" b="1" dirty="0">
                <a:solidFill>
                  <a:srgbClr val="0E1020"/>
                </a:solidFill>
                <a:latin typeface="Inter SemiBold"/>
                <a:ea typeface="Inter SemiBold"/>
                <a:cs typeface="Inter SemiBold"/>
              </a:rPr>
              <a:t>PROJECT DATES</a:t>
            </a:r>
            <a:br>
              <a:rPr lang="en-US" sz="1200" dirty="0">
                <a:latin typeface="Inter Light" panose="02000403000000020004" pitchFamily="50" charset="0"/>
                <a:ea typeface="Inter Light" panose="02000403000000020004" pitchFamily="50" charset="0"/>
                <a:cs typeface="Inter Light" panose="02000403000000020004" pitchFamily="50" charset="0"/>
              </a:rPr>
            </a:br>
            <a:r>
              <a:rPr lang="en-US" sz="1200" dirty="0">
                <a:latin typeface="Inter Light"/>
                <a:ea typeface="Inter Light"/>
                <a:cs typeface="Inter Light"/>
              </a:rPr>
              <a:t>01/2026 - 4/2026</a:t>
            </a:r>
          </a:p>
        </p:txBody>
      </p:sp>
      <p:sp>
        <p:nvSpPr>
          <p:cNvPr id="5" name="Rectangle: Single Corner Rounded 4">
            <a:extLst>
              <a:ext uri="{FF2B5EF4-FFF2-40B4-BE49-F238E27FC236}">
                <a16:creationId xmlns:a16="http://schemas.microsoft.com/office/drawing/2014/main" id="{33BBC045-E1BF-1045-037B-B95FC6D51725}"/>
              </a:ext>
            </a:extLst>
          </p:cNvPr>
          <p:cNvSpPr/>
          <p:nvPr/>
        </p:nvSpPr>
        <p:spPr>
          <a:xfrm>
            <a:off x="3412869" y="2409729"/>
            <a:ext cx="5535238" cy="1481266"/>
          </a:xfrm>
          <a:prstGeom prst="round1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defTabSz="457164"/>
            <a:endParaRPr lang="en-US" sz="1600" err="1">
              <a:solidFill>
                <a:prstClr val="white"/>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7" name="TextBox 6">
            <a:extLst>
              <a:ext uri="{FF2B5EF4-FFF2-40B4-BE49-F238E27FC236}">
                <a16:creationId xmlns:a16="http://schemas.microsoft.com/office/drawing/2014/main" id="{CAACCD47-C6F1-A85E-CF58-CEF675FF1FCB}"/>
              </a:ext>
            </a:extLst>
          </p:cNvPr>
          <p:cNvSpPr txBox="1"/>
          <p:nvPr/>
        </p:nvSpPr>
        <p:spPr>
          <a:xfrm>
            <a:off x="3343723" y="1773750"/>
            <a:ext cx="9593521" cy="1225977"/>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b="1" dirty="0">
                <a:solidFill>
                  <a:schemeClr val="accent1"/>
                </a:solidFill>
                <a:latin typeface="Inter SemiBold"/>
                <a:ea typeface="Inter SemiBold"/>
                <a:cs typeface="Inter SemiBold"/>
              </a:rPr>
              <a:t>Business Challenges</a:t>
            </a:r>
          </a:p>
          <a:p>
            <a:pPr defTabSz="914328" eaLnBrk="0" fontAlgn="base" hangingPunct="0">
              <a:spcBef>
                <a:spcPct val="0"/>
              </a:spcBef>
              <a:spcAft>
                <a:spcPct val="0"/>
              </a:spcAft>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Treasury and SME Lending teams had to identify pricing proposals breaching corridor or grid rules through </a:t>
            </a:r>
            <a:r>
              <a:rPr lang="en-US" sz="1400" b="1"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manual Excel/CSV exports, ad-hoc filtering, and repeated spreadsheet checks.</a:t>
            </a:r>
          </a:p>
          <a:p>
            <a:pPr defTabSz="914328" eaLnBrk="0" fontAlgn="base" hangingPunct="0">
              <a:spcBef>
                <a:spcPct val="0"/>
              </a:spcBef>
              <a:spcAft>
                <a:spcPct val="0"/>
              </a:spcAft>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Slow turnaround, limited traceability, inconsistent interpretation, and difficulty scaling analysis across RMs, regions, and time periods.</a:t>
            </a:r>
            <a:endParaRPr lang="en-US" altLang="en-US" sz="1200" dirty="0">
              <a:solidFill>
                <a:srgbClr val="000000"/>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8" name="TextBox 7">
            <a:extLst>
              <a:ext uri="{FF2B5EF4-FFF2-40B4-BE49-F238E27FC236}">
                <a16:creationId xmlns:a16="http://schemas.microsoft.com/office/drawing/2014/main" id="{23567991-F941-3425-2665-3844C5D2C1EB}"/>
              </a:ext>
            </a:extLst>
          </p:cNvPr>
          <p:cNvSpPr txBox="1"/>
          <p:nvPr/>
        </p:nvSpPr>
        <p:spPr>
          <a:xfrm>
            <a:off x="3355575" y="3220632"/>
            <a:ext cx="9906053" cy="1436291"/>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b="1" dirty="0">
                <a:solidFill>
                  <a:schemeClr val="accent1"/>
                </a:solidFill>
                <a:latin typeface="Inter SemiBold" panose="02000703000000020004" pitchFamily="50" charset="0"/>
                <a:ea typeface="Inter SemiBold" panose="02000703000000020004" pitchFamily="50" charset="0"/>
                <a:cs typeface="Inter SemiBold" panose="02000703000000020004" pitchFamily="50" charset="0"/>
              </a:rPr>
              <a:t>How DXC Helped</a:t>
            </a:r>
          </a:p>
          <a:p>
            <a:pPr defTabSz="457164"/>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DXC delivered a </a:t>
            </a:r>
            <a:r>
              <a:rPr lang="en-US" sz="1400" b="1"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secure Agentic AI Assistant connected to Oracle </a:t>
            </a: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through a controlled read-only query capability and an approved LLM via the Bank’s Kepler Gateway that allowed users to ask questions in natural language and receive structured tables, KPI-style summaries, and proposal-level evidence in a simple chat interface.</a:t>
            </a:r>
          </a:p>
          <a:p>
            <a:pPr defTabSz="457164"/>
            <a:endPar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endParaRPr>
          </a:p>
          <a:p>
            <a:pPr defTabSz="457164">
              <a:spcBef>
                <a:spcPts val="200"/>
              </a:spcBef>
              <a:spcAft>
                <a:spcPts val="200"/>
              </a:spcAft>
            </a:pPr>
            <a:endParaRPr lang="en-US" sz="1200" dirty="0">
              <a:solidFill>
                <a:srgbClr val="000000"/>
              </a:solidFill>
              <a:latin typeface="Inter Light"/>
              <a:ea typeface="Inter Light"/>
              <a:cs typeface="Inter Light"/>
            </a:endParaRPr>
          </a:p>
        </p:txBody>
      </p:sp>
      <p:sp>
        <p:nvSpPr>
          <p:cNvPr id="9" name="TextBox 8">
            <a:extLst>
              <a:ext uri="{FF2B5EF4-FFF2-40B4-BE49-F238E27FC236}">
                <a16:creationId xmlns:a16="http://schemas.microsoft.com/office/drawing/2014/main" id="{B568228A-4FB9-4363-F9D2-90568545A6F9}"/>
              </a:ext>
            </a:extLst>
          </p:cNvPr>
          <p:cNvSpPr txBox="1"/>
          <p:nvPr/>
        </p:nvSpPr>
        <p:spPr>
          <a:xfrm>
            <a:off x="3374769" y="4636597"/>
            <a:ext cx="9527323" cy="2349361"/>
          </a:xfrm>
          <a:prstGeom prst="rect">
            <a:avLst/>
          </a:prstGeom>
          <a:noFill/>
        </p:spPr>
        <p:txBody>
          <a:bodyPr wrap="square" lIns="91440" tIns="45720" rIns="91440" bIns="45720" rtlCol="0" anchor="t">
            <a:spAutoFit/>
          </a:bodyPr>
          <a:ls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defTabSz="457164">
              <a:spcBef>
                <a:spcPts val="200"/>
              </a:spcBef>
              <a:spcAft>
                <a:spcPts val="200"/>
              </a:spcAft>
            </a:pPr>
            <a:r>
              <a:rPr lang="en-US" sz="1600" dirty="0">
                <a:solidFill>
                  <a:schemeClr val="accent1"/>
                </a:solidFill>
                <a:latin typeface="Inter SemiBold"/>
                <a:ea typeface="Inter SemiBold"/>
                <a:cs typeface="Inter SemiBold"/>
              </a:rPr>
              <a:t>Business Outcomes</a:t>
            </a:r>
          </a:p>
          <a:p>
            <a:pPr marL="285738" indent="-285738" defTabSz="457164">
              <a:buFont typeface="Wingdings"/>
              <a:buChar char="ü"/>
            </a:pPr>
            <a:r>
              <a:rPr lang="en-US" sz="1400" b="1" dirty="0">
                <a:solidFill>
                  <a:srgbClr val="000000"/>
                </a:solidFill>
                <a:latin typeface="Inter SemiBold" panose="02000703000000020004" pitchFamily="50" charset="0"/>
                <a:ea typeface="Inter SemiBold" panose="02000703000000020004" pitchFamily="50" charset="0"/>
                <a:cs typeface="Inter SemiBold" panose="02000703000000020004" pitchFamily="50" charset="0"/>
              </a:rPr>
              <a:t>Faster analysis, improved audit readiness, lower operational risk, better triage of high-risk items, </a:t>
            </a: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and a reusable foundation for future analytics use cases.</a:t>
            </a:r>
          </a:p>
          <a:p>
            <a:pPr marL="834390" lvl="1" indent="-285750" defTabSz="457164">
              <a:buFont typeface="Arial" panose="020B0604020202020204" pitchFamily="34" charset="0"/>
              <a:buChar char="•"/>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Cycle time reduction: ~35–55%</a:t>
            </a:r>
          </a:p>
          <a:p>
            <a:pPr marL="834390" lvl="1" indent="-285750" defTabSz="457164">
              <a:buFont typeface="Arial" panose="020B0604020202020204" pitchFamily="34" charset="0"/>
              <a:buChar char="•"/>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Manual keying effort reduction: ~40–60%</a:t>
            </a:r>
          </a:p>
          <a:p>
            <a:pPr marL="834390" lvl="1" indent="-285750" defTabSz="457164">
              <a:buFont typeface="Arial" panose="020B0604020202020204" pitchFamily="34" charset="0"/>
              <a:buChar char="•"/>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Query loop reduction: ~30–50%</a:t>
            </a:r>
          </a:p>
          <a:p>
            <a:pPr marL="285738" indent="-285738" defTabSz="457164">
              <a:buFont typeface="Wingdings"/>
              <a:buChar char="ü"/>
            </a:pPr>
            <a:r>
              <a:rPr lang="en-US" sz="1400" dirty="0">
                <a:solidFill>
                  <a:srgbClr val="000000"/>
                </a:solidFill>
                <a:latin typeface="Inter Light" panose="02000403000000020004" pitchFamily="50" charset="0"/>
                <a:ea typeface="Inter Light" panose="02000403000000020004" pitchFamily="50" charset="0"/>
                <a:cs typeface="Inter Light" panose="02000403000000020004" pitchFamily="50" charset="0"/>
              </a:rPr>
              <a:t>Compliance posture: stronger and more consistent through better rule enforcement and audit-ready evidence packs.</a:t>
            </a:r>
          </a:p>
          <a:p>
            <a:pPr marL="171443" indent="-171443" defTabSz="457164">
              <a:spcBef>
                <a:spcPts val="200"/>
              </a:spcBef>
              <a:spcAft>
                <a:spcPts val="200"/>
              </a:spcAft>
              <a:buFont typeface="Wingdings" panose="020B0604020202020204" pitchFamily="34" charset="0"/>
              <a:buChar char="ü"/>
            </a:pPr>
            <a:endParaRPr lang="en-US" sz="1400" dirty="0">
              <a:solidFill>
                <a:srgbClr val="000000"/>
              </a:solidFill>
              <a:latin typeface="Segoe UI"/>
              <a:ea typeface="Inter Light"/>
              <a:cs typeface="Segoe UI"/>
            </a:endParaRPr>
          </a:p>
          <a:p>
            <a:pPr marL="121915" indent="-121915" defTabSz="457164">
              <a:spcBef>
                <a:spcPts val="200"/>
              </a:spcBef>
              <a:spcAft>
                <a:spcPts val="200"/>
              </a:spcAft>
              <a:buFont typeface="Wingdings" panose="020B0604020202020204" pitchFamily="34" charset="0"/>
              <a:buChar char="ü"/>
            </a:pPr>
            <a:endParaRPr lang="en-US" sz="1200" dirty="0">
              <a:solidFill>
                <a:srgbClr val="0E1020"/>
              </a:solidFill>
              <a:latin typeface="Inter Light" panose="02000403000000020004" pitchFamily="50" charset="0"/>
              <a:ea typeface="Inter Light" panose="02000403000000020004" pitchFamily="50" charset="0"/>
              <a:cs typeface="Inter Light" panose="02000403000000020004" pitchFamily="50" charset="0"/>
            </a:endParaRPr>
          </a:p>
        </p:txBody>
      </p:sp>
      <p:cxnSp>
        <p:nvCxnSpPr>
          <p:cNvPr id="12" name="Straight Connector 11">
            <a:extLst>
              <a:ext uri="{FF2B5EF4-FFF2-40B4-BE49-F238E27FC236}">
                <a16:creationId xmlns:a16="http://schemas.microsoft.com/office/drawing/2014/main" id="{521C4438-C003-A2E9-613B-B0741C174CF5}"/>
              </a:ext>
            </a:extLst>
          </p:cNvPr>
          <p:cNvCxnSpPr>
            <a:cxnSpLocks/>
          </p:cNvCxnSpPr>
          <p:nvPr/>
        </p:nvCxnSpPr>
        <p:spPr>
          <a:xfrm>
            <a:off x="3417068" y="3148013"/>
            <a:ext cx="9903822"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B95B41C0-7412-5DFA-692E-CDE0A7E37C9A}"/>
              </a:ext>
            </a:extLst>
          </p:cNvPr>
          <p:cNvCxnSpPr>
            <a:cxnSpLocks/>
          </p:cNvCxnSpPr>
          <p:nvPr/>
        </p:nvCxnSpPr>
        <p:spPr>
          <a:xfrm>
            <a:off x="3406801" y="4620157"/>
            <a:ext cx="9903822"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lt1"/>
          </a:fontRef>
        </p:style>
      </p:cxnSp>
      <p:sp>
        <p:nvSpPr>
          <p:cNvPr id="16" name="TextBox 15">
            <a:extLst>
              <a:ext uri="{FF2B5EF4-FFF2-40B4-BE49-F238E27FC236}">
                <a16:creationId xmlns:a16="http://schemas.microsoft.com/office/drawing/2014/main" id="{02D927D7-C92B-EFCD-48C9-7BDF005CDAC7}"/>
              </a:ext>
            </a:extLst>
          </p:cNvPr>
          <p:cNvSpPr txBox="1"/>
          <p:nvPr/>
        </p:nvSpPr>
        <p:spPr>
          <a:xfrm>
            <a:off x="3512168" y="6919204"/>
            <a:ext cx="1057656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66F5"/>
                </a:solidFill>
                <a:latin typeface="Inter Light" panose="02000403000000020004" pitchFamily="50" charset="0"/>
                <a:ea typeface="Inter Light" panose="02000403000000020004" pitchFamily="50" charset="0"/>
                <a:cs typeface="Inter Light" panose="02000403000000020004" pitchFamily="50" charset="0"/>
              </a:rPr>
              <a:t>From manual spreadsheet-based analysis to controlled, audit-ready intelligence</a:t>
            </a:r>
            <a:r>
              <a:rPr lang="en-US" dirty="0">
                <a:solidFill>
                  <a:srgbClr val="0066F5"/>
                </a:solidFill>
                <a:latin typeface="Segoe UI"/>
                <a:ea typeface="Segoe UI"/>
                <a:cs typeface="Segoe UI"/>
              </a:rPr>
              <a:t>.</a:t>
            </a:r>
          </a:p>
          <a:p>
            <a:pPr>
              <a:spcAft>
                <a:spcPts val="600"/>
              </a:spcAft>
            </a:pPr>
            <a:endParaRPr lang="en-US" sz="1600" dirty="0">
              <a:solidFill>
                <a:srgbClr val="0066F5"/>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17" name="TextBox 16">
            <a:extLst>
              <a:ext uri="{FF2B5EF4-FFF2-40B4-BE49-F238E27FC236}">
                <a16:creationId xmlns:a16="http://schemas.microsoft.com/office/drawing/2014/main" id="{A925237A-DA38-2EF6-DBD4-7155479E57F3}"/>
              </a:ext>
            </a:extLst>
          </p:cNvPr>
          <p:cNvSpPr txBox="1"/>
          <p:nvPr/>
        </p:nvSpPr>
        <p:spPr>
          <a:xfrm>
            <a:off x="12469478" y="152765"/>
            <a:ext cx="1619250" cy="338554"/>
          </a:xfrm>
          <a:prstGeom prst="rect">
            <a:avLst/>
          </a:prstGeom>
          <a:noFill/>
        </p:spPr>
        <p:txBody>
          <a:bodyPr wrap="square" rtlCol="0">
            <a:spAutoFit/>
          </a:bodyPr>
          <a:lstStyle/>
          <a:p>
            <a:pPr algn="l">
              <a:spcAft>
                <a:spcPts val="600"/>
              </a:spcAft>
            </a:pPr>
            <a:r>
              <a:rPr lang="en-GB" sz="1600" b="1" dirty="0">
                <a:solidFill>
                  <a:schemeClr val="accent3"/>
                </a:solidFill>
                <a:latin typeface="Inter Light" panose="02000403000000020004" pitchFamily="50" charset="0"/>
                <a:ea typeface="Inter Light" panose="02000403000000020004" pitchFamily="50" charset="0"/>
                <a:cs typeface="Inter Light" panose="02000403000000020004" pitchFamily="50" charset="0"/>
              </a:rPr>
              <a:t>CASE STUDY </a:t>
            </a:r>
          </a:p>
        </p:txBody>
      </p:sp>
    </p:spTree>
    <p:extLst>
      <p:ext uri="{BB962C8B-B14F-4D97-AF65-F5344CB8AC3E}">
        <p14:creationId xmlns:p14="http://schemas.microsoft.com/office/powerpoint/2010/main" val="85167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8AB4-4FEC-6319-9D76-8822B32C5FA7}"/>
            </a:ext>
          </a:extLst>
        </p:cNvPr>
        <p:cNvGrpSpPr/>
        <p:nvPr/>
      </p:nvGrpSpPr>
      <p:grpSpPr>
        <a:xfrm>
          <a:off x="0" y="0"/>
          <a:ext cx="0" cy="0"/>
          <a:chOff x="0" y="0"/>
          <a:chExt cx="0" cy="0"/>
        </a:xfrm>
      </p:grpSpPr>
    </p:spTree>
    <p:extLst>
      <p:ext uri="{BB962C8B-B14F-4D97-AF65-F5344CB8AC3E}">
        <p14:creationId xmlns:p14="http://schemas.microsoft.com/office/powerpoint/2010/main" val="42435703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EA6C9-0829-A7F7-A9BD-BB88922A75D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F8DA18-1B5F-9B45-7793-19516A1FD4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0637" y="0"/>
            <a:ext cx="11819764" cy="8229600"/>
          </a:xfrm>
          <a:prstGeom prst="rect">
            <a:avLst/>
          </a:prstGeom>
        </p:spPr>
      </p:pic>
      <p:graphicFrame>
        <p:nvGraphicFramePr>
          <p:cNvPr id="12" name="think-cell data - do not delete" hidden="1">
            <a:extLst>
              <a:ext uri="{FF2B5EF4-FFF2-40B4-BE49-F238E27FC236}">
                <a16:creationId xmlns:a16="http://schemas.microsoft.com/office/drawing/2014/main" id="{E1A57B9B-E39B-3CE7-2BAC-168203CE102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E1A57B9B-E39B-3CE7-2BAC-168203CE102C}"/>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A22F1682-59D8-CB41-AA66-451EBC6363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91051" y="2917551"/>
            <a:ext cx="2867110" cy="2867110"/>
          </a:xfrm>
          <a:prstGeom prst="roundRect">
            <a:avLst>
              <a:gd name="adj" fmla="val 6037"/>
            </a:avLst>
          </a:prstGeom>
          <a:ln w="38100">
            <a:gradFill>
              <a:gsLst>
                <a:gs pos="0">
                  <a:schemeClr val="tx2"/>
                </a:gs>
                <a:gs pos="33000">
                  <a:schemeClr val="accent1"/>
                </a:gs>
                <a:gs pos="98000">
                  <a:schemeClr val="accent5"/>
                </a:gs>
                <a:gs pos="64000">
                  <a:schemeClr val="accent2"/>
                </a:gs>
              </a:gsLst>
              <a:lin ang="2400000" scaled="0"/>
            </a:gradFill>
          </a:ln>
        </p:spPr>
      </p:pic>
      <p:sp>
        <p:nvSpPr>
          <p:cNvPr id="13" name="TextBox 12">
            <a:extLst>
              <a:ext uri="{FF2B5EF4-FFF2-40B4-BE49-F238E27FC236}">
                <a16:creationId xmlns:a16="http://schemas.microsoft.com/office/drawing/2014/main" id="{CA0FBE4E-C2FA-6803-E611-074139CFEBD8}"/>
              </a:ext>
            </a:extLst>
          </p:cNvPr>
          <p:cNvSpPr txBox="1"/>
          <p:nvPr/>
        </p:nvSpPr>
        <p:spPr>
          <a:xfrm>
            <a:off x="5244263" y="2931619"/>
            <a:ext cx="7338814" cy="3337560"/>
          </a:xfrm>
          <a:prstGeom prst="rect">
            <a:avLst/>
          </a:prstGeom>
          <a:noFill/>
        </p:spPr>
        <p:txBody>
          <a:bodyPr wrap="square" lIns="172800" tIns="172800" rIns="172800" bIns="0" rtlCol="0" anchor="t">
            <a:noAutofit/>
          </a:bodyPr>
          <a:lst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a:lstStyle>
          <a:p>
            <a:pPr>
              <a:lnSpc>
                <a:spcPct val="90000"/>
              </a:lnSpc>
              <a:spcBef>
                <a:spcPct val="0"/>
              </a:spcBef>
              <a:defRPr/>
            </a:pPr>
            <a:r>
              <a:rPr lang="en-US" sz="3480" cap="all" dirty="0">
                <a:latin typeface="GT Standard L Extended" pitchFamily="50" charset="0"/>
                <a:ea typeface="Inter Medium" panose="02000603000000020004" pitchFamily="50" charset="0"/>
                <a:cs typeface="Inter Medium" panose="02000603000000020004" pitchFamily="50" charset="0"/>
              </a:rPr>
              <a:t>Dhritiman Mukherjee</a:t>
            </a:r>
          </a:p>
          <a:p>
            <a:pPr>
              <a:lnSpc>
                <a:spcPct val="90000"/>
              </a:lnSpc>
              <a:spcBef>
                <a:spcPct val="0"/>
              </a:spcBef>
              <a:defRPr/>
            </a:pPr>
            <a:endParaRPr lang="en-US" cap="all" dirty="0">
              <a:latin typeface="Inter" panose="02000503000000020004" pitchFamily="2" charset="0"/>
              <a:ea typeface="Inter" panose="02000503000000020004" pitchFamily="2" charset="0"/>
              <a:cs typeface="Inter" panose="02000503000000020004" pitchFamily="2" charset="0"/>
            </a:endParaRPr>
          </a:p>
          <a:p>
            <a:pPr>
              <a:lnSpc>
                <a:spcPct val="90000"/>
              </a:lnSpc>
              <a:spcBef>
                <a:spcPct val="0"/>
              </a:spcBef>
              <a:defRPr/>
            </a:pPr>
            <a:r>
              <a:rPr lang="en-US" cap="all" dirty="0">
                <a:latin typeface="Inter" panose="02000503000000020004" pitchFamily="2" charset="0"/>
                <a:ea typeface="Inter" panose="02000503000000020004" pitchFamily="2" charset="0"/>
                <a:cs typeface="Inter" panose="02000503000000020004" pitchFamily="2" charset="0"/>
              </a:rPr>
              <a:t>Managing partner, Financial services</a:t>
            </a:r>
          </a:p>
          <a:p>
            <a:pPr>
              <a:lnSpc>
                <a:spcPct val="90000"/>
              </a:lnSpc>
              <a:spcBef>
                <a:spcPct val="0"/>
              </a:spcBef>
              <a:defRPr/>
            </a:pPr>
            <a:endParaRPr lang="en-US" cap="all" dirty="0">
              <a:latin typeface="Inter" panose="02000503000000020004" pitchFamily="2" charset="0"/>
              <a:ea typeface="Inter" panose="02000503000000020004" pitchFamily="2" charset="0"/>
              <a:cs typeface="Inter" panose="02000503000000020004" pitchFamily="2" charset="0"/>
            </a:endParaRPr>
          </a:p>
          <a:p>
            <a:pPr>
              <a:lnSpc>
                <a:spcPct val="90000"/>
              </a:lnSpc>
              <a:spcBef>
                <a:spcPct val="0"/>
              </a:spcBef>
              <a:defRPr/>
            </a:pPr>
            <a:r>
              <a:rPr lang="en-US" cap="all" dirty="0" err="1">
                <a:latin typeface="Inter" panose="02000503000000020004" pitchFamily="2" charset="0"/>
                <a:ea typeface="Inter" panose="02000503000000020004" pitchFamily="2" charset="0"/>
                <a:cs typeface="Inter" panose="02000503000000020004" pitchFamily="2" charset="0"/>
              </a:rPr>
              <a:t>Dxc</a:t>
            </a:r>
            <a:r>
              <a:rPr lang="en-US" cap="all" dirty="0">
                <a:latin typeface="Inter" panose="02000503000000020004" pitchFamily="2" charset="0"/>
                <a:ea typeface="Inter" panose="02000503000000020004" pitchFamily="2" charset="0"/>
                <a:cs typeface="Inter" panose="02000503000000020004" pitchFamily="2" charset="0"/>
              </a:rPr>
              <a:t> technology </a:t>
            </a:r>
          </a:p>
          <a:p>
            <a:pPr>
              <a:lnSpc>
                <a:spcPct val="90000"/>
              </a:lnSpc>
              <a:spcBef>
                <a:spcPct val="0"/>
              </a:spcBef>
              <a:defRPr/>
            </a:pPr>
            <a:endParaRPr lang="en-US" cap="all" dirty="0">
              <a:latin typeface="Inter" panose="02000503000000020004" pitchFamily="2" charset="0"/>
              <a:ea typeface="Inter" panose="02000503000000020004" pitchFamily="2" charset="0"/>
              <a:cs typeface="Inter" panose="02000503000000020004" pitchFamily="2" charset="0"/>
            </a:endParaRPr>
          </a:p>
          <a:p>
            <a:pPr>
              <a:lnSpc>
                <a:spcPct val="90000"/>
              </a:lnSpc>
              <a:spcBef>
                <a:spcPct val="0"/>
              </a:spcBef>
              <a:defRPr/>
            </a:pPr>
            <a:r>
              <a:rPr lang="en-US" dirty="0">
                <a:latin typeface="Inter" panose="02000503000000020004" pitchFamily="2" charset="0"/>
                <a:ea typeface="Inter" panose="02000503000000020004" pitchFamily="2" charset="0"/>
                <a:cs typeface="Inter" panose="02000503000000020004" pitchFamily="2" charset="0"/>
                <a:hlinkClick r:id="rId7"/>
              </a:rPr>
              <a:t>dhritiman.mukherjee@dxc.com</a:t>
            </a:r>
            <a:endParaRPr lang="en-US" dirty="0">
              <a:latin typeface="Inter" panose="02000503000000020004" pitchFamily="2" charset="0"/>
              <a:ea typeface="Inter" panose="02000503000000020004" pitchFamily="2" charset="0"/>
              <a:cs typeface="Inter" panose="02000503000000020004" pitchFamily="2" charset="0"/>
            </a:endParaRPr>
          </a:p>
          <a:p>
            <a:pPr>
              <a:lnSpc>
                <a:spcPct val="90000"/>
              </a:lnSpc>
              <a:spcBef>
                <a:spcPct val="0"/>
              </a:spcBef>
              <a:defRPr/>
            </a:pPr>
            <a:endParaRPr lang="en-US" dirty="0">
              <a:latin typeface="GT Standard L Extended" pitchFamily="50" charset="0"/>
              <a:ea typeface="Inter Medium" panose="02000603000000020004" pitchFamily="50" charset="0"/>
              <a:cs typeface="Inter Medium" panose="02000603000000020004" pitchFamily="50" charset="0"/>
            </a:endParaRPr>
          </a:p>
        </p:txBody>
      </p:sp>
    </p:spTree>
    <p:extLst>
      <p:ext uri="{BB962C8B-B14F-4D97-AF65-F5344CB8AC3E}">
        <p14:creationId xmlns:p14="http://schemas.microsoft.com/office/powerpoint/2010/main" val="12282695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50A0A-0E99-13D8-FECC-F97B8B502EE0}"/>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109C4B80-447D-7D4C-32B5-E57F2620D319}"/>
              </a:ext>
            </a:extLst>
          </p:cNvPr>
          <p:cNvSpPr/>
          <p:nvPr/>
        </p:nvSpPr>
        <p:spPr>
          <a:xfrm>
            <a:off x="529355" y="3120242"/>
            <a:ext cx="8350324" cy="4339408"/>
          </a:xfrm>
          <a:prstGeom prst="roundRect">
            <a:avLst>
              <a:gd name="adj" fmla="val 30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aphicFrame>
        <p:nvGraphicFramePr>
          <p:cNvPr id="12" name="think-cell data - do not delete" hidden="1">
            <a:extLst>
              <a:ext uri="{FF2B5EF4-FFF2-40B4-BE49-F238E27FC236}">
                <a16:creationId xmlns:a16="http://schemas.microsoft.com/office/drawing/2014/main" id="{C6B46DE0-6017-FF99-5A27-203D592A1652}"/>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2" name="think-cell data - do not delete" hidden="1">
                        <a:extLst>
                          <a:ext uri="{FF2B5EF4-FFF2-40B4-BE49-F238E27FC236}">
                            <a16:creationId xmlns:a16="http://schemas.microsoft.com/office/drawing/2014/main" id="{C6B46DE0-6017-FF99-5A27-203D592A1652}"/>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A7DB80-E80C-BB45-0B55-BF9F06246423}"/>
              </a:ext>
            </a:extLst>
          </p:cNvPr>
          <p:cNvSpPr>
            <a:spLocks noGrp="1"/>
          </p:cNvSpPr>
          <p:nvPr>
            <p:ph type="title"/>
          </p:nvPr>
        </p:nvSpPr>
        <p:spPr>
          <a:xfrm>
            <a:off x="470694" y="1026615"/>
            <a:ext cx="13689011" cy="1097280"/>
          </a:xfrm>
        </p:spPr>
        <p:txBody>
          <a:bodyPr vert="horz">
            <a:normAutofit/>
          </a:bodyPr>
          <a:lst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a:lstStyle>
          <a:p>
            <a:r>
              <a:rPr lang="en-US" sz="3480" dirty="0">
                <a:latin typeface="GT Standard L Extended" pitchFamily="50" charset="0"/>
                <a:ea typeface="Inter Medium" panose="02000603000000020004" pitchFamily="50" charset="0"/>
                <a:cs typeface="Inter Medium" panose="02000603000000020004" pitchFamily="50" charset="0"/>
              </a:rPr>
              <a:t>AI spending in FSI</a:t>
            </a:r>
            <a:r>
              <a:rPr lang="en-US" sz="3480" cap="none" dirty="0">
                <a:latin typeface="GT Standard L Extended" pitchFamily="50" charset="0"/>
                <a:ea typeface="Inter Medium" panose="02000603000000020004" pitchFamily="50" charset="0"/>
                <a:cs typeface="Inter Medium" panose="02000603000000020004" pitchFamily="50" charset="0"/>
              </a:rPr>
              <a:t>s</a:t>
            </a:r>
            <a:r>
              <a:rPr lang="en-US" sz="3480" dirty="0">
                <a:latin typeface="GT Standard L Extended" pitchFamily="50" charset="0"/>
                <a:ea typeface="Inter Medium" panose="02000603000000020004" pitchFamily="50" charset="0"/>
                <a:cs typeface="Inter Medium" panose="02000603000000020004" pitchFamily="50" charset="0"/>
              </a:rPr>
              <a:t> is set to grow at 29% CAGR through 2028</a:t>
            </a:r>
          </a:p>
        </p:txBody>
      </p:sp>
      <p:sp>
        <p:nvSpPr>
          <p:cNvPr id="9" name="Subtitle 5">
            <a:extLst>
              <a:ext uri="{FF2B5EF4-FFF2-40B4-BE49-F238E27FC236}">
                <a16:creationId xmlns:a16="http://schemas.microsoft.com/office/drawing/2014/main" id="{D2135630-FB4B-524E-95AF-11583BB34E55}"/>
              </a:ext>
            </a:extLst>
          </p:cNvPr>
          <p:cNvSpPr txBox="1">
            <a:spLocks/>
          </p:cNvSpPr>
          <p:nvPr/>
        </p:nvSpPr>
        <p:spPr>
          <a:xfrm>
            <a:off x="524666" y="2352534"/>
            <a:ext cx="11672023" cy="830765"/>
          </a:xfrm>
          <a:prstGeom prst="rect">
            <a:avLst/>
          </a:prstGeom>
        </p:spPr>
        <p:txBody>
          <a:bodyPr vert="horz" lIns="0" tIns="0" rIns="0" bIns="0" rtlCol="0" anchor="t">
            <a:noAutofit/>
          </a:bodyPr>
          <a:lst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a:lstStyle>
          <a:p>
            <a:pPr defTabSz="1755577">
              <a:defRPr/>
            </a:pPr>
            <a:r>
              <a:rPr lang="en-US" sz="1800" dirty="0">
                <a:latin typeface="Inter Light" panose="02000403000000020004" pitchFamily="2" charset="0"/>
                <a:ea typeface="Inter Light" panose="02000403000000020004" pitchFamily="2" charset="0"/>
                <a:cs typeface="Inter Light" panose="02000403000000020004" pitchFamily="2" charset="0"/>
              </a:rPr>
              <a:t>Estimated value of the financial sector's artificial intelligence (AI) spending worldwide from 2023 to 2024, with forecasts from 2025 to 2028 (in billion U.S. dollars).</a:t>
            </a:r>
          </a:p>
        </p:txBody>
      </p:sp>
      <p:sp>
        <p:nvSpPr>
          <p:cNvPr id="6" name="TextBox 5">
            <a:extLst>
              <a:ext uri="{FF2B5EF4-FFF2-40B4-BE49-F238E27FC236}">
                <a16:creationId xmlns:a16="http://schemas.microsoft.com/office/drawing/2014/main" id="{00D8C5E5-6C98-14CA-228A-AF4248ADE5F4}"/>
              </a:ext>
            </a:extLst>
          </p:cNvPr>
          <p:cNvSpPr txBox="1"/>
          <p:nvPr/>
        </p:nvSpPr>
        <p:spPr>
          <a:xfrm>
            <a:off x="490160" y="7522707"/>
            <a:ext cx="8612923" cy="276999"/>
          </a:xfrm>
          <a:prstGeom prst="rect">
            <a:avLst/>
          </a:prstGeom>
          <a:noFill/>
        </p:spPr>
        <p:txBody>
          <a:bodyPr wrap="square" lIns="91440" tIns="45720" rIns="91440" bIns="45720" rtlCol="0" anchor="t">
            <a:spAutoFit/>
          </a:bodyPr>
          <a:lst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a:lstStyle>
          <a:p>
            <a:pPr>
              <a:defRPr/>
            </a:pPr>
            <a:r>
              <a:rPr lang="en-GB" sz="1200" dirty="0">
                <a:solidFill>
                  <a:srgbClr val="000000">
                    <a:lumMod val="50000"/>
                    <a:lumOff val="50000"/>
                  </a:srgbClr>
                </a:solidFill>
                <a:latin typeface="Arial"/>
              </a:rPr>
              <a:t>Source: Statista; </a:t>
            </a:r>
            <a:r>
              <a:rPr lang="en-GB" sz="1200" dirty="0">
                <a:solidFill>
                  <a:srgbClr val="000000">
                    <a:lumMod val="50000"/>
                    <a:lumOff val="50000"/>
                  </a:srgbClr>
                </a:solidFill>
                <a:latin typeface="Arial"/>
                <a:hlinkClick r:id="rId5">
                  <a:extLst>
                    <a:ext uri="{A12FA001-AC4F-418D-AE19-62706E023703}">
                      <ahyp:hlinkClr xmlns:ahyp="http://schemas.microsoft.com/office/drawing/2018/hyperlinkcolor" val="tx"/>
                    </a:ext>
                  </a:extLst>
                </a:hlinkClick>
              </a:rPr>
              <a:t>ID 1446037</a:t>
            </a:r>
            <a:endParaRPr lang="en-GB" sz="1200" dirty="0">
              <a:solidFill>
                <a:srgbClr val="000000">
                  <a:lumMod val="50000"/>
                  <a:lumOff val="50000"/>
                </a:srgbClr>
              </a:solidFill>
              <a:latin typeface="Arial"/>
            </a:endParaRPr>
          </a:p>
        </p:txBody>
      </p:sp>
      <p:sp>
        <p:nvSpPr>
          <p:cNvPr id="8" name="TextBox 7">
            <a:extLst>
              <a:ext uri="{FF2B5EF4-FFF2-40B4-BE49-F238E27FC236}">
                <a16:creationId xmlns:a16="http://schemas.microsoft.com/office/drawing/2014/main" id="{82B95369-B72D-6336-F6F0-529F34C37824}"/>
              </a:ext>
            </a:extLst>
          </p:cNvPr>
          <p:cNvSpPr txBox="1"/>
          <p:nvPr/>
        </p:nvSpPr>
        <p:spPr>
          <a:xfrm>
            <a:off x="9370090" y="3640577"/>
            <a:ext cx="4521267" cy="3253556"/>
          </a:xfrm>
          <a:prstGeom prst="rect">
            <a:avLst/>
          </a:prstGeom>
          <a:noFill/>
        </p:spPr>
        <p:txBody>
          <a:bodyPr wrap="square" lIns="172800" tIns="172800" rIns="172800" bIns="0" rtlCol="0" anchor="t">
            <a:noAutofit/>
          </a:bodyPr>
          <a:lstStyle>
            <a:defPPr>
              <a:defRPr lang="en-US"/>
            </a:defPPr>
            <a:lvl1pPr marL="0" algn="l" defTabSz="1219151" rtl="0" eaLnBrk="1" latinLnBrk="0" hangingPunct="1">
              <a:defRPr sz="2400" kern="1200">
                <a:solidFill>
                  <a:schemeClr val="tx1"/>
                </a:solidFill>
                <a:latin typeface="+mn-lt"/>
                <a:ea typeface="+mn-ea"/>
                <a:cs typeface="+mn-cs"/>
              </a:defRPr>
            </a:lvl1pPr>
            <a:lvl2pPr marL="609576" algn="l" defTabSz="1219151" rtl="0" eaLnBrk="1" latinLnBrk="0" hangingPunct="1">
              <a:defRPr sz="2400" kern="1200">
                <a:solidFill>
                  <a:schemeClr val="tx1"/>
                </a:solidFill>
                <a:latin typeface="+mn-lt"/>
                <a:ea typeface="+mn-ea"/>
                <a:cs typeface="+mn-cs"/>
              </a:defRPr>
            </a:lvl2pPr>
            <a:lvl3pPr marL="1219151" algn="l" defTabSz="1219151" rtl="0" eaLnBrk="1" latinLnBrk="0" hangingPunct="1">
              <a:defRPr sz="2400" kern="1200">
                <a:solidFill>
                  <a:schemeClr val="tx1"/>
                </a:solidFill>
                <a:latin typeface="+mn-lt"/>
                <a:ea typeface="+mn-ea"/>
                <a:cs typeface="+mn-cs"/>
              </a:defRPr>
            </a:lvl3pPr>
            <a:lvl4pPr marL="1828727" algn="l" defTabSz="1219151" rtl="0" eaLnBrk="1" latinLnBrk="0" hangingPunct="1">
              <a:defRPr sz="2400" kern="1200">
                <a:solidFill>
                  <a:schemeClr val="tx1"/>
                </a:solidFill>
                <a:latin typeface="+mn-lt"/>
                <a:ea typeface="+mn-ea"/>
                <a:cs typeface="+mn-cs"/>
              </a:defRPr>
            </a:lvl4pPr>
            <a:lvl5pPr marL="2438302" algn="l" defTabSz="1219151" rtl="0" eaLnBrk="1" latinLnBrk="0" hangingPunct="1">
              <a:defRPr sz="2400" kern="1200">
                <a:solidFill>
                  <a:schemeClr val="tx1"/>
                </a:solidFill>
                <a:latin typeface="+mn-lt"/>
                <a:ea typeface="+mn-ea"/>
                <a:cs typeface="+mn-cs"/>
              </a:defRPr>
            </a:lvl5pPr>
            <a:lvl6pPr marL="3047878" algn="l" defTabSz="1219151" rtl="0" eaLnBrk="1" latinLnBrk="0" hangingPunct="1">
              <a:defRPr sz="2400" kern="1200">
                <a:solidFill>
                  <a:schemeClr val="tx1"/>
                </a:solidFill>
                <a:latin typeface="+mn-lt"/>
                <a:ea typeface="+mn-ea"/>
                <a:cs typeface="+mn-cs"/>
              </a:defRPr>
            </a:lvl6pPr>
            <a:lvl7pPr marL="3657454" algn="l" defTabSz="1219151" rtl="0" eaLnBrk="1" latinLnBrk="0" hangingPunct="1">
              <a:defRPr sz="2400" kern="1200">
                <a:solidFill>
                  <a:schemeClr val="tx1"/>
                </a:solidFill>
                <a:latin typeface="+mn-lt"/>
                <a:ea typeface="+mn-ea"/>
                <a:cs typeface="+mn-cs"/>
              </a:defRPr>
            </a:lvl7pPr>
            <a:lvl8pPr marL="4267029" algn="l" defTabSz="1219151" rtl="0" eaLnBrk="1" latinLnBrk="0" hangingPunct="1">
              <a:defRPr sz="2400" kern="1200">
                <a:solidFill>
                  <a:schemeClr val="tx1"/>
                </a:solidFill>
                <a:latin typeface="+mn-lt"/>
                <a:ea typeface="+mn-ea"/>
                <a:cs typeface="+mn-cs"/>
              </a:defRPr>
            </a:lvl8pPr>
            <a:lvl9pPr marL="4876605" algn="l" defTabSz="1219151" rtl="0" eaLnBrk="1" latinLnBrk="0" hangingPunct="1">
              <a:defRPr sz="2400" kern="1200">
                <a:solidFill>
                  <a:schemeClr val="tx1"/>
                </a:solidFill>
                <a:latin typeface="+mn-lt"/>
                <a:ea typeface="+mn-ea"/>
                <a:cs typeface="+mn-cs"/>
              </a:defRPr>
            </a:lvl9pPr>
          </a:lstStyle>
          <a:p>
            <a:pPr>
              <a:lnSpc>
                <a:spcPct val="120000"/>
              </a:lnSpc>
              <a:spcBef>
                <a:spcPts val="720"/>
              </a:spcBef>
              <a:defRPr/>
            </a:pPr>
            <a:r>
              <a:rPr lang="en-US" sz="1800" dirty="0">
                <a:solidFill>
                  <a:srgbClr val="000000"/>
                </a:solidFill>
                <a:latin typeface="Inter Bold" panose="020B0604020202020204"/>
              </a:rPr>
              <a:t>The financial sector's spending on AI is projected to experience substantial growth, with an estimated increase from </a:t>
            </a:r>
            <a:r>
              <a:rPr lang="en-US" sz="1800" b="1" dirty="0">
                <a:solidFill>
                  <a:srgbClr val="000000"/>
                </a:solidFill>
                <a:latin typeface="Inter Bold" panose="020B0604020202020204"/>
              </a:rPr>
              <a:t>35B U.S. dollars in 2023 to 126.4B U.S. dollars in 2028</a:t>
            </a:r>
            <a:r>
              <a:rPr lang="en-US" sz="1800" dirty="0">
                <a:solidFill>
                  <a:srgbClr val="000000"/>
                </a:solidFill>
                <a:latin typeface="Inter Bold" panose="020B0604020202020204"/>
              </a:rPr>
              <a:t>. This represents a CAGR of 29%, indicating a significant upward trajectory in AI investment within the financial industry. </a:t>
            </a:r>
            <a:endParaRPr lang="en-US" sz="1800" dirty="0">
              <a:latin typeface="Inter Bold" panose="020B0604020202020204"/>
              <a:cs typeface="Arial"/>
            </a:endParaRPr>
          </a:p>
        </p:txBody>
      </p:sp>
      <p:graphicFrame>
        <p:nvGraphicFramePr>
          <p:cNvPr id="5" name="Chart 4">
            <a:extLst>
              <a:ext uri="{FF2B5EF4-FFF2-40B4-BE49-F238E27FC236}">
                <a16:creationId xmlns:a16="http://schemas.microsoft.com/office/drawing/2014/main" id="{1E012FFC-AE49-2AAF-AC7A-F6AE15A3AB7C}"/>
              </a:ext>
            </a:extLst>
          </p:cNvPr>
          <p:cNvGraphicFramePr>
            <a:graphicFrameLocks/>
          </p:cNvGraphicFramePr>
          <p:nvPr>
            <p:extLst>
              <p:ext uri="{D42A27DB-BD31-4B8C-83A1-F6EECF244321}">
                <p14:modId xmlns:p14="http://schemas.microsoft.com/office/powerpoint/2010/main" val="3769544557"/>
              </p:ext>
            </p:extLst>
          </p:nvPr>
        </p:nvGraphicFramePr>
        <p:xfrm>
          <a:off x="934401" y="3378011"/>
          <a:ext cx="7555317" cy="3936348"/>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D245CFD5-385E-94F6-4636-81E80D9B692A}"/>
              </a:ext>
            </a:extLst>
          </p:cNvPr>
          <p:cNvSpPr txBox="1"/>
          <p:nvPr/>
        </p:nvSpPr>
        <p:spPr>
          <a:xfrm rot="16200000">
            <a:off x="-1407836" y="5171316"/>
            <a:ext cx="4205377" cy="276999"/>
          </a:xfrm>
          <a:prstGeom prst="rect">
            <a:avLst/>
          </a:prstGeom>
          <a:noFill/>
        </p:spPr>
        <p:txBody>
          <a:bodyPr wrap="square">
            <a:spAutoFit/>
          </a:bodyPr>
          <a:lstStyle/>
          <a:p>
            <a:pPr algn="ctr"/>
            <a:r>
              <a:rPr lang="en-US" sz="12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rPr>
              <a:t>Spending on AI in billion US dollars</a:t>
            </a:r>
            <a:endParaRPr lang="en-UA" sz="12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endParaRPr>
          </a:p>
        </p:txBody>
      </p:sp>
      <p:cxnSp>
        <p:nvCxnSpPr>
          <p:cNvPr id="13" name="Straight Arrow Connector 12">
            <a:extLst>
              <a:ext uri="{FF2B5EF4-FFF2-40B4-BE49-F238E27FC236}">
                <a16:creationId xmlns:a16="http://schemas.microsoft.com/office/drawing/2014/main" id="{F9887E28-5A06-991F-B2A4-206D2FA06D4E}"/>
              </a:ext>
            </a:extLst>
          </p:cNvPr>
          <p:cNvCxnSpPr/>
          <p:nvPr/>
        </p:nvCxnSpPr>
        <p:spPr>
          <a:xfrm flipV="1">
            <a:off x="1435100" y="3378011"/>
            <a:ext cx="6197600" cy="22607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FAEE3A-4F27-3F3C-4B28-F0D7CA9505AC}"/>
              </a:ext>
            </a:extLst>
          </p:cNvPr>
          <p:cNvSpPr txBox="1"/>
          <p:nvPr/>
        </p:nvSpPr>
        <p:spPr>
          <a:xfrm>
            <a:off x="3996521" y="4163183"/>
            <a:ext cx="800100" cy="313932"/>
          </a:xfrm>
          <a:prstGeom prst="rect">
            <a:avLst/>
          </a:prstGeom>
          <a:noFill/>
        </p:spPr>
        <p:txBody>
          <a:bodyPr wrap="square" rtlCol="0">
            <a:spAutoFit/>
          </a:bodyPr>
          <a:lstStyle/>
          <a:p>
            <a:pPr defTabSz="1219151">
              <a:lnSpc>
                <a:spcPct val="90000"/>
              </a:lnSpc>
              <a:spcBef>
                <a:spcPct val="0"/>
              </a:spcBef>
              <a:spcAft>
                <a:spcPts val="600"/>
              </a:spcAft>
            </a:pPr>
            <a:r>
              <a:rPr lang="en-GB" sz="1600" cap="all" dirty="0">
                <a:latin typeface="GT Standard L Extended" pitchFamily="50" charset="0"/>
                <a:ea typeface="Inter Medium" panose="02000603000000020004" pitchFamily="50" charset="0"/>
                <a:cs typeface="Inter Medium" panose="02000603000000020004" pitchFamily="50" charset="0"/>
              </a:rPr>
              <a:t>29%</a:t>
            </a:r>
          </a:p>
        </p:txBody>
      </p:sp>
    </p:spTree>
    <p:extLst>
      <p:ext uri="{BB962C8B-B14F-4D97-AF65-F5344CB8AC3E}">
        <p14:creationId xmlns:p14="http://schemas.microsoft.com/office/powerpoint/2010/main" val="41054153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5009-7990-AAE5-6C8B-BA6E27C8E339}"/>
            </a:ext>
          </a:extLst>
        </p:cNvPr>
        <p:cNvGrpSpPr/>
        <p:nvPr/>
      </p:nvGrpSpPr>
      <p:grpSpPr>
        <a:xfrm>
          <a:off x="0" y="0"/>
          <a:ext cx="0" cy="0"/>
          <a:chOff x="0" y="0"/>
          <a:chExt cx="0" cy="0"/>
        </a:xfrm>
      </p:grpSpPr>
      <p:sp>
        <p:nvSpPr>
          <p:cNvPr id="53" name="Oval 52" hidden="1">
            <a:extLst>
              <a:ext uri="{FF2B5EF4-FFF2-40B4-BE49-F238E27FC236}">
                <a16:creationId xmlns:a16="http://schemas.microsoft.com/office/drawing/2014/main" id="{193C72D9-4C11-9F0E-7A69-9502D2928461}"/>
              </a:ext>
            </a:extLst>
          </p:cNvPr>
          <p:cNvSpPr/>
          <p:nvPr>
            <p:custDataLst>
              <p:tags r:id="rId2"/>
            </p:custDataLst>
          </p:nvPr>
        </p:nvSpPr>
        <p:spPr bwMode="auto">
          <a:xfrm>
            <a:off x="7522421"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1" name="Oval 80" hidden="1">
            <a:extLst>
              <a:ext uri="{FF2B5EF4-FFF2-40B4-BE49-F238E27FC236}">
                <a16:creationId xmlns:a16="http://schemas.microsoft.com/office/drawing/2014/main" id="{5E033D6E-30D8-E53A-0B81-8F9B93BA130A}"/>
              </a:ext>
            </a:extLst>
          </p:cNvPr>
          <p:cNvSpPr/>
          <p:nvPr>
            <p:custDataLst>
              <p:tags r:id="rId3"/>
            </p:custDataLst>
          </p:nvPr>
        </p:nvSpPr>
        <p:spPr bwMode="auto">
          <a:xfrm>
            <a:off x="9884820"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3" name="Oval 82" hidden="1">
            <a:extLst>
              <a:ext uri="{FF2B5EF4-FFF2-40B4-BE49-F238E27FC236}">
                <a16:creationId xmlns:a16="http://schemas.microsoft.com/office/drawing/2014/main" id="{5D36A3F7-33B3-6AC7-363F-E05B2F56A1D7}"/>
              </a:ext>
            </a:extLst>
          </p:cNvPr>
          <p:cNvSpPr/>
          <p:nvPr>
            <p:custDataLst>
              <p:tags r:id="rId4"/>
            </p:custDataLst>
          </p:nvPr>
        </p:nvSpPr>
        <p:spPr bwMode="auto">
          <a:xfrm>
            <a:off x="12247220"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5" name="Oval 84" hidden="1">
            <a:extLst>
              <a:ext uri="{FF2B5EF4-FFF2-40B4-BE49-F238E27FC236}">
                <a16:creationId xmlns:a16="http://schemas.microsoft.com/office/drawing/2014/main" id="{B266B0D3-3D4F-62D0-A647-58C58BCC7A8D}"/>
              </a:ext>
            </a:extLst>
          </p:cNvPr>
          <p:cNvSpPr/>
          <p:nvPr>
            <p:custDataLst>
              <p:tags r:id="rId5"/>
            </p:custDataLst>
          </p:nvPr>
        </p:nvSpPr>
        <p:spPr bwMode="auto">
          <a:xfrm>
            <a:off x="5160019"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97" name="Oval 96" hidden="1">
            <a:extLst>
              <a:ext uri="{FF2B5EF4-FFF2-40B4-BE49-F238E27FC236}">
                <a16:creationId xmlns:a16="http://schemas.microsoft.com/office/drawing/2014/main" id="{B0D938DE-AF81-6AD7-9C83-F2FE5D0459F7}"/>
              </a:ext>
            </a:extLst>
          </p:cNvPr>
          <p:cNvSpPr/>
          <p:nvPr>
            <p:custDataLst>
              <p:tags r:id="rId6"/>
            </p:custDataLst>
          </p:nvPr>
        </p:nvSpPr>
        <p:spPr bwMode="auto">
          <a:xfrm>
            <a:off x="2797619"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pic>
        <p:nvPicPr>
          <p:cNvPr id="98" name="Picture 2" hidden="1">
            <a:extLst>
              <a:ext uri="{FF2B5EF4-FFF2-40B4-BE49-F238E27FC236}">
                <a16:creationId xmlns:a16="http://schemas.microsoft.com/office/drawing/2014/main" id="{C3E45607-7496-1E18-DD41-519CD2C93551}"/>
              </a:ext>
            </a:extLst>
          </p:cNvPr>
          <p:cNvPicPr>
            <a:picLocks noChangeAspect="1" noChangeArrowheads="1"/>
          </p:cNvPicPr>
          <p:nvPr>
            <p:custDataLst>
              <p:tags r:id="rId7"/>
            </p:custDataLst>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2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hidden="1">
            <a:extLst>
              <a:ext uri="{FF2B5EF4-FFF2-40B4-BE49-F238E27FC236}">
                <a16:creationId xmlns:a16="http://schemas.microsoft.com/office/drawing/2014/main" id="{41ACD040-2F75-313D-0FE2-FAA90F7A5016}"/>
              </a:ext>
            </a:extLst>
          </p:cNvPr>
          <p:cNvPicPr>
            <a:picLocks noChangeAspect="1" noChangeArrowheads="1"/>
          </p:cNvPicPr>
          <p:nvPr>
            <p:custDataLst>
              <p:tags r:id="rId8"/>
            </p:custDataLst>
          </p:nvPr>
        </p:nvPicPr>
        <p:blipFill>
          <a:blip r:embed="rId1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26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hidden="1">
            <a:extLst>
              <a:ext uri="{FF2B5EF4-FFF2-40B4-BE49-F238E27FC236}">
                <a16:creationId xmlns:a16="http://schemas.microsoft.com/office/drawing/2014/main" id="{6970531F-E759-DD26-C8BC-035F453DA93D}"/>
              </a:ext>
            </a:extLst>
          </p:cNvPr>
          <p:cNvPicPr>
            <a:picLocks noChangeAspect="1" noChangeArrowheads="1"/>
          </p:cNvPicPr>
          <p:nvPr>
            <p:custDataLst>
              <p:tags r:id="rId9"/>
            </p:custDataLst>
          </p:nvPr>
        </p:nvPicPr>
        <p:blipFill>
          <a:blip r:embed="rId1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95061"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hidden="1">
            <a:extLst>
              <a:ext uri="{FF2B5EF4-FFF2-40B4-BE49-F238E27FC236}">
                <a16:creationId xmlns:a16="http://schemas.microsoft.com/office/drawing/2014/main" id="{106D128F-B94F-7587-AA60-EA464DA0F5CA}"/>
              </a:ext>
            </a:extLst>
          </p:cNvPr>
          <p:cNvPicPr>
            <a:picLocks noChangeAspect="1" noChangeArrowheads="1"/>
          </p:cNvPicPr>
          <p:nvPr>
            <p:custDataLst>
              <p:tags r:id="rId10"/>
            </p:custDataLst>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7461"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hidden="1">
            <a:extLst>
              <a:ext uri="{FF2B5EF4-FFF2-40B4-BE49-F238E27FC236}">
                <a16:creationId xmlns:a16="http://schemas.microsoft.com/office/drawing/2014/main" id="{067DB917-40A4-6E76-807B-8DFCBCE0E422}"/>
              </a:ext>
            </a:extLst>
          </p:cNvPr>
          <p:cNvPicPr>
            <a:picLocks noChangeAspect="1" noChangeArrowheads="1"/>
          </p:cNvPicPr>
          <p:nvPr>
            <p:custDataLst>
              <p:tags r:id="rId11"/>
            </p:custDataLst>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4198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sp>
        <p:nvSpPr>
          <p:cNvPr id="80" name="Title 79">
            <a:extLst>
              <a:ext uri="{FF2B5EF4-FFF2-40B4-BE49-F238E27FC236}">
                <a16:creationId xmlns:a16="http://schemas.microsoft.com/office/drawing/2014/main" id="{C61D019F-7313-7387-65D4-927DD91038AE}"/>
              </a:ext>
            </a:extLst>
          </p:cNvPr>
          <p:cNvSpPr>
            <a:spLocks noGrp="1"/>
          </p:cNvSpPr>
          <p:nvPr>
            <p:ph type="title"/>
          </p:nvPr>
        </p:nvSpPr>
        <p:spPr/>
        <p:txBody>
          <a:bodyPr anchor="t">
            <a:normAutofit/>
          </a:bodyPr>
          <a:lstStyle/>
          <a:p>
            <a:r>
              <a:rPr lang="en-GB" noProof="0" dirty="0"/>
              <a:t>Many use cases have been identified</a:t>
            </a:r>
            <a:endParaRPr lang="en-US" noProof="0" dirty="0"/>
          </a:p>
        </p:txBody>
      </p:sp>
      <p:sp>
        <p:nvSpPr>
          <p:cNvPr id="3" name="TextBox 2">
            <a:extLst>
              <a:ext uri="{FF2B5EF4-FFF2-40B4-BE49-F238E27FC236}">
                <a16:creationId xmlns:a16="http://schemas.microsoft.com/office/drawing/2014/main" id="{96D5926E-4938-2FAD-AE29-E6852899E03A}"/>
              </a:ext>
            </a:extLst>
          </p:cNvPr>
          <p:cNvSpPr txBox="1"/>
          <p:nvPr/>
        </p:nvSpPr>
        <p:spPr>
          <a:xfrm>
            <a:off x="10198494" y="2274740"/>
            <a:ext cx="3441863" cy="907200"/>
          </a:xfrm>
          <a:prstGeom prst="rect">
            <a:avLst/>
          </a:prstGeom>
          <a:noFill/>
          <a:ln>
            <a:noFill/>
          </a:ln>
        </p:spPr>
        <p:txBody>
          <a:bodyPr wrap="square" lIns="0" tIns="0" rIns="0" bIns="0" rtlCol="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Hyper personalizing and increasing efficiency of customer experiences using AI/ML driven chatbots, product recommendations, triggers and alerts. Behavioral analytics and predictive actions.</a:t>
            </a:r>
          </a:p>
        </p:txBody>
      </p:sp>
      <p:sp>
        <p:nvSpPr>
          <p:cNvPr id="9" name="Circle">
            <a:extLst>
              <a:ext uri="{FF2B5EF4-FFF2-40B4-BE49-F238E27FC236}">
                <a16:creationId xmlns:a16="http://schemas.microsoft.com/office/drawing/2014/main" id="{9B2C74CD-E897-DD15-8AF4-2CAF60E2CD1E}"/>
              </a:ext>
            </a:extLst>
          </p:cNvPr>
          <p:cNvSpPr/>
          <p:nvPr/>
        </p:nvSpPr>
        <p:spPr>
          <a:xfrm>
            <a:off x="6101415" y="3599938"/>
            <a:ext cx="2387309" cy="2387309"/>
          </a:xfrm>
          <a:prstGeom prst="ellipse">
            <a:avLst/>
          </a:prstGeom>
          <a:solidFill>
            <a:schemeClr val="tx1"/>
          </a:solidFill>
          <a:ln w="79375">
            <a:solidFill>
              <a:schemeClr val="bg1"/>
            </a:solidFill>
            <a:miter lim="400000"/>
          </a:ln>
          <a:effectLst>
            <a:outerShdw blurRad="363586" sx="102000" sy="102000" algn="ctr" rotWithShape="0">
              <a:prstClr val="black">
                <a:alpha val="21334"/>
              </a:prstClr>
            </a:outerShdw>
          </a:effectLst>
        </p:spPr>
        <p:txBody>
          <a:bodyPr lIns="0" tIns="45720" rIns="0" bIns="45720" anchor="ctr"/>
          <a:lstStyle/>
          <a:p>
            <a:pPr algn="ctr">
              <a:lnSpc>
                <a:spcPct val="90000"/>
              </a:lnSpc>
              <a:defRPr sz="3000">
                <a:solidFill>
                  <a:srgbClr val="FFFFFF"/>
                </a:solidFill>
              </a:defRPr>
            </a:pPr>
            <a:r>
              <a:rPr lang="en-US" sz="3200" b="1" dirty="0">
                <a:gradFill>
                  <a:gsLst>
                    <a:gs pos="0">
                      <a:schemeClr val="tx2"/>
                    </a:gs>
                    <a:gs pos="33000">
                      <a:schemeClr val="accent1"/>
                    </a:gs>
                    <a:gs pos="98000">
                      <a:schemeClr val="accent5"/>
                    </a:gs>
                    <a:gs pos="64000">
                      <a:schemeClr val="accent2"/>
                    </a:gs>
                  </a:gsLst>
                  <a:lin ang="2400000" scaled="0"/>
                </a:gradFill>
                <a:latin typeface="GT Standard L Extended" pitchFamily="2" charset="77"/>
                <a:ea typeface="Inter" panose="02000503000000020004" pitchFamily="2" charset="0"/>
                <a:cs typeface="Inter" panose="02000503000000020004" pitchFamily="2" charset="0"/>
              </a:rPr>
              <a:t>AI / </a:t>
            </a:r>
            <a:br>
              <a:rPr lang="en-US" sz="3200" b="1" dirty="0">
                <a:gradFill>
                  <a:gsLst>
                    <a:gs pos="0">
                      <a:schemeClr val="tx2"/>
                    </a:gs>
                    <a:gs pos="33000">
                      <a:schemeClr val="accent1"/>
                    </a:gs>
                    <a:gs pos="98000">
                      <a:schemeClr val="accent5"/>
                    </a:gs>
                    <a:gs pos="64000">
                      <a:schemeClr val="accent2"/>
                    </a:gs>
                  </a:gsLst>
                  <a:lin ang="2400000" scaled="0"/>
                </a:gradFill>
                <a:latin typeface="GT Standard L Extended" pitchFamily="2" charset="77"/>
                <a:ea typeface="Inter" panose="02000503000000020004" pitchFamily="2" charset="0"/>
                <a:cs typeface="Inter" panose="02000503000000020004" pitchFamily="2" charset="0"/>
              </a:rPr>
            </a:br>
            <a:r>
              <a:rPr lang="en-US" sz="3200" b="1" dirty="0">
                <a:gradFill>
                  <a:gsLst>
                    <a:gs pos="0">
                      <a:schemeClr val="tx2"/>
                    </a:gs>
                    <a:gs pos="33000">
                      <a:schemeClr val="accent1"/>
                    </a:gs>
                    <a:gs pos="98000">
                      <a:schemeClr val="accent5"/>
                    </a:gs>
                    <a:gs pos="64000">
                      <a:schemeClr val="accent2"/>
                    </a:gs>
                  </a:gsLst>
                  <a:lin ang="2400000" scaled="0"/>
                </a:gradFill>
                <a:latin typeface="GT Standard L Extended" pitchFamily="2" charset="77"/>
                <a:ea typeface="Inter" panose="02000503000000020004" pitchFamily="2" charset="0"/>
                <a:cs typeface="Inter" panose="02000503000000020004" pitchFamily="2" charset="0"/>
              </a:rPr>
              <a:t>Gen AI</a:t>
            </a:r>
            <a:endParaRPr sz="3200" b="1" dirty="0">
              <a:gradFill>
                <a:gsLst>
                  <a:gs pos="0">
                    <a:schemeClr val="tx2"/>
                  </a:gs>
                  <a:gs pos="33000">
                    <a:schemeClr val="accent1"/>
                  </a:gs>
                  <a:gs pos="98000">
                    <a:schemeClr val="accent5"/>
                  </a:gs>
                  <a:gs pos="64000">
                    <a:schemeClr val="accent2"/>
                  </a:gs>
                </a:gsLst>
                <a:lin ang="2400000" scaled="0"/>
              </a:gradFill>
              <a:latin typeface="GT Standard L Extended" pitchFamily="2" charset="77"/>
              <a:ea typeface="Inter" panose="02000503000000020004" pitchFamily="2" charset="0"/>
              <a:cs typeface="Inter" panose="02000503000000020004" pitchFamily="2" charset="0"/>
            </a:endParaRPr>
          </a:p>
        </p:txBody>
      </p:sp>
      <p:sp>
        <p:nvSpPr>
          <p:cNvPr id="50" name="Oval 49">
            <a:extLst>
              <a:ext uri="{FF2B5EF4-FFF2-40B4-BE49-F238E27FC236}">
                <a16:creationId xmlns:a16="http://schemas.microsoft.com/office/drawing/2014/main" id="{FBF44DE6-A8F7-0066-4BCD-7CC423B3D17C}"/>
              </a:ext>
            </a:extLst>
          </p:cNvPr>
          <p:cNvSpPr/>
          <p:nvPr/>
        </p:nvSpPr>
        <p:spPr>
          <a:xfrm>
            <a:off x="6747935" y="2147260"/>
            <a:ext cx="1236956" cy="1236956"/>
          </a:xfrm>
          <a:prstGeom prst="ellipse">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CX and hyper  </a:t>
            </a:r>
            <a:r>
              <a:rPr lang="en-US" sz="1050" kern="1300" spc="-24" dirty="0" err="1">
                <a:solidFill>
                  <a:schemeClr val="tx1"/>
                </a:solidFill>
                <a:latin typeface="Inter" panose="02000503000000020004" pitchFamily="2" charset="0"/>
                <a:ea typeface="Inter" panose="02000503000000020004" pitchFamily="2" charset="0"/>
                <a:cs typeface="Inter" panose="02000503000000020004" pitchFamily="2" charset="0"/>
              </a:rPr>
              <a:t>personali</a:t>
            </a: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a:t>
            </a:r>
          </a:p>
          <a:p>
            <a:pPr algn="ctr"/>
            <a:r>
              <a:rPr lang="en-US" sz="1050" kern="1300" spc="-24" dirty="0" err="1">
                <a:solidFill>
                  <a:schemeClr val="tx1"/>
                </a:solidFill>
                <a:latin typeface="Inter" panose="02000503000000020004" pitchFamily="2" charset="0"/>
                <a:ea typeface="Inter" panose="02000503000000020004" pitchFamily="2" charset="0"/>
                <a:cs typeface="Inter" panose="02000503000000020004" pitchFamily="2" charset="0"/>
              </a:rPr>
              <a:t>sation</a:t>
            </a:r>
            <a:endPar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54" name="Oval 53">
            <a:extLst>
              <a:ext uri="{FF2B5EF4-FFF2-40B4-BE49-F238E27FC236}">
                <a16:creationId xmlns:a16="http://schemas.microsoft.com/office/drawing/2014/main" id="{AAFF3498-0C72-8C1D-6754-FDF9D864A75B}"/>
              </a:ext>
            </a:extLst>
          </p:cNvPr>
          <p:cNvSpPr/>
          <p:nvPr/>
        </p:nvSpPr>
        <p:spPr>
          <a:xfrm>
            <a:off x="4726987" y="3527409"/>
            <a:ext cx="1236956" cy="1236956"/>
          </a:xfrm>
          <a:prstGeom prst="ellipse">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latin typeface="Inter" panose="02000503000000020004" pitchFamily="2" charset="0"/>
                <a:ea typeface="Inter" panose="02000503000000020004" pitchFamily="2" charset="0"/>
                <a:cs typeface="Inter" panose="02000503000000020004" pitchFamily="2" charset="0"/>
              </a:rPr>
              <a:t>ESG and Sustainability</a:t>
            </a:r>
          </a:p>
        </p:txBody>
      </p:sp>
      <p:sp>
        <p:nvSpPr>
          <p:cNvPr id="49" name="Oval 48">
            <a:extLst>
              <a:ext uri="{FF2B5EF4-FFF2-40B4-BE49-F238E27FC236}">
                <a16:creationId xmlns:a16="http://schemas.microsoft.com/office/drawing/2014/main" id="{09A9C39F-A404-2EFF-8EDF-56AEBFFFEFD5}"/>
              </a:ext>
            </a:extLst>
          </p:cNvPr>
          <p:cNvSpPr/>
          <p:nvPr/>
        </p:nvSpPr>
        <p:spPr>
          <a:xfrm>
            <a:off x="5503771" y="2425843"/>
            <a:ext cx="1238400" cy="1236956"/>
          </a:xfrm>
          <a:prstGeom prst="ellipse">
            <a:avLst/>
          </a:prstGeom>
          <a:solidFill>
            <a:schemeClr val="accent4"/>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endParaRPr lang="en-US" sz="1100" b="1" kern="1300" spc="-24" dirty="0">
              <a:latin typeface="Inter" panose="02000503000000020004" pitchFamily="2" charset="0"/>
              <a:ea typeface="Inter" panose="02000503000000020004" pitchFamily="2" charset="0"/>
              <a:cs typeface="Inter" panose="02000503000000020004" pitchFamily="2" charset="0"/>
            </a:endParaRPr>
          </a:p>
        </p:txBody>
      </p:sp>
      <p:sp>
        <p:nvSpPr>
          <p:cNvPr id="67" name="Oval 66">
            <a:extLst>
              <a:ext uri="{FF2B5EF4-FFF2-40B4-BE49-F238E27FC236}">
                <a16:creationId xmlns:a16="http://schemas.microsoft.com/office/drawing/2014/main" id="{F7F25BE3-58E7-4162-FA04-844046129930}"/>
              </a:ext>
            </a:extLst>
          </p:cNvPr>
          <p:cNvSpPr/>
          <p:nvPr/>
        </p:nvSpPr>
        <p:spPr>
          <a:xfrm>
            <a:off x="6679980" y="6261031"/>
            <a:ext cx="1236956" cy="1236956"/>
          </a:xfrm>
          <a:prstGeom prst="ellipse">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Risk &amp; Compliance</a:t>
            </a:r>
          </a:p>
        </p:txBody>
      </p:sp>
      <p:sp>
        <p:nvSpPr>
          <p:cNvPr id="72" name="Oval 71">
            <a:extLst>
              <a:ext uri="{FF2B5EF4-FFF2-40B4-BE49-F238E27FC236}">
                <a16:creationId xmlns:a16="http://schemas.microsoft.com/office/drawing/2014/main" id="{4478B307-9F1B-D6D7-DF8C-292F8EA53E29}"/>
              </a:ext>
            </a:extLst>
          </p:cNvPr>
          <p:cNvSpPr/>
          <p:nvPr/>
        </p:nvSpPr>
        <p:spPr>
          <a:xfrm>
            <a:off x="5423645" y="5924385"/>
            <a:ext cx="1236956" cy="1236956"/>
          </a:xfrm>
          <a:prstGeom prst="ellipse">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Intelligent Process Automation (IPA)</a:t>
            </a:r>
          </a:p>
        </p:txBody>
      </p:sp>
      <p:sp>
        <p:nvSpPr>
          <p:cNvPr id="73" name="Oval 72">
            <a:extLst>
              <a:ext uri="{FF2B5EF4-FFF2-40B4-BE49-F238E27FC236}">
                <a16:creationId xmlns:a16="http://schemas.microsoft.com/office/drawing/2014/main" id="{FE12652E-5536-CDFC-FE47-3C0EB8717812}"/>
              </a:ext>
            </a:extLst>
          </p:cNvPr>
          <p:cNvSpPr/>
          <p:nvPr/>
        </p:nvSpPr>
        <p:spPr>
          <a:xfrm>
            <a:off x="4726987" y="4822819"/>
            <a:ext cx="1236956" cy="1236956"/>
          </a:xfrm>
          <a:prstGeom prst="ellipse">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Document Management</a:t>
            </a:r>
          </a:p>
        </p:txBody>
      </p:sp>
      <p:sp>
        <p:nvSpPr>
          <p:cNvPr id="63" name="Oval 62">
            <a:extLst>
              <a:ext uri="{FF2B5EF4-FFF2-40B4-BE49-F238E27FC236}">
                <a16:creationId xmlns:a16="http://schemas.microsoft.com/office/drawing/2014/main" id="{B18202EF-D886-73B2-C77E-6EF4DE1B13C3}"/>
              </a:ext>
            </a:extLst>
          </p:cNvPr>
          <p:cNvSpPr/>
          <p:nvPr/>
        </p:nvSpPr>
        <p:spPr>
          <a:xfrm flipH="1">
            <a:off x="7980841" y="2479923"/>
            <a:ext cx="1236956" cy="1236956"/>
          </a:xfrm>
          <a:prstGeom prst="ellipse">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Predictive Analytics for Customers</a:t>
            </a:r>
          </a:p>
        </p:txBody>
      </p:sp>
      <p:sp>
        <p:nvSpPr>
          <p:cNvPr id="64" name="Oval 63">
            <a:extLst>
              <a:ext uri="{FF2B5EF4-FFF2-40B4-BE49-F238E27FC236}">
                <a16:creationId xmlns:a16="http://schemas.microsoft.com/office/drawing/2014/main" id="{666D157B-F554-1D0D-9DC8-5EAA6C250029}"/>
              </a:ext>
            </a:extLst>
          </p:cNvPr>
          <p:cNvSpPr/>
          <p:nvPr/>
        </p:nvSpPr>
        <p:spPr>
          <a:xfrm flipH="1">
            <a:off x="8626195" y="3527409"/>
            <a:ext cx="1236956" cy="1236956"/>
          </a:xfrm>
          <a:prstGeom prst="ellipse">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Wealth &amp; Asset Mgmt.</a:t>
            </a:r>
          </a:p>
          <a:p>
            <a:pPr algn="ct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Trading &amp; Quant Strategies</a:t>
            </a:r>
          </a:p>
        </p:txBody>
      </p:sp>
      <p:sp>
        <p:nvSpPr>
          <p:cNvPr id="70" name="Oval 69">
            <a:extLst>
              <a:ext uri="{FF2B5EF4-FFF2-40B4-BE49-F238E27FC236}">
                <a16:creationId xmlns:a16="http://schemas.microsoft.com/office/drawing/2014/main" id="{29111C53-598C-050C-9F98-60A67D684CA7}"/>
              </a:ext>
            </a:extLst>
          </p:cNvPr>
          <p:cNvSpPr/>
          <p:nvPr/>
        </p:nvSpPr>
        <p:spPr>
          <a:xfrm flipH="1">
            <a:off x="7929539" y="5924385"/>
            <a:ext cx="1236956" cy="1236956"/>
          </a:xfrm>
          <a:prstGeom prst="ellipse">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XAI for Compliance &amp; Governance</a:t>
            </a:r>
          </a:p>
        </p:txBody>
      </p:sp>
      <p:sp>
        <p:nvSpPr>
          <p:cNvPr id="71" name="Oval 70">
            <a:extLst>
              <a:ext uri="{FF2B5EF4-FFF2-40B4-BE49-F238E27FC236}">
                <a16:creationId xmlns:a16="http://schemas.microsoft.com/office/drawing/2014/main" id="{7B2EC2D3-D36D-3799-C3B2-9CB3230A79CE}"/>
              </a:ext>
            </a:extLst>
          </p:cNvPr>
          <p:cNvSpPr/>
          <p:nvPr/>
        </p:nvSpPr>
        <p:spPr>
          <a:xfrm flipH="1">
            <a:off x="8626195" y="4822819"/>
            <a:ext cx="1236956" cy="1236956"/>
          </a:xfrm>
          <a:prstGeom prst="ellipse">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Fin Crime, Fraud, Risk</a:t>
            </a:r>
          </a:p>
        </p:txBody>
      </p:sp>
      <p:cxnSp>
        <p:nvCxnSpPr>
          <p:cNvPr id="82" name="Straight Connector 81">
            <a:extLst>
              <a:ext uri="{FF2B5EF4-FFF2-40B4-BE49-F238E27FC236}">
                <a16:creationId xmlns:a16="http://schemas.microsoft.com/office/drawing/2014/main" id="{B0FF2169-43B0-F929-513E-7D3DD007762F}"/>
              </a:ext>
            </a:extLst>
          </p:cNvPr>
          <p:cNvCxnSpPr>
            <a:cxnSpLocks/>
          </p:cNvCxnSpPr>
          <p:nvPr/>
        </p:nvCxnSpPr>
        <p:spPr>
          <a:xfrm>
            <a:off x="545363" y="3561612"/>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7331D265-44EB-94C1-CD90-E27BEA4ACAB4}"/>
              </a:ext>
            </a:extLst>
          </p:cNvPr>
          <p:cNvCxnSpPr>
            <a:cxnSpLocks/>
          </p:cNvCxnSpPr>
          <p:nvPr/>
        </p:nvCxnSpPr>
        <p:spPr>
          <a:xfrm>
            <a:off x="545363" y="4614972"/>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6D5BFBF2-D1A4-A832-7437-137C2F29BD30}"/>
              </a:ext>
            </a:extLst>
          </p:cNvPr>
          <p:cNvCxnSpPr>
            <a:cxnSpLocks/>
          </p:cNvCxnSpPr>
          <p:nvPr/>
        </p:nvCxnSpPr>
        <p:spPr>
          <a:xfrm>
            <a:off x="545363" y="5668332"/>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88" name="Straight Connector 87">
            <a:extLst>
              <a:ext uri="{FF2B5EF4-FFF2-40B4-BE49-F238E27FC236}">
                <a16:creationId xmlns:a16="http://schemas.microsoft.com/office/drawing/2014/main" id="{A23F3935-3231-A1BB-503E-F5BB239C8873}"/>
              </a:ext>
            </a:extLst>
          </p:cNvPr>
          <p:cNvCxnSpPr>
            <a:cxnSpLocks/>
          </p:cNvCxnSpPr>
          <p:nvPr/>
        </p:nvCxnSpPr>
        <p:spPr>
          <a:xfrm>
            <a:off x="545363" y="6721692"/>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89" name="Straight Connector 88">
            <a:extLst>
              <a:ext uri="{FF2B5EF4-FFF2-40B4-BE49-F238E27FC236}">
                <a16:creationId xmlns:a16="http://schemas.microsoft.com/office/drawing/2014/main" id="{BFB02AE2-53E3-4CFA-606D-1941EF58353A}"/>
              </a:ext>
            </a:extLst>
          </p:cNvPr>
          <p:cNvCxnSpPr>
            <a:cxnSpLocks/>
          </p:cNvCxnSpPr>
          <p:nvPr/>
        </p:nvCxnSpPr>
        <p:spPr>
          <a:xfrm>
            <a:off x="10198494" y="3255020"/>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90" name="Straight Connector 89">
            <a:extLst>
              <a:ext uri="{FF2B5EF4-FFF2-40B4-BE49-F238E27FC236}">
                <a16:creationId xmlns:a16="http://schemas.microsoft.com/office/drawing/2014/main" id="{9230CF3C-F7FC-C2D7-A611-9CF315C6CBBF}"/>
              </a:ext>
            </a:extLst>
          </p:cNvPr>
          <p:cNvCxnSpPr>
            <a:cxnSpLocks/>
          </p:cNvCxnSpPr>
          <p:nvPr/>
        </p:nvCxnSpPr>
        <p:spPr>
          <a:xfrm>
            <a:off x="10198494" y="4308380"/>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10BEE83D-5DEF-D14D-FAB5-98E958D48C18}"/>
              </a:ext>
            </a:extLst>
          </p:cNvPr>
          <p:cNvCxnSpPr>
            <a:cxnSpLocks/>
          </p:cNvCxnSpPr>
          <p:nvPr/>
        </p:nvCxnSpPr>
        <p:spPr>
          <a:xfrm>
            <a:off x="10198494" y="5361740"/>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D17D8746-1988-4EAC-8A93-FC9889050536}"/>
              </a:ext>
            </a:extLst>
          </p:cNvPr>
          <p:cNvCxnSpPr>
            <a:cxnSpLocks/>
          </p:cNvCxnSpPr>
          <p:nvPr/>
        </p:nvCxnSpPr>
        <p:spPr>
          <a:xfrm>
            <a:off x="10198494" y="6415100"/>
            <a:ext cx="3887999" cy="0"/>
          </a:xfrm>
          <a:prstGeom prst="line">
            <a:avLst/>
          </a:prstGeom>
          <a:ln w="9525" cap="sq">
            <a:solidFill>
              <a:schemeClr val="bg1">
                <a:lumMod val="75000"/>
              </a:schemeClr>
            </a:solidFill>
            <a:prstDash val="dash"/>
          </a:ln>
        </p:spPr>
        <p:style>
          <a:lnRef idx="1">
            <a:schemeClr val="accent1"/>
          </a:lnRef>
          <a:fillRef idx="0">
            <a:schemeClr val="accent1"/>
          </a:fillRef>
          <a:effectRef idx="0">
            <a:schemeClr val="accent1"/>
          </a:effectRef>
          <a:fontRef idx="minor">
            <a:schemeClr val="lt1"/>
          </a:fontRef>
        </p:style>
      </p:cxnSp>
      <p:sp>
        <p:nvSpPr>
          <p:cNvPr id="93" name="Oval 92">
            <a:extLst>
              <a:ext uri="{FF2B5EF4-FFF2-40B4-BE49-F238E27FC236}">
                <a16:creationId xmlns:a16="http://schemas.microsoft.com/office/drawing/2014/main" id="{23D3326C-6E2B-DCAD-8D74-D162240A1CEA}"/>
              </a:ext>
            </a:extLst>
          </p:cNvPr>
          <p:cNvSpPr/>
          <p:nvPr/>
        </p:nvSpPr>
        <p:spPr>
          <a:xfrm>
            <a:off x="6155396" y="3414392"/>
            <a:ext cx="315216" cy="315216"/>
          </a:xfrm>
          <a:prstGeom prst="ellipse">
            <a:avLst/>
          </a:prstGeom>
          <a:solidFill>
            <a:schemeClr val="accent4"/>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endParaRPr lang="en-US" sz="1050" b="1" kern="1300" spc="-24" dirty="0">
              <a:latin typeface="Inter" panose="02000503000000020004" pitchFamily="2" charset="0"/>
              <a:ea typeface="Inter" panose="02000503000000020004" pitchFamily="2" charset="0"/>
              <a:cs typeface="Inter" panose="02000503000000020004" pitchFamily="2" charset="0"/>
            </a:endParaRPr>
          </a:p>
        </p:txBody>
      </p:sp>
      <p:sp>
        <p:nvSpPr>
          <p:cNvPr id="94" name="Oval 93">
            <a:extLst>
              <a:ext uri="{FF2B5EF4-FFF2-40B4-BE49-F238E27FC236}">
                <a16:creationId xmlns:a16="http://schemas.microsoft.com/office/drawing/2014/main" id="{69E20EBB-A64E-45F1-C36C-9F8606090C8D}"/>
              </a:ext>
            </a:extLst>
          </p:cNvPr>
          <p:cNvSpPr/>
          <p:nvPr/>
        </p:nvSpPr>
        <p:spPr>
          <a:xfrm>
            <a:off x="5726904" y="4228787"/>
            <a:ext cx="315216" cy="315216"/>
          </a:xfrm>
          <a:prstGeom prst="ellipse">
            <a:avLst/>
          </a:prstGeom>
          <a:solidFill>
            <a:schemeClr val="accent5"/>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9</a:t>
            </a:r>
          </a:p>
        </p:txBody>
      </p:sp>
      <p:sp>
        <p:nvSpPr>
          <p:cNvPr id="95" name="Oval 94">
            <a:extLst>
              <a:ext uri="{FF2B5EF4-FFF2-40B4-BE49-F238E27FC236}">
                <a16:creationId xmlns:a16="http://schemas.microsoft.com/office/drawing/2014/main" id="{7CCAB1DA-DD99-88C3-7593-BF70A94B322A}"/>
              </a:ext>
            </a:extLst>
          </p:cNvPr>
          <p:cNvSpPr/>
          <p:nvPr/>
        </p:nvSpPr>
        <p:spPr>
          <a:xfrm>
            <a:off x="5765490" y="5043180"/>
            <a:ext cx="315216" cy="315216"/>
          </a:xfrm>
          <a:prstGeom prst="ellipse">
            <a:avLst/>
          </a:prstGeom>
          <a:solidFill>
            <a:schemeClr val="accent5"/>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8</a:t>
            </a:r>
          </a:p>
        </p:txBody>
      </p:sp>
      <p:sp>
        <p:nvSpPr>
          <p:cNvPr id="96" name="Oval 95">
            <a:extLst>
              <a:ext uri="{FF2B5EF4-FFF2-40B4-BE49-F238E27FC236}">
                <a16:creationId xmlns:a16="http://schemas.microsoft.com/office/drawing/2014/main" id="{92B15A67-919E-959F-C746-67B930A6FCC9}"/>
              </a:ext>
            </a:extLst>
          </p:cNvPr>
          <p:cNvSpPr/>
          <p:nvPr/>
        </p:nvSpPr>
        <p:spPr>
          <a:xfrm>
            <a:off x="6197470" y="5857574"/>
            <a:ext cx="315216" cy="315216"/>
          </a:xfrm>
          <a:prstGeom prst="ellipse">
            <a:avLst/>
          </a:prstGeom>
          <a:solidFill>
            <a:schemeClr val="accent5"/>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7</a:t>
            </a:r>
          </a:p>
        </p:txBody>
      </p:sp>
      <p:sp>
        <p:nvSpPr>
          <p:cNvPr id="99" name="Oval 98">
            <a:extLst>
              <a:ext uri="{FF2B5EF4-FFF2-40B4-BE49-F238E27FC236}">
                <a16:creationId xmlns:a16="http://schemas.microsoft.com/office/drawing/2014/main" id="{87BF0870-AEC4-4087-03A5-06983C8D7EBD}"/>
              </a:ext>
            </a:extLst>
          </p:cNvPr>
          <p:cNvSpPr/>
          <p:nvPr/>
        </p:nvSpPr>
        <p:spPr>
          <a:xfrm>
            <a:off x="7140848" y="6099884"/>
            <a:ext cx="315216" cy="315216"/>
          </a:xfrm>
          <a:prstGeom prst="ellipse">
            <a:avLst/>
          </a:prstGeom>
          <a:solidFill>
            <a:schemeClr val="accent2"/>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6</a:t>
            </a:r>
          </a:p>
        </p:txBody>
      </p:sp>
      <p:sp>
        <p:nvSpPr>
          <p:cNvPr id="100" name="Oval 99">
            <a:extLst>
              <a:ext uri="{FF2B5EF4-FFF2-40B4-BE49-F238E27FC236}">
                <a16:creationId xmlns:a16="http://schemas.microsoft.com/office/drawing/2014/main" id="{59770BB8-D322-030F-4F42-6541669C86E4}"/>
              </a:ext>
            </a:extLst>
          </p:cNvPr>
          <p:cNvSpPr/>
          <p:nvPr/>
        </p:nvSpPr>
        <p:spPr>
          <a:xfrm>
            <a:off x="7188146" y="3170874"/>
            <a:ext cx="315216" cy="315216"/>
          </a:xfrm>
          <a:prstGeom prst="ellipse">
            <a:avLst/>
          </a:prstGeom>
          <a:solidFill>
            <a:schemeClr val="accent1"/>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solidFill>
                  <a:schemeClr val="tx1"/>
                </a:solidFill>
                <a:latin typeface="Inter" panose="02000503000000020004" pitchFamily="2" charset="0"/>
                <a:ea typeface="Inter" panose="02000503000000020004" pitchFamily="2" charset="0"/>
                <a:cs typeface="Inter" panose="02000503000000020004" pitchFamily="2" charset="0"/>
              </a:rPr>
              <a:t>1</a:t>
            </a:r>
          </a:p>
        </p:txBody>
      </p:sp>
      <p:sp>
        <p:nvSpPr>
          <p:cNvPr id="104" name="Oval 103">
            <a:extLst>
              <a:ext uri="{FF2B5EF4-FFF2-40B4-BE49-F238E27FC236}">
                <a16:creationId xmlns:a16="http://schemas.microsoft.com/office/drawing/2014/main" id="{B633E3F8-5FA0-A8B1-8114-E3D851BF6586}"/>
              </a:ext>
            </a:extLst>
          </p:cNvPr>
          <p:cNvSpPr/>
          <p:nvPr/>
        </p:nvSpPr>
        <p:spPr>
          <a:xfrm flipH="1">
            <a:off x="8100191" y="3414392"/>
            <a:ext cx="315216" cy="315216"/>
          </a:xfrm>
          <a:prstGeom prst="ellipse">
            <a:avLst/>
          </a:prstGeom>
          <a:solidFill>
            <a:schemeClr val="accent1"/>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solidFill>
                  <a:schemeClr val="tx1"/>
                </a:solidFill>
                <a:latin typeface="Inter" panose="02000503000000020004" pitchFamily="2" charset="0"/>
                <a:ea typeface="Inter" panose="02000503000000020004" pitchFamily="2" charset="0"/>
                <a:cs typeface="Inter" panose="02000503000000020004" pitchFamily="2" charset="0"/>
              </a:rPr>
              <a:t>2</a:t>
            </a:r>
          </a:p>
        </p:txBody>
      </p:sp>
      <p:sp>
        <p:nvSpPr>
          <p:cNvPr id="105" name="Oval 104">
            <a:extLst>
              <a:ext uri="{FF2B5EF4-FFF2-40B4-BE49-F238E27FC236}">
                <a16:creationId xmlns:a16="http://schemas.microsoft.com/office/drawing/2014/main" id="{9C4C62E5-95BF-4E3D-D1D9-EF2C8F9E1F2D}"/>
              </a:ext>
            </a:extLst>
          </p:cNvPr>
          <p:cNvSpPr/>
          <p:nvPr/>
        </p:nvSpPr>
        <p:spPr>
          <a:xfrm flipH="1">
            <a:off x="8528682" y="4228787"/>
            <a:ext cx="315216" cy="315216"/>
          </a:xfrm>
          <a:prstGeom prst="ellipse">
            <a:avLst/>
          </a:prstGeom>
          <a:solidFill>
            <a:schemeClr val="accent1"/>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solidFill>
                  <a:schemeClr val="tx1"/>
                </a:solidFill>
                <a:latin typeface="Inter" panose="02000503000000020004" pitchFamily="2" charset="0"/>
                <a:ea typeface="Inter" panose="02000503000000020004" pitchFamily="2" charset="0"/>
                <a:cs typeface="Inter" panose="02000503000000020004" pitchFamily="2" charset="0"/>
              </a:rPr>
              <a:t>3</a:t>
            </a:r>
          </a:p>
        </p:txBody>
      </p:sp>
      <p:sp>
        <p:nvSpPr>
          <p:cNvPr id="106" name="Oval 105">
            <a:extLst>
              <a:ext uri="{FF2B5EF4-FFF2-40B4-BE49-F238E27FC236}">
                <a16:creationId xmlns:a16="http://schemas.microsoft.com/office/drawing/2014/main" id="{665B0090-D45D-732D-FEF7-6C5980671813}"/>
              </a:ext>
            </a:extLst>
          </p:cNvPr>
          <p:cNvSpPr/>
          <p:nvPr/>
        </p:nvSpPr>
        <p:spPr>
          <a:xfrm flipH="1">
            <a:off x="8490096" y="5043180"/>
            <a:ext cx="315216" cy="315216"/>
          </a:xfrm>
          <a:prstGeom prst="ellipse">
            <a:avLst/>
          </a:prstGeom>
          <a:solidFill>
            <a:schemeClr val="accent2"/>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dirty="0">
                <a:latin typeface="Inter" panose="02000503000000020004" pitchFamily="2" charset="0"/>
                <a:ea typeface="Inter" panose="02000503000000020004" pitchFamily="2" charset="0"/>
                <a:cs typeface="Inter" panose="02000503000000020004" pitchFamily="2" charset="0"/>
              </a:rPr>
              <a:t>4</a:t>
            </a:r>
          </a:p>
        </p:txBody>
      </p:sp>
      <p:sp>
        <p:nvSpPr>
          <p:cNvPr id="107" name="Oval 106">
            <a:extLst>
              <a:ext uri="{FF2B5EF4-FFF2-40B4-BE49-F238E27FC236}">
                <a16:creationId xmlns:a16="http://schemas.microsoft.com/office/drawing/2014/main" id="{F654AB91-9FC4-BF6B-3350-7D913F0B972F}"/>
              </a:ext>
            </a:extLst>
          </p:cNvPr>
          <p:cNvSpPr/>
          <p:nvPr/>
        </p:nvSpPr>
        <p:spPr>
          <a:xfrm flipH="1">
            <a:off x="8058117" y="5857574"/>
            <a:ext cx="315216" cy="315216"/>
          </a:xfrm>
          <a:prstGeom prst="ellipse">
            <a:avLst/>
          </a:prstGeom>
          <a:solidFill>
            <a:schemeClr val="accent2"/>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5</a:t>
            </a:r>
          </a:p>
        </p:txBody>
      </p:sp>
      <p:sp>
        <p:nvSpPr>
          <p:cNvPr id="4" name="TextBox 3">
            <a:extLst>
              <a:ext uri="{FF2B5EF4-FFF2-40B4-BE49-F238E27FC236}">
                <a16:creationId xmlns:a16="http://schemas.microsoft.com/office/drawing/2014/main" id="{1AC4592B-3D51-D362-38B1-1550BE6B48E8}"/>
              </a:ext>
            </a:extLst>
          </p:cNvPr>
          <p:cNvSpPr txBox="1"/>
          <p:nvPr/>
        </p:nvSpPr>
        <p:spPr>
          <a:xfrm>
            <a:off x="10193610" y="6590786"/>
            <a:ext cx="3441863" cy="907200"/>
          </a:xfrm>
          <a:prstGeom prst="rect">
            <a:avLst/>
          </a:prstGeom>
          <a:noFill/>
          <a:ln>
            <a:noFill/>
          </a:ln>
        </p:spPr>
        <p:txBody>
          <a:bodyPr wrap="square" lIns="0" tIns="0" rIns="0" bIns="0" rtlCol="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Explainable AI (XAI) – making AI models interpretable, have audit trails, fairness checks, decision making clarity. Driven by regulations such as the EU AI Act </a:t>
            </a:r>
          </a:p>
        </p:txBody>
      </p:sp>
      <p:sp>
        <p:nvSpPr>
          <p:cNvPr id="5" name="TextBox 4">
            <a:extLst>
              <a:ext uri="{FF2B5EF4-FFF2-40B4-BE49-F238E27FC236}">
                <a16:creationId xmlns:a16="http://schemas.microsoft.com/office/drawing/2014/main" id="{4BD57D0D-6564-450D-BE7C-B1E9EE464B80}"/>
              </a:ext>
            </a:extLst>
          </p:cNvPr>
          <p:cNvSpPr txBox="1"/>
          <p:nvPr/>
        </p:nvSpPr>
        <p:spPr>
          <a:xfrm>
            <a:off x="10198494" y="4381462"/>
            <a:ext cx="3618301" cy="907200"/>
          </a:xfrm>
          <a:prstGeom prst="rect">
            <a:avLst/>
          </a:prstGeom>
          <a:noFill/>
          <a:ln>
            <a:noFill/>
          </a:ln>
        </p:spPr>
        <p:txBody>
          <a:bodyPr wrap="square" lIns="0" tIns="0" rIns="0" bIns="0" rtlCol="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Tailored investment strategies, tax optimization, ESG screening, </a:t>
            </a:r>
            <a:r>
              <a:rPr lang="en-US" sz="1100" err="1">
                <a:solidFill>
                  <a:srgbClr val="000000"/>
                </a:solidFill>
                <a:latin typeface="Inter" panose="02000503000000020004" pitchFamily="2" charset="0"/>
                <a:ea typeface="Inter" panose="02000503000000020004" pitchFamily="2" charset="0"/>
                <a:cs typeface="Inter" panose="02000503000000020004" pitchFamily="2" charset="0"/>
              </a:rPr>
              <a:t>robo</a:t>
            </a:r>
            <a:r>
              <a:rPr lang="en-US" sz="1100">
                <a:solidFill>
                  <a:srgbClr val="000000"/>
                </a:solidFill>
                <a:latin typeface="Inter" panose="02000503000000020004" pitchFamily="2" charset="0"/>
                <a:ea typeface="Inter" panose="02000503000000020004" pitchFamily="2" charset="0"/>
                <a:cs typeface="Inter" panose="02000503000000020004" pitchFamily="2" charset="0"/>
              </a:rPr>
              <a:t> advisors and portfolio optimization using algorithms. Deep learning, reinforcement learning, and NLP in algorithmic trading and High-frequency trading (HFT). Execution optimization. </a:t>
            </a:r>
          </a:p>
        </p:txBody>
      </p:sp>
      <p:sp>
        <p:nvSpPr>
          <p:cNvPr id="6" name="TextBox 5">
            <a:extLst>
              <a:ext uri="{FF2B5EF4-FFF2-40B4-BE49-F238E27FC236}">
                <a16:creationId xmlns:a16="http://schemas.microsoft.com/office/drawing/2014/main" id="{20D38A18-B01C-1460-BDDD-832576A2CA09}"/>
              </a:ext>
            </a:extLst>
          </p:cNvPr>
          <p:cNvSpPr txBox="1"/>
          <p:nvPr/>
        </p:nvSpPr>
        <p:spPr>
          <a:xfrm>
            <a:off x="1059455" y="4708528"/>
            <a:ext cx="3441863" cy="907200"/>
          </a:xfrm>
          <a:prstGeom prst="rect">
            <a:avLst/>
          </a:prstGeom>
          <a:noFill/>
          <a:ln>
            <a:noFill/>
          </a:ln>
        </p:spPr>
        <p:txBody>
          <a:bodyPr wrap="square" lIns="0" tIns="0" rIns="0" bIns="0" rtlCol="0" anchor="ctr">
            <a:noAutofit/>
          </a:bodyPr>
          <a:lstStyle/>
          <a:p>
            <a:pPr defTabSz="1462922">
              <a:spcAft>
                <a:spcPts val="600"/>
              </a:spcAft>
            </a:pPr>
            <a:r>
              <a:rPr lang="en-US" sz="1100">
                <a:solidFill>
                  <a:srgbClr val="000000"/>
                </a:solidFill>
                <a:latin typeface="Inter" panose="02000503000000020004" pitchFamily="2" charset="0"/>
                <a:ea typeface="Inter" panose="02000503000000020004" pitchFamily="2" charset="0"/>
                <a:cs typeface="Inter" panose="02000503000000020004" pitchFamily="2" charset="0"/>
              </a:rPr>
              <a:t>Use LLMs and ML for automating report generation, interpretation of law rules and regulations, summarization of meeting minutes, translations, querying etc.</a:t>
            </a:r>
          </a:p>
        </p:txBody>
      </p:sp>
      <p:sp>
        <p:nvSpPr>
          <p:cNvPr id="8" name="TextBox 7">
            <a:extLst>
              <a:ext uri="{FF2B5EF4-FFF2-40B4-BE49-F238E27FC236}">
                <a16:creationId xmlns:a16="http://schemas.microsoft.com/office/drawing/2014/main" id="{00A2EE81-4407-747A-900D-7C76B133B7B4}"/>
              </a:ext>
            </a:extLst>
          </p:cNvPr>
          <p:cNvSpPr txBox="1"/>
          <p:nvPr/>
        </p:nvSpPr>
        <p:spPr>
          <a:xfrm>
            <a:off x="10193610" y="3362227"/>
            <a:ext cx="3441863" cy="907200"/>
          </a:xfrm>
          <a:prstGeom prst="rect">
            <a:avLst/>
          </a:prstGeom>
          <a:noFill/>
          <a:ln>
            <a:noFill/>
          </a:ln>
        </p:spPr>
        <p:txBody>
          <a:bodyPr wrap="square" lIns="0" tIns="0" rIns="0" bIns="0" rtlCol="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Using alternative data and ML models for predictive analytics in identifying customer needs, operational risk concentrations, customer behavior etc.</a:t>
            </a:r>
          </a:p>
        </p:txBody>
      </p:sp>
      <p:sp>
        <p:nvSpPr>
          <p:cNvPr id="108" name="Oval 107">
            <a:extLst>
              <a:ext uri="{FF2B5EF4-FFF2-40B4-BE49-F238E27FC236}">
                <a16:creationId xmlns:a16="http://schemas.microsoft.com/office/drawing/2014/main" id="{7AB1CC4E-A955-8F26-2D12-1C0CD1FA0384}"/>
              </a:ext>
            </a:extLst>
          </p:cNvPr>
          <p:cNvSpPr/>
          <p:nvPr/>
        </p:nvSpPr>
        <p:spPr>
          <a:xfrm>
            <a:off x="13766391" y="5759610"/>
            <a:ext cx="315216" cy="315216"/>
          </a:xfrm>
          <a:prstGeom prst="ellipse">
            <a:avLst/>
          </a:prstGeom>
          <a:solidFill>
            <a:schemeClr val="accent2"/>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4</a:t>
            </a:r>
          </a:p>
        </p:txBody>
      </p:sp>
      <p:sp>
        <p:nvSpPr>
          <p:cNvPr id="109" name="Oval 108">
            <a:extLst>
              <a:ext uri="{FF2B5EF4-FFF2-40B4-BE49-F238E27FC236}">
                <a16:creationId xmlns:a16="http://schemas.microsoft.com/office/drawing/2014/main" id="{50C52134-7358-6F4C-C96D-3B47A99A7397}"/>
              </a:ext>
            </a:extLst>
          </p:cNvPr>
          <p:cNvSpPr/>
          <p:nvPr/>
        </p:nvSpPr>
        <p:spPr>
          <a:xfrm flipH="1">
            <a:off x="13771275" y="4677454"/>
            <a:ext cx="315216" cy="315216"/>
          </a:xfrm>
          <a:prstGeom prst="ellipse">
            <a:avLst/>
          </a:prstGeom>
          <a:solidFill>
            <a:schemeClr val="accent1"/>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3</a:t>
            </a:r>
          </a:p>
        </p:txBody>
      </p:sp>
      <p:sp>
        <p:nvSpPr>
          <p:cNvPr id="110" name="Oval 109">
            <a:extLst>
              <a:ext uri="{FF2B5EF4-FFF2-40B4-BE49-F238E27FC236}">
                <a16:creationId xmlns:a16="http://schemas.microsoft.com/office/drawing/2014/main" id="{FFD9DE80-ED9F-61CA-1601-69B2707ED7CB}"/>
              </a:ext>
            </a:extLst>
          </p:cNvPr>
          <p:cNvSpPr/>
          <p:nvPr/>
        </p:nvSpPr>
        <p:spPr>
          <a:xfrm flipH="1">
            <a:off x="13766391" y="6823127"/>
            <a:ext cx="315216" cy="315216"/>
          </a:xfrm>
          <a:prstGeom prst="ellipse">
            <a:avLst/>
          </a:prstGeom>
          <a:solidFill>
            <a:schemeClr val="accent2"/>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5</a:t>
            </a:r>
          </a:p>
        </p:txBody>
      </p:sp>
      <p:sp>
        <p:nvSpPr>
          <p:cNvPr id="111" name="Oval 110">
            <a:extLst>
              <a:ext uri="{FF2B5EF4-FFF2-40B4-BE49-F238E27FC236}">
                <a16:creationId xmlns:a16="http://schemas.microsoft.com/office/drawing/2014/main" id="{2C459F12-95C3-7AA5-DC6B-285B234FF5DB}"/>
              </a:ext>
            </a:extLst>
          </p:cNvPr>
          <p:cNvSpPr/>
          <p:nvPr/>
        </p:nvSpPr>
        <p:spPr>
          <a:xfrm flipH="1">
            <a:off x="13766391" y="3658219"/>
            <a:ext cx="315216" cy="315216"/>
          </a:xfrm>
          <a:prstGeom prst="ellipse">
            <a:avLst/>
          </a:prstGeom>
          <a:solidFill>
            <a:schemeClr val="accent1"/>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2</a:t>
            </a:r>
          </a:p>
        </p:txBody>
      </p:sp>
      <p:sp>
        <p:nvSpPr>
          <p:cNvPr id="113" name="Oval 112">
            <a:extLst>
              <a:ext uri="{FF2B5EF4-FFF2-40B4-BE49-F238E27FC236}">
                <a16:creationId xmlns:a16="http://schemas.microsoft.com/office/drawing/2014/main" id="{F3691373-5816-CB8E-AC10-005615B4A9C2}"/>
              </a:ext>
            </a:extLst>
          </p:cNvPr>
          <p:cNvSpPr/>
          <p:nvPr/>
        </p:nvSpPr>
        <p:spPr>
          <a:xfrm>
            <a:off x="13771275" y="2570732"/>
            <a:ext cx="315216" cy="315216"/>
          </a:xfrm>
          <a:prstGeom prst="ellipse">
            <a:avLst/>
          </a:prstGeom>
          <a:solidFill>
            <a:schemeClr val="accent1"/>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1</a:t>
            </a:r>
          </a:p>
        </p:txBody>
      </p:sp>
      <p:sp>
        <p:nvSpPr>
          <p:cNvPr id="10" name="TextBox 9">
            <a:extLst>
              <a:ext uri="{FF2B5EF4-FFF2-40B4-BE49-F238E27FC236}">
                <a16:creationId xmlns:a16="http://schemas.microsoft.com/office/drawing/2014/main" id="{9D4335BB-1BA2-0805-58E5-196A0A822DF4}"/>
              </a:ext>
            </a:extLst>
          </p:cNvPr>
          <p:cNvSpPr txBox="1"/>
          <p:nvPr/>
        </p:nvSpPr>
        <p:spPr>
          <a:xfrm>
            <a:off x="1054306" y="2570732"/>
            <a:ext cx="3751489" cy="907200"/>
          </a:xfrm>
          <a:prstGeom prst="rect">
            <a:avLst/>
          </a:prstGeom>
          <a:noFill/>
          <a:ln>
            <a:noFill/>
          </a:ln>
        </p:spPr>
        <p:txBody>
          <a:bodyPr wrap="square" lIns="0" tIns="0" rIns="0" bIns="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Converting legacy code and accelerating modernization with AI-powered refactoring, intelligent test generation, and automated architecture discovery. Predictive failure alerts and continuous insights keep systems resilient and future-ready.</a:t>
            </a:r>
          </a:p>
        </p:txBody>
      </p:sp>
      <p:sp>
        <p:nvSpPr>
          <p:cNvPr id="12" name="TextBox 11">
            <a:extLst>
              <a:ext uri="{FF2B5EF4-FFF2-40B4-BE49-F238E27FC236}">
                <a16:creationId xmlns:a16="http://schemas.microsoft.com/office/drawing/2014/main" id="{BDD9C90C-EDFA-5254-8D2B-670AB1126905}"/>
              </a:ext>
            </a:extLst>
          </p:cNvPr>
          <p:cNvSpPr txBox="1"/>
          <p:nvPr/>
        </p:nvSpPr>
        <p:spPr>
          <a:xfrm>
            <a:off x="1083858" y="5741412"/>
            <a:ext cx="3441863" cy="907200"/>
          </a:xfrm>
          <a:prstGeom prst="rect">
            <a:avLst/>
          </a:prstGeom>
          <a:noFill/>
          <a:ln>
            <a:noFill/>
          </a:ln>
        </p:spPr>
        <p:txBody>
          <a:bodyPr wrap="square" lIns="0" tIns="0" rIns="0" bIns="0" anchor="ctr">
            <a:noAutofit/>
          </a:bodyPr>
          <a:lstStyle/>
          <a:p>
            <a:pPr defTabSz="1462922">
              <a:lnSpc>
                <a:spcPct val="90000"/>
              </a:lnSpc>
            </a:pPr>
            <a:r>
              <a:rPr lang="en-US" sz="1100">
                <a:solidFill>
                  <a:srgbClr val="000000"/>
                </a:solidFill>
                <a:latin typeface="Inter" panose="02000503000000020004" pitchFamily="2" charset="0"/>
                <a:ea typeface="Inter" panose="02000503000000020004" pitchFamily="2" charset="0"/>
                <a:cs typeface="Inter" panose="02000503000000020004" pitchFamily="2" charset="0"/>
              </a:rPr>
              <a:t>Business process automation and improvement using AI and RPA for processes like KYC and onboarding, credit scoring, loan underwriting, compliance checks, customer request handling</a:t>
            </a:r>
          </a:p>
        </p:txBody>
      </p:sp>
      <p:sp>
        <p:nvSpPr>
          <p:cNvPr id="14" name="TextBox 13">
            <a:extLst>
              <a:ext uri="{FF2B5EF4-FFF2-40B4-BE49-F238E27FC236}">
                <a16:creationId xmlns:a16="http://schemas.microsoft.com/office/drawing/2014/main" id="{DB11DC5A-07BD-F8AE-D1F5-BA28CEA0C8F2}"/>
              </a:ext>
            </a:extLst>
          </p:cNvPr>
          <p:cNvSpPr txBox="1"/>
          <p:nvPr/>
        </p:nvSpPr>
        <p:spPr>
          <a:xfrm>
            <a:off x="10193609" y="5463618"/>
            <a:ext cx="3441863" cy="907200"/>
          </a:xfrm>
          <a:prstGeom prst="rect">
            <a:avLst/>
          </a:prstGeom>
          <a:noFill/>
          <a:ln>
            <a:noFill/>
          </a:ln>
        </p:spPr>
        <p:txBody>
          <a:bodyPr wrap="square" lIns="0" tIns="0" rIns="0" bIns="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Using real time AI/ML models to detect anomalies and red flags during KYC &amp; onboarding, transactions monitoring, identity verification, risk assessments etc. Graph analysis</a:t>
            </a:r>
          </a:p>
        </p:txBody>
      </p:sp>
      <p:sp>
        <p:nvSpPr>
          <p:cNvPr id="16" name="TextBox 15">
            <a:extLst>
              <a:ext uri="{FF2B5EF4-FFF2-40B4-BE49-F238E27FC236}">
                <a16:creationId xmlns:a16="http://schemas.microsoft.com/office/drawing/2014/main" id="{D01E9409-C00D-CA49-FE42-FB26EBCD0EA2}"/>
              </a:ext>
            </a:extLst>
          </p:cNvPr>
          <p:cNvSpPr txBox="1"/>
          <p:nvPr/>
        </p:nvSpPr>
        <p:spPr>
          <a:xfrm>
            <a:off x="1059455" y="6794773"/>
            <a:ext cx="3441863" cy="907200"/>
          </a:xfrm>
          <a:prstGeom prst="rect">
            <a:avLst/>
          </a:prstGeom>
          <a:noFill/>
          <a:ln>
            <a:noFill/>
          </a:ln>
        </p:spPr>
        <p:txBody>
          <a:bodyPr wrap="square" lIns="0" tIns="0" rIns="0" bIns="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Using AI to automate regulatory compliance processes and reporting using real time surveillance, predictive analytics, transaction monitoring and AML</a:t>
            </a:r>
          </a:p>
        </p:txBody>
      </p:sp>
      <p:sp>
        <p:nvSpPr>
          <p:cNvPr id="119" name="Oval 118">
            <a:extLst>
              <a:ext uri="{FF2B5EF4-FFF2-40B4-BE49-F238E27FC236}">
                <a16:creationId xmlns:a16="http://schemas.microsoft.com/office/drawing/2014/main" id="{BA760CBF-ED2F-B466-4944-5390CE3434E1}"/>
              </a:ext>
            </a:extLst>
          </p:cNvPr>
          <p:cNvSpPr/>
          <p:nvPr/>
        </p:nvSpPr>
        <p:spPr>
          <a:xfrm flipH="1">
            <a:off x="545361" y="3930684"/>
            <a:ext cx="315216" cy="315216"/>
          </a:xfrm>
          <a:prstGeom prst="ellipse">
            <a:avLst/>
          </a:prstGeom>
          <a:solidFill>
            <a:schemeClr val="accent5"/>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9</a:t>
            </a:r>
          </a:p>
        </p:txBody>
      </p:sp>
      <p:sp>
        <p:nvSpPr>
          <p:cNvPr id="120" name="Oval 119">
            <a:extLst>
              <a:ext uri="{FF2B5EF4-FFF2-40B4-BE49-F238E27FC236}">
                <a16:creationId xmlns:a16="http://schemas.microsoft.com/office/drawing/2014/main" id="{9193C43A-A349-88EA-9861-16370C437D96}"/>
              </a:ext>
            </a:extLst>
          </p:cNvPr>
          <p:cNvSpPr/>
          <p:nvPr/>
        </p:nvSpPr>
        <p:spPr>
          <a:xfrm flipH="1">
            <a:off x="545361" y="4984044"/>
            <a:ext cx="315216" cy="315216"/>
          </a:xfrm>
          <a:prstGeom prst="ellipse">
            <a:avLst/>
          </a:prstGeom>
          <a:solidFill>
            <a:schemeClr val="accent5"/>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8</a:t>
            </a:r>
          </a:p>
        </p:txBody>
      </p:sp>
      <p:sp>
        <p:nvSpPr>
          <p:cNvPr id="121" name="Oval 120">
            <a:extLst>
              <a:ext uri="{FF2B5EF4-FFF2-40B4-BE49-F238E27FC236}">
                <a16:creationId xmlns:a16="http://schemas.microsoft.com/office/drawing/2014/main" id="{AE34DF3A-561A-5264-0CEB-C08F883D9BFA}"/>
              </a:ext>
            </a:extLst>
          </p:cNvPr>
          <p:cNvSpPr/>
          <p:nvPr/>
        </p:nvSpPr>
        <p:spPr>
          <a:xfrm flipH="1">
            <a:off x="545361" y="6037405"/>
            <a:ext cx="315216" cy="315216"/>
          </a:xfrm>
          <a:prstGeom prst="ellipse">
            <a:avLst/>
          </a:prstGeom>
          <a:solidFill>
            <a:schemeClr val="accent5"/>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7</a:t>
            </a:r>
          </a:p>
        </p:txBody>
      </p:sp>
      <p:sp>
        <p:nvSpPr>
          <p:cNvPr id="123" name="TextBox 122">
            <a:extLst>
              <a:ext uri="{FF2B5EF4-FFF2-40B4-BE49-F238E27FC236}">
                <a16:creationId xmlns:a16="http://schemas.microsoft.com/office/drawing/2014/main" id="{3006F7F6-7FFC-AA50-F82C-507D300DC074}"/>
              </a:ext>
            </a:extLst>
          </p:cNvPr>
          <p:cNvSpPr txBox="1"/>
          <p:nvPr/>
        </p:nvSpPr>
        <p:spPr>
          <a:xfrm>
            <a:off x="1059455" y="3658499"/>
            <a:ext cx="3441863" cy="907200"/>
          </a:xfrm>
          <a:prstGeom prst="rect">
            <a:avLst/>
          </a:prstGeom>
          <a:noFill/>
          <a:ln>
            <a:noFill/>
          </a:ln>
        </p:spPr>
        <p:txBody>
          <a:bodyPr wrap="square" lIns="0" tIns="0" rIns="0" bIns="0" rtlCol="0" anchor="ctr">
            <a:noAutofit/>
          </a:bodyPr>
          <a:lstStyle/>
          <a:p>
            <a:pPr defTabSz="1462922"/>
            <a:r>
              <a:rPr lang="en-US" sz="1100">
                <a:solidFill>
                  <a:srgbClr val="000000"/>
                </a:solidFill>
                <a:latin typeface="Inter" panose="02000503000000020004" pitchFamily="2" charset="0"/>
                <a:ea typeface="Inter" panose="02000503000000020004" pitchFamily="2" charset="0"/>
                <a:cs typeface="Inter" panose="02000503000000020004" pitchFamily="2" charset="0"/>
              </a:rPr>
              <a:t>AI models that analyze ESG data to guide financial decisions e.g. ESG portfolio optimization. Green investment analysis, climate risk forecasting </a:t>
            </a:r>
          </a:p>
        </p:txBody>
      </p:sp>
      <p:sp>
        <p:nvSpPr>
          <p:cNvPr id="124" name="Oval 123">
            <a:extLst>
              <a:ext uri="{FF2B5EF4-FFF2-40B4-BE49-F238E27FC236}">
                <a16:creationId xmlns:a16="http://schemas.microsoft.com/office/drawing/2014/main" id="{E8010444-58CA-DB3A-5E7C-9172C72A8401}"/>
              </a:ext>
            </a:extLst>
          </p:cNvPr>
          <p:cNvSpPr/>
          <p:nvPr/>
        </p:nvSpPr>
        <p:spPr>
          <a:xfrm flipH="1">
            <a:off x="545361" y="7090765"/>
            <a:ext cx="315216" cy="315216"/>
          </a:xfrm>
          <a:prstGeom prst="ellipse">
            <a:avLst/>
          </a:prstGeom>
          <a:solidFill>
            <a:schemeClr val="accent2"/>
          </a:solidFill>
          <a:ln>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algn="ctr"/>
            <a:r>
              <a:rPr lang="en-US" sz="1050" kern="1300" spc="-24">
                <a:latin typeface="Inter" panose="02000503000000020004" pitchFamily="2" charset="0"/>
                <a:ea typeface="Inter" panose="02000503000000020004" pitchFamily="2" charset="0"/>
                <a:cs typeface="Inter" panose="02000503000000020004" pitchFamily="2" charset="0"/>
              </a:rPr>
              <a:t>6</a:t>
            </a:r>
          </a:p>
        </p:txBody>
      </p:sp>
      <p:sp>
        <p:nvSpPr>
          <p:cNvPr id="22" name="Rectangle 21">
            <a:extLst>
              <a:ext uri="{FF2B5EF4-FFF2-40B4-BE49-F238E27FC236}">
                <a16:creationId xmlns:a16="http://schemas.microsoft.com/office/drawing/2014/main" id="{F0D8B496-C853-B712-B413-13082151985D}"/>
              </a:ext>
            </a:extLst>
          </p:cNvPr>
          <p:cNvSpPr/>
          <p:nvPr/>
        </p:nvSpPr>
        <p:spPr>
          <a:xfrm>
            <a:off x="6947998" y="615873"/>
            <a:ext cx="3765883" cy="248113"/>
          </a:xfrm>
          <a:prstGeom prst="rect">
            <a:avLst/>
          </a:prstGeom>
          <a:solidFill>
            <a:schemeClr val="accent1"/>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r>
              <a:rPr lang="en-US" sz="1100" b="1" kern="1300" spc="-24" dirty="0">
                <a:latin typeface="Inter" panose="02000503000000020004" pitchFamily="2" charset="0"/>
                <a:ea typeface="Inter" panose="02000503000000020004" pitchFamily="2" charset="0"/>
                <a:cs typeface="Inter" panose="02000503000000020004" pitchFamily="2" charset="0"/>
              </a:rPr>
              <a:t> </a:t>
            </a:r>
            <a:r>
              <a:rPr lang="en-US" sz="1100" b="1" kern="1300" spc="-24" dirty="0">
                <a:solidFill>
                  <a:schemeClr val="tx1"/>
                </a:solidFill>
                <a:latin typeface="Inter" panose="02000503000000020004" pitchFamily="2" charset="0"/>
                <a:ea typeface="Inter" panose="02000503000000020004" pitchFamily="2" charset="0"/>
                <a:cs typeface="Inter" panose="02000503000000020004" pitchFamily="2" charset="0"/>
              </a:rPr>
              <a:t>01 Improving Customer Experience and Retention</a:t>
            </a:r>
          </a:p>
        </p:txBody>
      </p:sp>
      <p:sp>
        <p:nvSpPr>
          <p:cNvPr id="23" name="Rectangle 22">
            <a:extLst>
              <a:ext uri="{FF2B5EF4-FFF2-40B4-BE49-F238E27FC236}">
                <a16:creationId xmlns:a16="http://schemas.microsoft.com/office/drawing/2014/main" id="{57D20CE2-4924-B317-CF9D-EFA6513C7801}"/>
              </a:ext>
            </a:extLst>
          </p:cNvPr>
          <p:cNvSpPr/>
          <p:nvPr/>
        </p:nvSpPr>
        <p:spPr>
          <a:xfrm>
            <a:off x="6947997" y="930491"/>
            <a:ext cx="3765883" cy="248113"/>
          </a:xfrm>
          <a:prstGeom prst="rect">
            <a:avLst/>
          </a:prstGeom>
          <a:solidFill>
            <a:schemeClr val="accent2"/>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r>
              <a:rPr lang="en-US" sz="1100" b="1" kern="1300" spc="-24" dirty="0">
                <a:latin typeface="Inter" panose="02000503000000020004" pitchFamily="2" charset="0"/>
                <a:ea typeface="Inter" panose="02000503000000020004" pitchFamily="2" charset="0"/>
                <a:cs typeface="Inter" panose="02000503000000020004" pitchFamily="2" charset="0"/>
              </a:rPr>
              <a:t> 02 Navigating a Changing Risk Landscape</a:t>
            </a:r>
          </a:p>
        </p:txBody>
      </p:sp>
      <p:sp>
        <p:nvSpPr>
          <p:cNvPr id="24" name="Rectangle 23">
            <a:extLst>
              <a:ext uri="{FF2B5EF4-FFF2-40B4-BE49-F238E27FC236}">
                <a16:creationId xmlns:a16="http://schemas.microsoft.com/office/drawing/2014/main" id="{CE330765-0B59-6235-262E-0903E7A832D9}"/>
              </a:ext>
            </a:extLst>
          </p:cNvPr>
          <p:cNvSpPr/>
          <p:nvPr/>
        </p:nvSpPr>
        <p:spPr>
          <a:xfrm>
            <a:off x="10871489" y="620474"/>
            <a:ext cx="3765883" cy="248113"/>
          </a:xfrm>
          <a:prstGeom prst="rect">
            <a:avLst/>
          </a:prstGeom>
          <a:solidFill>
            <a:schemeClr val="accent5"/>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r>
              <a:rPr lang="en-US" sz="1100" b="1" kern="1300" spc="-24" dirty="0">
                <a:latin typeface="Inter" panose="02000503000000020004" pitchFamily="2" charset="0"/>
                <a:ea typeface="Inter" panose="02000503000000020004" pitchFamily="2" charset="0"/>
                <a:cs typeface="Inter" panose="02000503000000020004" pitchFamily="2" charset="0"/>
              </a:rPr>
              <a:t> 03 Driving FSI Automation and Cost Reduction</a:t>
            </a:r>
          </a:p>
        </p:txBody>
      </p:sp>
      <p:sp>
        <p:nvSpPr>
          <p:cNvPr id="25" name="Rectangle 24">
            <a:extLst>
              <a:ext uri="{FF2B5EF4-FFF2-40B4-BE49-F238E27FC236}">
                <a16:creationId xmlns:a16="http://schemas.microsoft.com/office/drawing/2014/main" id="{62040B43-049F-E8D1-1E84-39070787B61A}"/>
              </a:ext>
            </a:extLst>
          </p:cNvPr>
          <p:cNvSpPr/>
          <p:nvPr/>
        </p:nvSpPr>
        <p:spPr>
          <a:xfrm>
            <a:off x="10871489" y="941285"/>
            <a:ext cx="3765883" cy="248113"/>
          </a:xfrm>
          <a:prstGeom prst="rect">
            <a:avLst/>
          </a:prstGeom>
          <a:solidFill>
            <a:schemeClr val="accent4"/>
          </a:solidFill>
          <a:ln>
            <a:no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r>
              <a:rPr lang="en-US" sz="1100" b="1" kern="1300" spc="-24">
                <a:latin typeface="Inter" panose="02000503000000020004" pitchFamily="2" charset="0"/>
                <a:ea typeface="Inter" panose="02000503000000020004" pitchFamily="2" charset="0"/>
                <a:cs typeface="Inter" panose="02000503000000020004" pitchFamily="2" charset="0"/>
              </a:rPr>
              <a:t> 04 Core System Modernization</a:t>
            </a:r>
          </a:p>
        </p:txBody>
      </p:sp>
      <p:sp>
        <p:nvSpPr>
          <p:cNvPr id="13" name="TextBox 12">
            <a:extLst>
              <a:ext uri="{FF2B5EF4-FFF2-40B4-BE49-F238E27FC236}">
                <a16:creationId xmlns:a16="http://schemas.microsoft.com/office/drawing/2014/main" id="{0BE1400E-EEB9-4B4B-EACE-7AF8AAFD3DDC}"/>
              </a:ext>
            </a:extLst>
          </p:cNvPr>
          <p:cNvSpPr txBox="1"/>
          <p:nvPr/>
        </p:nvSpPr>
        <p:spPr>
          <a:xfrm>
            <a:off x="5204100" y="2764785"/>
            <a:ext cx="1710455" cy="577081"/>
          </a:xfrm>
          <a:prstGeom prst="rect">
            <a:avLst/>
          </a:prstGeom>
          <a:noFill/>
        </p:spPr>
        <p:txBody>
          <a:bodyPr wrap="square">
            <a:spAutoFit/>
          </a:bodyPr>
          <a:lstStyle/>
          <a:p>
            <a:pPr indent="88896" algn="ctr"/>
            <a:r>
              <a:rPr lang="en-US" sz="1050" b="1" kern="1300" spc="-24" dirty="0">
                <a:solidFill>
                  <a:schemeClr val="bg1"/>
                </a:solidFill>
                <a:latin typeface="Inter" panose="02000503000000020004" pitchFamily="2" charset="0"/>
                <a:ea typeface="Inter" panose="02000503000000020004" pitchFamily="2" charset="0"/>
                <a:cs typeface="Inter" panose="02000503000000020004" pitchFamily="2" charset="0"/>
              </a:rPr>
              <a:t>AI-Assisted Application Modernization</a:t>
            </a:r>
          </a:p>
        </p:txBody>
      </p:sp>
      <p:sp>
        <p:nvSpPr>
          <p:cNvPr id="17" name="TextBox 16">
            <a:extLst>
              <a:ext uri="{FF2B5EF4-FFF2-40B4-BE49-F238E27FC236}">
                <a16:creationId xmlns:a16="http://schemas.microsoft.com/office/drawing/2014/main" id="{76243F1F-8B6C-C366-DC22-E41BAFABBA84}"/>
              </a:ext>
            </a:extLst>
          </p:cNvPr>
          <p:cNvSpPr txBox="1"/>
          <p:nvPr/>
        </p:nvSpPr>
        <p:spPr>
          <a:xfrm>
            <a:off x="6063155" y="3457508"/>
            <a:ext cx="583845" cy="261610"/>
          </a:xfrm>
          <a:prstGeom prst="rect">
            <a:avLst/>
          </a:prstGeom>
          <a:noFill/>
        </p:spPr>
        <p:txBody>
          <a:bodyPr wrap="square">
            <a:spAutoFit/>
          </a:bodyPr>
          <a:lstStyle/>
          <a:p>
            <a:pPr indent="88896"/>
            <a:r>
              <a:rPr lang="en-US" sz="1050" kern="1300" spc="-24" dirty="0">
                <a:solidFill>
                  <a:schemeClr val="bg1"/>
                </a:solidFill>
                <a:latin typeface="Inter" panose="02000503000000020004" pitchFamily="2" charset="0"/>
                <a:ea typeface="Inter" panose="02000503000000020004" pitchFamily="2" charset="0"/>
                <a:cs typeface="Inter" panose="02000503000000020004" pitchFamily="2" charset="0"/>
              </a:rPr>
              <a:t>10</a:t>
            </a:r>
          </a:p>
        </p:txBody>
      </p:sp>
      <p:sp>
        <p:nvSpPr>
          <p:cNvPr id="18" name="Oval 17">
            <a:extLst>
              <a:ext uri="{FF2B5EF4-FFF2-40B4-BE49-F238E27FC236}">
                <a16:creationId xmlns:a16="http://schemas.microsoft.com/office/drawing/2014/main" id="{8510F62F-CAB7-3AF1-7879-FB6523DFB608}"/>
              </a:ext>
            </a:extLst>
          </p:cNvPr>
          <p:cNvSpPr/>
          <p:nvPr/>
        </p:nvSpPr>
        <p:spPr>
          <a:xfrm>
            <a:off x="553371" y="2857343"/>
            <a:ext cx="315216" cy="315216"/>
          </a:xfrm>
          <a:prstGeom prst="ellipse">
            <a:avLst/>
          </a:prstGeom>
          <a:solidFill>
            <a:schemeClr val="accent4"/>
          </a:solidFill>
          <a:ln w="19050">
            <a:solidFill>
              <a:schemeClr val="bg1"/>
            </a:solidFill>
          </a:ln>
        </p:spPr>
        <p:style>
          <a:lnRef idx="0">
            <a:schemeClr val="accent1"/>
          </a:lnRef>
          <a:fillRef idx="1">
            <a:schemeClr val="accent1"/>
          </a:fillRef>
          <a:effectRef idx="0">
            <a:schemeClr val="accent1"/>
          </a:effectRef>
          <a:fontRef idx="minor">
            <a:schemeClr val="lt1"/>
          </a:fontRef>
        </p:style>
        <p:txBody>
          <a:bodyPr wrap="square" lIns="0" tIns="0" rIns="0" bIns="0" rtlCol="0" anchor="ctr"/>
          <a:lstStyle/>
          <a:p>
            <a:pPr indent="88896"/>
            <a:endParaRPr lang="en-US" sz="1050" b="1" kern="1300" spc="-24" dirty="0">
              <a:latin typeface="Inter" panose="02000503000000020004" pitchFamily="2" charset="0"/>
              <a:ea typeface="Inter" panose="02000503000000020004" pitchFamily="2" charset="0"/>
              <a:cs typeface="Inter" panose="02000503000000020004" pitchFamily="2" charset="0"/>
            </a:endParaRPr>
          </a:p>
        </p:txBody>
      </p:sp>
      <p:sp>
        <p:nvSpPr>
          <p:cNvPr id="19" name="TextBox 18">
            <a:extLst>
              <a:ext uri="{FF2B5EF4-FFF2-40B4-BE49-F238E27FC236}">
                <a16:creationId xmlns:a16="http://schemas.microsoft.com/office/drawing/2014/main" id="{CCBD5434-BD15-D7B7-E18A-6DC57CF641F5}"/>
              </a:ext>
            </a:extLst>
          </p:cNvPr>
          <p:cNvSpPr txBox="1"/>
          <p:nvPr/>
        </p:nvSpPr>
        <p:spPr>
          <a:xfrm>
            <a:off x="461130" y="2884693"/>
            <a:ext cx="583845" cy="261610"/>
          </a:xfrm>
          <a:prstGeom prst="rect">
            <a:avLst/>
          </a:prstGeom>
          <a:noFill/>
        </p:spPr>
        <p:txBody>
          <a:bodyPr wrap="square">
            <a:spAutoFit/>
          </a:bodyPr>
          <a:lstStyle/>
          <a:p>
            <a:pPr indent="88896"/>
            <a:r>
              <a:rPr lang="en-US" sz="1050" kern="1300" spc="-24" dirty="0">
                <a:solidFill>
                  <a:schemeClr val="bg1"/>
                </a:solidFill>
                <a:latin typeface="Inter" panose="02000503000000020004" pitchFamily="2" charset="0"/>
                <a:ea typeface="Inter" panose="02000503000000020004" pitchFamily="2" charset="0"/>
                <a:cs typeface="Inter" panose="02000503000000020004" pitchFamily="2" charset="0"/>
              </a:rPr>
              <a:t>10</a:t>
            </a:r>
          </a:p>
        </p:txBody>
      </p:sp>
    </p:spTree>
    <p:custDataLst>
      <p:tags r:id="rId1"/>
    </p:custDataLst>
    <p:extLst>
      <p:ext uri="{BB962C8B-B14F-4D97-AF65-F5344CB8AC3E}">
        <p14:creationId xmlns:p14="http://schemas.microsoft.com/office/powerpoint/2010/main" val="8162935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9B4B-C758-6482-A90F-B0EF1A7B5E77}"/>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54E7D0CD-A3F1-9A8E-0E91-EB34663A9B2D}"/>
              </a:ext>
            </a:extLst>
          </p:cNvPr>
          <p:cNvSpPr/>
          <p:nvPr/>
        </p:nvSpPr>
        <p:spPr>
          <a:xfrm>
            <a:off x="529355" y="2905811"/>
            <a:ext cx="8350324" cy="4251733"/>
          </a:xfrm>
          <a:prstGeom prst="roundRect">
            <a:avLst>
              <a:gd name="adj" fmla="val 30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3" name="Title 2">
            <a:extLst>
              <a:ext uri="{FF2B5EF4-FFF2-40B4-BE49-F238E27FC236}">
                <a16:creationId xmlns:a16="http://schemas.microsoft.com/office/drawing/2014/main" id="{82CEE817-2986-E595-6375-B815312A7007}"/>
              </a:ext>
            </a:extLst>
          </p:cNvPr>
          <p:cNvSpPr>
            <a:spLocks noGrp="1"/>
          </p:cNvSpPr>
          <p:nvPr>
            <p:ph type="title"/>
          </p:nvPr>
        </p:nvSpPr>
        <p:spPr>
          <a:xfrm>
            <a:off x="484187" y="1305919"/>
            <a:ext cx="13689011" cy="1097280"/>
          </a:xfrm>
        </p:spPr>
        <p:txBody>
          <a:bodyPr/>
          <a:lstStyle/>
          <a:p>
            <a:r>
              <a:rPr lang="en-US" dirty="0"/>
              <a:t>THE GAP between banks adopting ai at scale and those that are not IS WIDENING</a:t>
            </a:r>
            <a:br>
              <a:rPr lang="en-US" dirty="0"/>
            </a:br>
            <a:endParaRPr lang="en-GB" dirty="0"/>
          </a:p>
        </p:txBody>
      </p:sp>
      <p:sp>
        <p:nvSpPr>
          <p:cNvPr id="6" name="TextBox 5">
            <a:extLst>
              <a:ext uri="{FF2B5EF4-FFF2-40B4-BE49-F238E27FC236}">
                <a16:creationId xmlns:a16="http://schemas.microsoft.com/office/drawing/2014/main" id="{F2884B4D-13CC-A056-CA70-EBBAECA4F253}"/>
              </a:ext>
            </a:extLst>
          </p:cNvPr>
          <p:cNvSpPr txBox="1"/>
          <p:nvPr/>
        </p:nvSpPr>
        <p:spPr>
          <a:xfrm>
            <a:off x="443682" y="2403475"/>
            <a:ext cx="4913906" cy="429798"/>
          </a:xfrm>
          <a:prstGeom prst="rect">
            <a:avLst/>
          </a:prstGeom>
          <a:noFill/>
        </p:spPr>
        <p:txBody>
          <a:bodyPr wrap="square" rtlCol="0">
            <a:spAutoFit/>
          </a:bodyPr>
          <a:lstStyle/>
          <a:p>
            <a:pPr>
              <a:lnSpc>
                <a:spcPts val="2880"/>
              </a:lnSpc>
              <a:spcAft>
                <a:spcPts val="720"/>
              </a:spcAft>
            </a:pPr>
            <a:r>
              <a:rPr lang="en-GB" sz="1909" b="1" dirty="0">
                <a:solidFill>
                  <a:srgbClr val="1A1A1A"/>
                </a:solidFill>
                <a:latin typeface="Inter" pitchFamily="34" charset="0"/>
                <a:ea typeface="Inter" pitchFamily="34" charset="-122"/>
                <a:cs typeface="Inter" pitchFamily="34" charset="-120"/>
              </a:rPr>
              <a:t>Profitability Improvement %</a:t>
            </a:r>
          </a:p>
        </p:txBody>
      </p:sp>
      <p:sp>
        <p:nvSpPr>
          <p:cNvPr id="10" name="Text 6">
            <a:extLst>
              <a:ext uri="{FF2B5EF4-FFF2-40B4-BE49-F238E27FC236}">
                <a16:creationId xmlns:a16="http://schemas.microsoft.com/office/drawing/2014/main" id="{6DA506AC-9662-2E76-FD0E-3360F1ABA64A}"/>
              </a:ext>
            </a:extLst>
          </p:cNvPr>
          <p:cNvSpPr/>
          <p:nvPr/>
        </p:nvSpPr>
        <p:spPr>
          <a:xfrm>
            <a:off x="484188" y="7272453"/>
            <a:ext cx="7985730" cy="430887"/>
          </a:xfrm>
          <a:prstGeom prst="rect">
            <a:avLst/>
          </a:prstGeom>
          <a:noFill/>
          <a:ln/>
        </p:spPr>
        <p:txBody>
          <a:bodyPr wrap="square" lIns="0" tIns="0" rIns="0" bIns="0" rtlCol="0" anchor="t">
            <a:spAutoFit/>
          </a:bodyPr>
          <a:lstStyle/>
          <a:p>
            <a:r>
              <a:rPr lang="en-US" sz="1400" i="1" dirty="0">
                <a:solidFill>
                  <a:srgbClr val="333333"/>
                </a:solidFill>
                <a:latin typeface="Inter" pitchFamily="34" charset="0"/>
                <a:ea typeface="Inter" pitchFamily="34" charset="-122"/>
                <a:cs typeface="Inter" pitchFamily="34" charset="-120"/>
              </a:rPr>
              <a:t>The FSI industry is at an inflection point. Agentic AI is moving from pilot to production at pace. A clear gap is emerging between market leaders, the chasing pack, and the laggards.</a:t>
            </a:r>
            <a:endParaRPr lang="en-US" sz="1400" i="1" dirty="0"/>
          </a:p>
        </p:txBody>
      </p:sp>
      <p:sp>
        <p:nvSpPr>
          <p:cNvPr id="12" name="Text 8">
            <a:extLst>
              <a:ext uri="{FF2B5EF4-FFF2-40B4-BE49-F238E27FC236}">
                <a16:creationId xmlns:a16="http://schemas.microsoft.com/office/drawing/2014/main" id="{5B5CA9E2-9DC8-AC27-5342-5B9DE02A240D}"/>
              </a:ext>
            </a:extLst>
          </p:cNvPr>
          <p:cNvSpPr/>
          <p:nvPr/>
        </p:nvSpPr>
        <p:spPr>
          <a:xfrm>
            <a:off x="9125899" y="2999815"/>
            <a:ext cx="4975146" cy="4385816"/>
          </a:xfrm>
          <a:prstGeom prst="rect">
            <a:avLst/>
          </a:prstGeom>
          <a:noFill/>
          <a:ln/>
        </p:spPr>
        <p:txBody>
          <a:bodyPr wrap="square" lIns="272084" tIns="0" rIns="0" bIns="0" rtlCol="0" anchor="t">
            <a:spAutoFit/>
          </a:bodyPr>
          <a:lstStyle/>
          <a:p>
            <a:pPr marL="342900" indent="-342900">
              <a:spcBef>
                <a:spcPts val="600"/>
              </a:spcBef>
              <a:spcAft>
                <a:spcPts val="1200"/>
              </a:spcAft>
              <a:buFont typeface="Arial" panose="020B0604020202020204" pitchFamily="34" charset="0"/>
              <a:buChar char="•"/>
            </a:pPr>
            <a:r>
              <a:rPr lang="en-US" sz="1600" dirty="0">
                <a:solidFill>
                  <a:srgbClr val="333333"/>
                </a:solidFill>
                <a:latin typeface="Inter" pitchFamily="34" charset="0"/>
                <a:ea typeface="Inter" pitchFamily="34" charset="-122"/>
                <a:cs typeface="Inter" pitchFamily="34" charset="-120"/>
              </a:rPr>
              <a:t>AI has the potential to increase banks' profitability by </a:t>
            </a:r>
            <a:r>
              <a:rPr lang="en-US" sz="1600" b="1" dirty="0">
                <a:solidFill>
                  <a:srgbClr val="333333"/>
                </a:solidFill>
                <a:latin typeface="Inter" pitchFamily="34" charset="0"/>
                <a:ea typeface="Inter" pitchFamily="34" charset="-122"/>
                <a:cs typeface="Inter" pitchFamily="34" charset="-120"/>
              </a:rPr>
              <a:t>30%</a:t>
            </a:r>
            <a:r>
              <a:rPr lang="en-US" sz="1600" dirty="0">
                <a:solidFill>
                  <a:srgbClr val="333333"/>
                </a:solidFill>
                <a:latin typeface="Inter" pitchFamily="34" charset="0"/>
                <a:ea typeface="Inter" pitchFamily="34" charset="-122"/>
                <a:cs typeface="Inter" pitchFamily="34" charset="-120"/>
              </a:rPr>
              <a:t> and reduce costs by </a:t>
            </a:r>
            <a:br>
              <a:rPr lang="en-US" sz="1600" dirty="0">
                <a:solidFill>
                  <a:srgbClr val="333333"/>
                </a:solidFill>
                <a:latin typeface="Inter" pitchFamily="34" charset="0"/>
                <a:ea typeface="Inter" pitchFamily="34" charset="-122"/>
                <a:cs typeface="Inter" pitchFamily="34" charset="-120"/>
              </a:rPr>
            </a:br>
            <a:r>
              <a:rPr lang="en-US" sz="1600" b="1" dirty="0">
                <a:solidFill>
                  <a:srgbClr val="333333"/>
                </a:solidFill>
                <a:latin typeface="Inter" pitchFamily="34" charset="0"/>
                <a:ea typeface="Inter" pitchFamily="34" charset="-122"/>
                <a:cs typeface="Inter" pitchFamily="34" charset="-120"/>
              </a:rPr>
              <a:t>30–40%</a:t>
            </a:r>
            <a:r>
              <a:rPr lang="en-US" sz="1600" dirty="0">
                <a:solidFill>
                  <a:srgbClr val="333333"/>
                </a:solidFill>
                <a:latin typeface="Inter" pitchFamily="34" charset="0"/>
                <a:ea typeface="Inter" pitchFamily="34" charset="-122"/>
                <a:cs typeface="Inter" pitchFamily="34" charset="-120"/>
              </a:rPr>
              <a:t> by 2030 (BCG, 2026)</a:t>
            </a:r>
          </a:p>
          <a:p>
            <a:pPr marL="342900" indent="-342900">
              <a:spcBef>
                <a:spcPts val="600"/>
              </a:spcBef>
              <a:spcAft>
                <a:spcPts val="1200"/>
              </a:spcAft>
              <a:buFont typeface="Arial" panose="020B0604020202020204" pitchFamily="34" charset="0"/>
              <a:buChar char="•"/>
            </a:pPr>
            <a:r>
              <a:rPr lang="en-US" sz="1600" dirty="0">
                <a:solidFill>
                  <a:srgbClr val="333333"/>
                </a:solidFill>
                <a:latin typeface="Inter" pitchFamily="34" charset="0"/>
                <a:ea typeface="Inter" pitchFamily="34" charset="-122"/>
                <a:cs typeface="Inter" pitchFamily="34" charset="-120"/>
              </a:rPr>
              <a:t>Early agentic AI deployments deliver </a:t>
            </a:r>
            <a:br>
              <a:rPr lang="en-US" sz="1600" dirty="0">
                <a:solidFill>
                  <a:srgbClr val="333333"/>
                </a:solidFill>
                <a:latin typeface="Inter" pitchFamily="34" charset="0"/>
                <a:ea typeface="Inter" pitchFamily="34" charset="-122"/>
                <a:cs typeface="Inter" pitchFamily="34" charset="-120"/>
              </a:rPr>
            </a:br>
            <a:r>
              <a:rPr lang="en-US" sz="1600" b="1" dirty="0">
                <a:solidFill>
                  <a:srgbClr val="333333"/>
                </a:solidFill>
                <a:latin typeface="Inter" pitchFamily="34" charset="0"/>
                <a:ea typeface="Inter" pitchFamily="34" charset="-122"/>
                <a:cs typeface="Inter" pitchFamily="34" charset="-120"/>
              </a:rPr>
              <a:t>3–5% annual productivity gains </a:t>
            </a:r>
            <a:r>
              <a:rPr lang="en-US" sz="1600" dirty="0">
                <a:solidFill>
                  <a:srgbClr val="333333"/>
                </a:solidFill>
                <a:latin typeface="Inter" pitchFamily="34" charset="0"/>
                <a:ea typeface="Inter" pitchFamily="34" charset="-122"/>
                <a:cs typeface="Inter" pitchFamily="34" charset="-120"/>
              </a:rPr>
              <a:t>(McKinsey)</a:t>
            </a:r>
          </a:p>
          <a:p>
            <a:pPr marL="342900" indent="-342900">
              <a:spcBef>
                <a:spcPts val="600"/>
              </a:spcBef>
              <a:spcAft>
                <a:spcPts val="1200"/>
              </a:spcAft>
              <a:buFont typeface="Arial" panose="020B0604020202020204" pitchFamily="34" charset="0"/>
              <a:buChar char="•"/>
            </a:pPr>
            <a:r>
              <a:rPr lang="en-US" sz="1600" dirty="0">
                <a:solidFill>
                  <a:srgbClr val="333333"/>
                </a:solidFill>
                <a:latin typeface="Inter" pitchFamily="34" charset="0"/>
                <a:ea typeface="Inter" pitchFamily="34" charset="-122"/>
                <a:cs typeface="Inter" pitchFamily="34" charset="-120"/>
              </a:rPr>
              <a:t>Scaled multi-agent systems can drive </a:t>
            </a:r>
            <a:br>
              <a:rPr lang="en-US" sz="1600" dirty="0">
                <a:solidFill>
                  <a:srgbClr val="333333"/>
                </a:solidFill>
                <a:latin typeface="Inter" pitchFamily="34" charset="0"/>
                <a:ea typeface="Inter" pitchFamily="34" charset="-122"/>
                <a:cs typeface="Inter" pitchFamily="34" charset="-120"/>
              </a:rPr>
            </a:br>
            <a:r>
              <a:rPr lang="en-US" sz="1600" b="1" dirty="0">
                <a:solidFill>
                  <a:srgbClr val="333333"/>
                </a:solidFill>
                <a:latin typeface="Inter" pitchFamily="34" charset="0"/>
                <a:ea typeface="Inter" pitchFamily="34" charset="-122"/>
                <a:cs typeface="Inter" pitchFamily="34" charset="-120"/>
              </a:rPr>
              <a:t>10%+ enterprise growth</a:t>
            </a:r>
            <a:r>
              <a:rPr lang="en-US" sz="1600" dirty="0">
                <a:solidFill>
                  <a:srgbClr val="333333"/>
                </a:solidFill>
                <a:latin typeface="Inter" pitchFamily="34" charset="0"/>
                <a:ea typeface="Inter" pitchFamily="34" charset="-122"/>
                <a:cs typeface="Inter" pitchFamily="34" charset="-120"/>
              </a:rPr>
              <a:t> (McKinsey)</a:t>
            </a:r>
          </a:p>
          <a:p>
            <a:pPr marL="342900" indent="-342900">
              <a:spcBef>
                <a:spcPts val="600"/>
              </a:spcBef>
              <a:spcAft>
                <a:spcPts val="1200"/>
              </a:spcAft>
              <a:buFont typeface="Arial" panose="020B0604020202020204" pitchFamily="34" charset="0"/>
              <a:buChar char="•"/>
            </a:pPr>
            <a:r>
              <a:rPr lang="en-US" sz="1600" dirty="0">
                <a:solidFill>
                  <a:srgbClr val="333333"/>
                </a:solidFill>
                <a:latin typeface="Inter" pitchFamily="34" charset="0"/>
                <a:ea typeface="Inter" pitchFamily="34" charset="-122"/>
                <a:cs typeface="Inter" pitchFamily="34" charset="-120"/>
              </a:rPr>
              <a:t>However, AI in itself is an enabler and not a ‘silver bullet’. It must be accompanied with clear alignment with strategy, an appropriate deployment and technology architecture, enablement of data, robust engineering skills, and adherence to compliance and regulatory requirements (e.g. AI Act, DORA, MDM, GDPR etc.)</a:t>
            </a:r>
            <a:endParaRPr lang="en-US" sz="1600" b="1" dirty="0">
              <a:solidFill>
                <a:srgbClr val="333333"/>
              </a:solidFill>
              <a:latin typeface="Inter" pitchFamily="34" charset="0"/>
              <a:ea typeface="Inter" pitchFamily="34" charset="-122"/>
              <a:cs typeface="Inter" pitchFamily="34" charset="-120"/>
            </a:endParaRPr>
          </a:p>
        </p:txBody>
      </p:sp>
      <p:sp>
        <p:nvSpPr>
          <p:cNvPr id="13" name="Text 10">
            <a:extLst>
              <a:ext uri="{FF2B5EF4-FFF2-40B4-BE49-F238E27FC236}">
                <a16:creationId xmlns:a16="http://schemas.microsoft.com/office/drawing/2014/main" id="{3C351498-E1E9-1F9F-C795-E4B1BA7D1B9B}"/>
              </a:ext>
            </a:extLst>
          </p:cNvPr>
          <p:cNvSpPr/>
          <p:nvPr/>
        </p:nvSpPr>
        <p:spPr>
          <a:xfrm>
            <a:off x="8774148" y="4447000"/>
            <a:ext cx="5547346" cy="846386"/>
          </a:xfrm>
          <a:prstGeom prst="rect">
            <a:avLst/>
          </a:prstGeom>
          <a:noFill/>
          <a:ln/>
        </p:spPr>
        <p:txBody>
          <a:bodyPr wrap="square" lIns="272084" tIns="0" rIns="0" bIns="0" rtlCol="0" anchor="t">
            <a:spAutoFit/>
          </a:bodyPr>
          <a:lstStyle/>
          <a:p>
            <a:pPr>
              <a:lnSpc>
                <a:spcPts val="2240"/>
              </a:lnSpc>
            </a:pPr>
            <a:endParaRPr lang="en-US" sz="1920" b="1">
              <a:solidFill>
                <a:srgbClr val="333333"/>
              </a:solidFill>
              <a:latin typeface="Inter" pitchFamily="34" charset="0"/>
              <a:ea typeface="Inter" pitchFamily="34" charset="-122"/>
              <a:cs typeface="Inter" pitchFamily="34" charset="-120"/>
            </a:endParaRPr>
          </a:p>
          <a:p>
            <a:pPr>
              <a:lnSpc>
                <a:spcPts val="2240"/>
              </a:lnSpc>
            </a:pPr>
            <a:endParaRPr lang="en-US" sz="1920">
              <a:solidFill>
                <a:srgbClr val="333333"/>
              </a:solidFill>
              <a:latin typeface="Inter" pitchFamily="34" charset="0"/>
              <a:ea typeface="Inter" pitchFamily="34" charset="-122"/>
              <a:cs typeface="Inter" pitchFamily="34" charset="-120"/>
            </a:endParaRPr>
          </a:p>
          <a:p>
            <a:pPr>
              <a:lnSpc>
                <a:spcPts val="2240"/>
              </a:lnSpc>
            </a:pPr>
            <a:endParaRPr lang="en-US" sz="1920"/>
          </a:p>
        </p:txBody>
      </p:sp>
      <p:sp>
        <p:nvSpPr>
          <p:cNvPr id="11" name="TextBox 10">
            <a:extLst>
              <a:ext uri="{FF2B5EF4-FFF2-40B4-BE49-F238E27FC236}">
                <a16:creationId xmlns:a16="http://schemas.microsoft.com/office/drawing/2014/main" id="{9A30A6AC-4A1A-A8C5-3E41-39AD1B2E49E4}"/>
              </a:ext>
            </a:extLst>
          </p:cNvPr>
          <p:cNvSpPr txBox="1"/>
          <p:nvPr/>
        </p:nvSpPr>
        <p:spPr>
          <a:xfrm rot="16200000">
            <a:off x="-1160641" y="4925562"/>
            <a:ext cx="3713870" cy="276999"/>
          </a:xfrm>
          <a:prstGeom prst="rect">
            <a:avLst/>
          </a:prstGeom>
          <a:noFill/>
        </p:spPr>
        <p:txBody>
          <a:bodyPr wrap="square">
            <a:spAutoFit/>
          </a:bodyPr>
          <a:lstStyle/>
          <a:p>
            <a:pPr algn="ctr"/>
            <a:r>
              <a:rPr lang="en-US" sz="12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rPr>
              <a:t>Cumulative Profitability Improvement (%)</a:t>
            </a:r>
            <a:endParaRPr lang="en-UA" sz="12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endParaRPr>
          </a:p>
        </p:txBody>
      </p:sp>
      <p:sp>
        <p:nvSpPr>
          <p:cNvPr id="63" name="TextBox 62">
            <a:extLst>
              <a:ext uri="{FF2B5EF4-FFF2-40B4-BE49-F238E27FC236}">
                <a16:creationId xmlns:a16="http://schemas.microsoft.com/office/drawing/2014/main" id="{93E4ABF1-6770-CE99-1267-BF30080CA45B}"/>
              </a:ext>
            </a:extLst>
          </p:cNvPr>
          <p:cNvSpPr txBox="1"/>
          <p:nvPr/>
        </p:nvSpPr>
        <p:spPr>
          <a:xfrm>
            <a:off x="1310968" y="3035372"/>
            <a:ext cx="6713697" cy="338554"/>
          </a:xfrm>
          <a:prstGeom prst="rect">
            <a:avLst/>
          </a:prstGeom>
          <a:noFill/>
        </p:spPr>
        <p:txBody>
          <a:bodyPr wrap="none" rtlCol="0">
            <a:spAutoFit/>
          </a:bodyPr>
          <a:lstStyle/>
          <a:p>
            <a:pPr algn="l">
              <a:spcAft>
                <a:spcPts val="600"/>
              </a:spcAft>
            </a:pPr>
            <a:r>
              <a:rPr lang="en-UA" sz="1600" b="1" spc="0" baseline="0" dirty="0">
                <a:ln/>
                <a:solidFill>
                  <a:schemeClr val="accent3"/>
                </a:solidFill>
                <a:latin typeface="Inter" panose="02000503000000020004" pitchFamily="2" charset="0"/>
                <a:ea typeface="Inter" panose="02000503000000020004" pitchFamily="2" charset="0"/>
                <a:cs typeface="Inter" panose="02000503000000020004" pitchFamily="2" charset="0"/>
                <a:sym typeface="Inter"/>
                <a:rtl val="0"/>
              </a:rPr>
              <a:t>The AI Value Gap: Leaders Pull Ahead While Laggards Fall Behind</a:t>
            </a:r>
          </a:p>
        </p:txBody>
      </p:sp>
      <p:grpSp>
        <p:nvGrpSpPr>
          <p:cNvPr id="77" name="Group 76">
            <a:extLst>
              <a:ext uri="{FF2B5EF4-FFF2-40B4-BE49-F238E27FC236}">
                <a16:creationId xmlns:a16="http://schemas.microsoft.com/office/drawing/2014/main" id="{A6E36161-E787-DA64-A66B-2D1DF4E95C2A}"/>
              </a:ext>
            </a:extLst>
          </p:cNvPr>
          <p:cNvGrpSpPr/>
          <p:nvPr/>
        </p:nvGrpSpPr>
        <p:grpSpPr>
          <a:xfrm>
            <a:off x="972780" y="3468146"/>
            <a:ext cx="7581641" cy="3689775"/>
            <a:chOff x="993513" y="3468146"/>
            <a:chExt cx="6716186" cy="3689775"/>
          </a:xfrm>
        </p:grpSpPr>
        <p:sp>
          <p:nvSpPr>
            <p:cNvPr id="76" name="Freeform 75">
              <a:extLst>
                <a:ext uri="{FF2B5EF4-FFF2-40B4-BE49-F238E27FC236}">
                  <a16:creationId xmlns:a16="http://schemas.microsoft.com/office/drawing/2014/main" id="{0345DFA5-D93C-4DA2-A87B-AD61DD01163E}"/>
                </a:ext>
              </a:extLst>
            </p:cNvPr>
            <p:cNvSpPr/>
            <p:nvPr/>
          </p:nvSpPr>
          <p:spPr>
            <a:xfrm>
              <a:off x="1308538" y="4004441"/>
              <a:ext cx="6164317" cy="2569779"/>
            </a:xfrm>
            <a:custGeom>
              <a:avLst/>
              <a:gdLst>
                <a:gd name="csX0" fmla="*/ 0 w 6164317"/>
                <a:gd name="csY0" fmla="*/ 2412124 h 2569779"/>
                <a:gd name="csX1" fmla="*/ 1072055 w 6164317"/>
                <a:gd name="csY1" fmla="*/ 2207172 h 2569779"/>
                <a:gd name="csX2" fmla="*/ 2065283 w 6164317"/>
                <a:gd name="csY2" fmla="*/ 1734207 h 2569779"/>
                <a:gd name="csX3" fmla="*/ 3074276 w 6164317"/>
                <a:gd name="csY3" fmla="*/ 1245476 h 2569779"/>
                <a:gd name="csX4" fmla="*/ 4130565 w 6164317"/>
                <a:gd name="csY4" fmla="*/ 709448 h 2569779"/>
                <a:gd name="csX5" fmla="*/ 5092262 w 6164317"/>
                <a:gd name="csY5" fmla="*/ 299545 h 2569779"/>
                <a:gd name="csX6" fmla="*/ 6164317 w 6164317"/>
                <a:gd name="csY6" fmla="*/ 0 h 2569779"/>
                <a:gd name="csX7" fmla="*/ 6164317 w 6164317"/>
                <a:gd name="csY7" fmla="*/ 2049517 h 2569779"/>
                <a:gd name="csX8" fmla="*/ 0 w 6164317"/>
                <a:gd name="csY8" fmla="*/ 2569779 h 2569779"/>
                <a:gd name="csX9" fmla="*/ 0 w 6164317"/>
                <a:gd name="csY9" fmla="*/ 2412124 h 2569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164317" h="2569779">
                  <a:moveTo>
                    <a:pt x="0" y="2412124"/>
                  </a:moveTo>
                  <a:lnTo>
                    <a:pt x="1072055" y="2207172"/>
                  </a:lnTo>
                  <a:lnTo>
                    <a:pt x="2065283" y="1734207"/>
                  </a:lnTo>
                  <a:lnTo>
                    <a:pt x="3074276" y="1245476"/>
                  </a:lnTo>
                  <a:lnTo>
                    <a:pt x="4130565" y="709448"/>
                  </a:lnTo>
                  <a:lnTo>
                    <a:pt x="5092262" y="299545"/>
                  </a:lnTo>
                  <a:lnTo>
                    <a:pt x="6164317" y="0"/>
                  </a:lnTo>
                  <a:lnTo>
                    <a:pt x="6164317" y="2049517"/>
                  </a:lnTo>
                  <a:lnTo>
                    <a:pt x="0" y="2569779"/>
                  </a:lnTo>
                  <a:lnTo>
                    <a:pt x="0" y="2412124"/>
                  </a:lnTo>
                  <a:close/>
                </a:path>
              </a:pathLst>
            </a:custGeom>
            <a:solidFill>
              <a:schemeClr val="bg2">
                <a:lumMod val="9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14" name="TextBox 13">
              <a:extLst>
                <a:ext uri="{FF2B5EF4-FFF2-40B4-BE49-F238E27FC236}">
                  <a16:creationId xmlns:a16="http://schemas.microsoft.com/office/drawing/2014/main" id="{D8175215-69B7-8283-F9AC-BE9865BB406A}"/>
                </a:ext>
              </a:extLst>
            </p:cNvPr>
            <p:cNvSpPr txBox="1"/>
            <p:nvPr/>
          </p:nvSpPr>
          <p:spPr>
            <a:xfrm>
              <a:off x="2516506" y="6896311"/>
              <a:ext cx="3713870" cy="261610"/>
            </a:xfrm>
            <a:prstGeom prst="rect">
              <a:avLst/>
            </a:prstGeom>
            <a:noFill/>
          </p:spPr>
          <p:txBody>
            <a:bodyPr wrap="square">
              <a:spAutoFit/>
            </a:bodyPr>
            <a:lstStyle/>
            <a:p>
              <a:pPr algn="ctr"/>
              <a:r>
                <a:rPr lang="en-US" sz="11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rPr>
                <a:t>Year</a:t>
              </a:r>
              <a:endParaRPr lang="en-UA" sz="1100" dirty="0">
                <a:solidFill>
                  <a:schemeClr val="bg1">
                    <a:lumMod val="50000"/>
                  </a:schemeClr>
                </a:solidFill>
                <a:latin typeface="Inter" panose="02000503000000020004" pitchFamily="2" charset="0"/>
                <a:ea typeface="Inter" panose="02000503000000020004" pitchFamily="2" charset="0"/>
                <a:cs typeface="Inter" panose="02000503000000020004" pitchFamily="2" charset="0"/>
              </a:endParaRPr>
            </a:p>
          </p:txBody>
        </p:sp>
        <p:sp>
          <p:nvSpPr>
            <p:cNvPr id="18" name="Freeform 17">
              <a:extLst>
                <a:ext uri="{FF2B5EF4-FFF2-40B4-BE49-F238E27FC236}">
                  <a16:creationId xmlns:a16="http://schemas.microsoft.com/office/drawing/2014/main" id="{3ADE82DC-153A-BCE8-1557-8A2948C07EBC}"/>
                </a:ext>
              </a:extLst>
            </p:cNvPr>
            <p:cNvSpPr/>
            <p:nvPr/>
          </p:nvSpPr>
          <p:spPr>
            <a:xfrm>
              <a:off x="1310975" y="3591733"/>
              <a:ext cx="6205055" cy="2612663"/>
            </a:xfrm>
            <a:custGeom>
              <a:avLst/>
              <a:gdLst>
                <a:gd name="csX0" fmla="*/ -140 w 7255102"/>
                <a:gd name="csY0" fmla="*/ 2658626 h 2659092"/>
                <a:gd name="csX1" fmla="*/ 7254962 w 7255102"/>
                <a:gd name="csY1" fmla="*/ 2658626 h 2659092"/>
                <a:gd name="csX2" fmla="*/ -140 w 7255102"/>
                <a:gd name="csY2" fmla="*/ 2218679 h 2659092"/>
                <a:gd name="csX3" fmla="*/ 7254962 w 7255102"/>
                <a:gd name="csY3" fmla="*/ 2218679 h 2659092"/>
                <a:gd name="csX4" fmla="*/ -140 w 7255102"/>
                <a:gd name="csY4" fmla="*/ 1772262 h 2659092"/>
                <a:gd name="csX5" fmla="*/ 7254962 w 7255102"/>
                <a:gd name="csY5" fmla="*/ 1772262 h 2659092"/>
                <a:gd name="csX6" fmla="*/ -140 w 7255102"/>
                <a:gd name="csY6" fmla="*/ 1332315 h 2659092"/>
                <a:gd name="csX7" fmla="*/ 7254962 w 7255102"/>
                <a:gd name="csY7" fmla="*/ 1332315 h 2659092"/>
                <a:gd name="csX8" fmla="*/ -140 w 7255102"/>
                <a:gd name="csY8" fmla="*/ 885898 h 2659092"/>
                <a:gd name="csX9" fmla="*/ 7254962 w 7255102"/>
                <a:gd name="csY9" fmla="*/ 885898 h 2659092"/>
                <a:gd name="csX10" fmla="*/ -140 w 7255102"/>
                <a:gd name="csY10" fmla="*/ 445951 h 2659092"/>
                <a:gd name="csX11" fmla="*/ 7254962 w 7255102"/>
                <a:gd name="csY11" fmla="*/ 445951 h 2659092"/>
                <a:gd name="csX12" fmla="*/ -140 w 7255102"/>
                <a:gd name="csY12" fmla="*/ -466 h 2659092"/>
                <a:gd name="csX13" fmla="*/ 7254962 w 7255102"/>
                <a:gd name="csY13" fmla="*/ -466 h 26590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7255102" h="2659092">
                  <a:moveTo>
                    <a:pt x="-140" y="2658626"/>
                  </a:moveTo>
                  <a:lnTo>
                    <a:pt x="7254962" y="2658626"/>
                  </a:lnTo>
                  <a:moveTo>
                    <a:pt x="-140" y="2218679"/>
                  </a:moveTo>
                  <a:lnTo>
                    <a:pt x="7254962" y="2218679"/>
                  </a:lnTo>
                  <a:moveTo>
                    <a:pt x="-140" y="1772262"/>
                  </a:moveTo>
                  <a:lnTo>
                    <a:pt x="7254962" y="1772262"/>
                  </a:lnTo>
                  <a:moveTo>
                    <a:pt x="-140" y="1332315"/>
                  </a:moveTo>
                  <a:lnTo>
                    <a:pt x="7254962" y="1332315"/>
                  </a:lnTo>
                  <a:moveTo>
                    <a:pt x="-140" y="885898"/>
                  </a:moveTo>
                  <a:lnTo>
                    <a:pt x="7254962" y="885898"/>
                  </a:lnTo>
                  <a:moveTo>
                    <a:pt x="-140" y="445951"/>
                  </a:moveTo>
                  <a:lnTo>
                    <a:pt x="7254962" y="445951"/>
                  </a:lnTo>
                  <a:moveTo>
                    <a:pt x="-140" y="-466"/>
                  </a:moveTo>
                  <a:lnTo>
                    <a:pt x="7254962" y="-466"/>
                  </a:lnTo>
                </a:path>
              </a:pathLst>
            </a:custGeom>
            <a:noFill/>
            <a:ln w="9699" cap="flat">
              <a:solidFill>
                <a:srgbClr val="BFBFBF"/>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0" name="Freeform 19">
              <a:extLst>
                <a:ext uri="{FF2B5EF4-FFF2-40B4-BE49-F238E27FC236}">
                  <a16:creationId xmlns:a16="http://schemas.microsoft.com/office/drawing/2014/main" id="{6F5E2DD5-FB3D-4A26-AB9D-72EF06B8365A}"/>
                </a:ext>
              </a:extLst>
            </p:cNvPr>
            <p:cNvSpPr/>
            <p:nvPr/>
          </p:nvSpPr>
          <p:spPr>
            <a:xfrm>
              <a:off x="1310975" y="6643020"/>
              <a:ext cx="6195330" cy="6356"/>
            </a:xfrm>
            <a:custGeom>
              <a:avLst/>
              <a:gdLst>
                <a:gd name="csX0" fmla="*/ -140 w 7255102"/>
                <a:gd name="csY0" fmla="*/ -466 h 6469"/>
                <a:gd name="csX1" fmla="*/ 7254962 w 7255102"/>
                <a:gd name="csY1" fmla="*/ -466 h 6469"/>
              </a:gdLst>
              <a:ahLst/>
              <a:cxnLst>
                <a:cxn ang="0">
                  <a:pos x="csX0" y="csY0"/>
                </a:cxn>
                <a:cxn ang="0">
                  <a:pos x="csX1" y="csY1"/>
                </a:cxn>
              </a:cxnLst>
              <a:rect l="l" t="t" r="r" b="b"/>
              <a:pathLst>
                <a:path w="7255102" h="6469">
                  <a:moveTo>
                    <a:pt x="-140" y="-466"/>
                  </a:moveTo>
                  <a:lnTo>
                    <a:pt x="7254962" y="-466"/>
                  </a:lnTo>
                </a:path>
              </a:pathLst>
            </a:custGeom>
            <a:noFill/>
            <a:ln w="9699" cap="flat">
              <a:solidFill>
                <a:schemeClr val="bg1">
                  <a:lumMod val="50000"/>
                </a:schemeClr>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1" name="Freeform 20">
              <a:extLst>
                <a:ext uri="{FF2B5EF4-FFF2-40B4-BE49-F238E27FC236}">
                  <a16:creationId xmlns:a16="http://schemas.microsoft.com/office/drawing/2014/main" id="{6E333B5E-6C32-6A89-F382-875494DE73E6}"/>
                </a:ext>
              </a:extLst>
            </p:cNvPr>
            <p:cNvSpPr/>
            <p:nvPr/>
          </p:nvSpPr>
          <p:spPr>
            <a:xfrm>
              <a:off x="1328392" y="4027177"/>
              <a:ext cx="6105539" cy="2415601"/>
            </a:xfrm>
            <a:custGeom>
              <a:avLst/>
              <a:gdLst>
                <a:gd name="csX0" fmla="*/ -140 w 6214040"/>
                <a:gd name="csY0" fmla="*/ 2458062 h 2458528"/>
                <a:gd name="csX1" fmla="*/ 1034456 w 6214040"/>
                <a:gd name="csY1" fmla="*/ 2218679 h 2458528"/>
                <a:gd name="csX2" fmla="*/ 2069051 w 6214040"/>
                <a:gd name="csY2" fmla="*/ 1772262 h 2458528"/>
                <a:gd name="csX3" fmla="*/ 3110113 w 6214040"/>
                <a:gd name="csY3" fmla="*/ 1241738 h 2458528"/>
                <a:gd name="csX4" fmla="*/ 4144709 w 6214040"/>
                <a:gd name="csY4" fmla="*/ 711213 h 2458528"/>
                <a:gd name="csX5" fmla="*/ 5179305 w 6214040"/>
                <a:gd name="csY5" fmla="*/ 264796 h 2458528"/>
                <a:gd name="csX6" fmla="*/ 6213901 w 6214040"/>
                <a:gd name="csY6" fmla="*/ -466 h 245852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214040" h="2458528">
                  <a:moveTo>
                    <a:pt x="-140" y="2458062"/>
                  </a:moveTo>
                  <a:lnTo>
                    <a:pt x="1034456" y="2218679"/>
                  </a:lnTo>
                  <a:lnTo>
                    <a:pt x="2069051" y="1772262"/>
                  </a:lnTo>
                  <a:lnTo>
                    <a:pt x="3110113" y="1241738"/>
                  </a:lnTo>
                  <a:lnTo>
                    <a:pt x="4144709" y="711213"/>
                  </a:lnTo>
                  <a:lnTo>
                    <a:pt x="5179305" y="264796"/>
                  </a:lnTo>
                  <a:lnTo>
                    <a:pt x="6213901" y="-466"/>
                  </a:lnTo>
                </a:path>
              </a:pathLst>
            </a:custGeom>
            <a:noFill/>
            <a:ln w="29098" cap="rnd">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nvGrpSpPr>
            <p:cNvPr id="22" name="Graphic 15">
              <a:extLst>
                <a:ext uri="{FF2B5EF4-FFF2-40B4-BE49-F238E27FC236}">
                  <a16:creationId xmlns:a16="http://schemas.microsoft.com/office/drawing/2014/main" id="{5F1ADFBE-D255-37EF-1A35-D01B286982EB}"/>
                </a:ext>
              </a:extLst>
            </p:cNvPr>
            <p:cNvGrpSpPr/>
            <p:nvPr/>
          </p:nvGrpSpPr>
          <p:grpSpPr>
            <a:xfrm>
              <a:off x="1272985" y="3982336"/>
              <a:ext cx="6213551" cy="2510953"/>
              <a:chOff x="4261713" y="3030756"/>
              <a:chExt cx="6323972" cy="2555575"/>
            </a:xfrm>
            <a:solidFill>
              <a:srgbClr val="FFAE41"/>
            </a:solidFill>
          </p:grpSpPr>
          <p:sp>
            <p:nvSpPr>
              <p:cNvPr id="23" name="Freeform 22">
                <a:extLst>
                  <a:ext uri="{FF2B5EF4-FFF2-40B4-BE49-F238E27FC236}">
                    <a16:creationId xmlns:a16="http://schemas.microsoft.com/office/drawing/2014/main" id="{A0CBA385-C7CB-1A0A-972C-4D50C910AE35}"/>
                  </a:ext>
                </a:extLst>
              </p:cNvPr>
              <p:cNvSpPr/>
              <p:nvPr/>
            </p:nvSpPr>
            <p:spPr>
              <a:xfrm>
                <a:off x="4261713" y="5482815"/>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64" y="103051"/>
                      <a:pt x="51590" y="103051"/>
                    </a:cubicBezTo>
                    <a:cubicBezTo>
                      <a:pt x="23022" y="103051"/>
                      <a:pt x="-140" y="79883"/>
                      <a:pt x="-140" y="51292"/>
                    </a:cubicBezTo>
                    <a:cubicBezTo>
                      <a:pt x="-140" y="22709"/>
                      <a:pt x="23022" y="-466"/>
                      <a:pt x="51590" y="-466"/>
                    </a:cubicBezTo>
                    <a:cubicBezTo>
                      <a:pt x="80164"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4" name="Freeform 23">
                <a:extLst>
                  <a:ext uri="{FF2B5EF4-FFF2-40B4-BE49-F238E27FC236}">
                    <a16:creationId xmlns:a16="http://schemas.microsoft.com/office/drawing/2014/main" id="{EDF98705-0E85-4E06-E820-D14D32962B05}"/>
                  </a:ext>
                </a:extLst>
              </p:cNvPr>
              <p:cNvSpPr/>
              <p:nvPr/>
            </p:nvSpPr>
            <p:spPr>
              <a:xfrm>
                <a:off x="5302775" y="5243432"/>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64" y="103051"/>
                      <a:pt x="51590" y="103051"/>
                    </a:cubicBezTo>
                    <a:cubicBezTo>
                      <a:pt x="23022" y="103051"/>
                      <a:pt x="-140" y="79883"/>
                      <a:pt x="-140" y="51292"/>
                    </a:cubicBezTo>
                    <a:cubicBezTo>
                      <a:pt x="-140" y="22709"/>
                      <a:pt x="23022" y="-466"/>
                      <a:pt x="51590" y="-466"/>
                    </a:cubicBezTo>
                    <a:cubicBezTo>
                      <a:pt x="80164"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5" name="Freeform 24">
                <a:extLst>
                  <a:ext uri="{FF2B5EF4-FFF2-40B4-BE49-F238E27FC236}">
                    <a16:creationId xmlns:a16="http://schemas.microsoft.com/office/drawing/2014/main" id="{5853C834-F350-9867-C26C-DB79D8B1B1F7}"/>
                  </a:ext>
                </a:extLst>
              </p:cNvPr>
              <p:cNvSpPr/>
              <p:nvPr/>
            </p:nvSpPr>
            <p:spPr>
              <a:xfrm>
                <a:off x="6337371" y="4803484"/>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64" y="103051"/>
                      <a:pt x="51590" y="103051"/>
                    </a:cubicBezTo>
                    <a:cubicBezTo>
                      <a:pt x="23022" y="103051"/>
                      <a:pt x="-140" y="79883"/>
                      <a:pt x="-140" y="51292"/>
                    </a:cubicBezTo>
                    <a:cubicBezTo>
                      <a:pt x="-140" y="22709"/>
                      <a:pt x="23022" y="-466"/>
                      <a:pt x="51590" y="-466"/>
                    </a:cubicBezTo>
                    <a:cubicBezTo>
                      <a:pt x="80164"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6" name="Freeform 25">
                <a:extLst>
                  <a:ext uri="{FF2B5EF4-FFF2-40B4-BE49-F238E27FC236}">
                    <a16:creationId xmlns:a16="http://schemas.microsoft.com/office/drawing/2014/main" id="{08A655AD-CEA3-6B61-60FD-3C11E0997C50}"/>
                  </a:ext>
                </a:extLst>
              </p:cNvPr>
              <p:cNvSpPr/>
              <p:nvPr/>
            </p:nvSpPr>
            <p:spPr>
              <a:xfrm>
                <a:off x="7371966" y="4272960"/>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64" y="103051"/>
                      <a:pt x="51590" y="103051"/>
                    </a:cubicBezTo>
                    <a:cubicBezTo>
                      <a:pt x="23022" y="103051"/>
                      <a:pt x="-140" y="79883"/>
                      <a:pt x="-140" y="51292"/>
                    </a:cubicBezTo>
                    <a:cubicBezTo>
                      <a:pt x="-140" y="22709"/>
                      <a:pt x="23022" y="-466"/>
                      <a:pt x="51590" y="-466"/>
                    </a:cubicBezTo>
                    <a:cubicBezTo>
                      <a:pt x="80164"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7" name="Freeform 26">
                <a:extLst>
                  <a:ext uri="{FF2B5EF4-FFF2-40B4-BE49-F238E27FC236}">
                    <a16:creationId xmlns:a16="http://schemas.microsoft.com/office/drawing/2014/main" id="{EC1F951D-B930-21B5-1A16-BB906B154AA4}"/>
                  </a:ext>
                </a:extLst>
              </p:cNvPr>
              <p:cNvSpPr/>
              <p:nvPr/>
            </p:nvSpPr>
            <p:spPr>
              <a:xfrm>
                <a:off x="8406562" y="3735966"/>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64" y="103051"/>
                      <a:pt x="51590" y="103051"/>
                    </a:cubicBezTo>
                    <a:cubicBezTo>
                      <a:pt x="23022" y="103051"/>
                      <a:pt x="-140" y="79883"/>
                      <a:pt x="-140" y="51292"/>
                    </a:cubicBezTo>
                    <a:cubicBezTo>
                      <a:pt x="-140" y="22709"/>
                      <a:pt x="23022" y="-466"/>
                      <a:pt x="51590" y="-466"/>
                    </a:cubicBezTo>
                    <a:cubicBezTo>
                      <a:pt x="80164"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8" name="Freeform 27">
                <a:extLst>
                  <a:ext uri="{FF2B5EF4-FFF2-40B4-BE49-F238E27FC236}">
                    <a16:creationId xmlns:a16="http://schemas.microsoft.com/office/drawing/2014/main" id="{00AB1FA5-809C-48DE-6DAE-8E20C5AE3C48}"/>
                  </a:ext>
                </a:extLst>
              </p:cNvPr>
              <p:cNvSpPr/>
              <p:nvPr/>
            </p:nvSpPr>
            <p:spPr>
              <a:xfrm>
                <a:off x="9447631" y="3296018"/>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70" y="103051"/>
                      <a:pt x="51590" y="103051"/>
                    </a:cubicBezTo>
                    <a:cubicBezTo>
                      <a:pt x="23009" y="103051"/>
                      <a:pt x="-140" y="79883"/>
                      <a:pt x="-140" y="51292"/>
                    </a:cubicBezTo>
                    <a:cubicBezTo>
                      <a:pt x="-140" y="22709"/>
                      <a:pt x="23009" y="-466"/>
                      <a:pt x="51590" y="-466"/>
                    </a:cubicBezTo>
                    <a:cubicBezTo>
                      <a:pt x="80170"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29" name="Freeform 28">
                <a:extLst>
                  <a:ext uri="{FF2B5EF4-FFF2-40B4-BE49-F238E27FC236}">
                    <a16:creationId xmlns:a16="http://schemas.microsoft.com/office/drawing/2014/main" id="{03416FAD-A891-572D-626F-A8CF93AA2A2F}"/>
                  </a:ext>
                </a:extLst>
              </p:cNvPr>
              <p:cNvSpPr/>
              <p:nvPr/>
            </p:nvSpPr>
            <p:spPr>
              <a:xfrm>
                <a:off x="10482226" y="3030756"/>
                <a:ext cx="103459" cy="103516"/>
              </a:xfrm>
              <a:custGeom>
                <a:avLst/>
                <a:gdLst>
                  <a:gd name="csX0" fmla="*/ 103320 w 103459"/>
                  <a:gd name="csY0" fmla="*/ 51292 h 103516"/>
                  <a:gd name="csX1" fmla="*/ 51590 w 103459"/>
                  <a:gd name="csY1" fmla="*/ 103051 h 103516"/>
                  <a:gd name="csX2" fmla="*/ -140 w 103459"/>
                  <a:gd name="csY2" fmla="*/ 51292 h 103516"/>
                  <a:gd name="csX3" fmla="*/ 51590 w 103459"/>
                  <a:gd name="csY3" fmla="*/ -466 h 103516"/>
                  <a:gd name="csX4" fmla="*/ 103320 w 103459"/>
                  <a:gd name="csY4" fmla="*/ 51292 h 103516"/>
                </a:gdLst>
                <a:ahLst/>
                <a:cxnLst>
                  <a:cxn ang="0">
                    <a:pos x="csX0" y="csY0"/>
                  </a:cxn>
                  <a:cxn ang="0">
                    <a:pos x="csX1" y="csY1"/>
                  </a:cxn>
                  <a:cxn ang="0">
                    <a:pos x="csX2" y="csY2"/>
                  </a:cxn>
                  <a:cxn ang="0">
                    <a:pos x="csX3" y="csY3"/>
                  </a:cxn>
                  <a:cxn ang="0">
                    <a:pos x="csX4" y="csY4"/>
                  </a:cxn>
                </a:cxnLst>
                <a:rect l="l" t="t" r="r" b="b"/>
                <a:pathLst>
                  <a:path w="103459" h="103516">
                    <a:moveTo>
                      <a:pt x="103320" y="51292"/>
                    </a:moveTo>
                    <a:cubicBezTo>
                      <a:pt x="103320" y="79883"/>
                      <a:pt x="80170" y="103051"/>
                      <a:pt x="51590" y="103051"/>
                    </a:cubicBezTo>
                    <a:cubicBezTo>
                      <a:pt x="23009" y="103051"/>
                      <a:pt x="-140" y="79883"/>
                      <a:pt x="-140" y="51292"/>
                    </a:cubicBezTo>
                    <a:cubicBezTo>
                      <a:pt x="-140" y="22709"/>
                      <a:pt x="23009" y="-466"/>
                      <a:pt x="51590" y="-466"/>
                    </a:cubicBezTo>
                    <a:cubicBezTo>
                      <a:pt x="80170" y="-466"/>
                      <a:pt x="103320" y="22709"/>
                      <a:pt x="103320" y="51292"/>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sp>
          <p:nvSpPr>
            <p:cNvPr id="30" name="Freeform 29">
              <a:extLst>
                <a:ext uri="{FF2B5EF4-FFF2-40B4-BE49-F238E27FC236}">
                  <a16:creationId xmlns:a16="http://schemas.microsoft.com/office/drawing/2014/main" id="{A8F7012E-B806-3AC3-5321-1103D4AECE90}"/>
                </a:ext>
              </a:extLst>
            </p:cNvPr>
            <p:cNvSpPr/>
            <p:nvPr/>
          </p:nvSpPr>
          <p:spPr>
            <a:xfrm>
              <a:off x="1312510" y="5060162"/>
              <a:ext cx="6137315" cy="1417578"/>
            </a:xfrm>
            <a:custGeom>
              <a:avLst/>
              <a:gdLst>
                <a:gd name="csX0" fmla="*/ 10652 w 6246381"/>
                <a:gd name="csY0" fmla="*/ 1416606 h 1442769"/>
                <a:gd name="csX1" fmla="*/ 87179 w 6246381"/>
                <a:gd name="csY1" fmla="*/ 1403764 h 1442769"/>
                <a:gd name="csX2" fmla="*/ 102071 w 6246381"/>
                <a:gd name="csY2" fmla="*/ 1414387 h 1442769"/>
                <a:gd name="csX3" fmla="*/ 91460 w 6246381"/>
                <a:gd name="csY3" fmla="*/ 1429287 h 1442769"/>
                <a:gd name="csX4" fmla="*/ 14932 w 6246381"/>
                <a:gd name="csY4" fmla="*/ 1442123 h 1442769"/>
                <a:gd name="csX5" fmla="*/ 41 w 6246381"/>
                <a:gd name="csY5" fmla="*/ 1431506 h 1442769"/>
                <a:gd name="csX6" fmla="*/ 10652 w 6246381"/>
                <a:gd name="csY6" fmla="*/ 1416606 h 1442769"/>
                <a:gd name="csX7" fmla="*/ 189216 w 6246381"/>
                <a:gd name="csY7" fmla="*/ 1386644 h 1442769"/>
                <a:gd name="csX8" fmla="*/ 265738 w 6246381"/>
                <a:gd name="csY8" fmla="*/ 1373802 h 1442769"/>
                <a:gd name="csX9" fmla="*/ 280636 w 6246381"/>
                <a:gd name="csY9" fmla="*/ 1384425 h 1442769"/>
                <a:gd name="csX10" fmla="*/ 270018 w 6246381"/>
                <a:gd name="csY10" fmla="*/ 1399325 h 1442769"/>
                <a:gd name="csX11" fmla="*/ 193491 w 6246381"/>
                <a:gd name="csY11" fmla="*/ 1412161 h 1442769"/>
                <a:gd name="csX12" fmla="*/ 178599 w 6246381"/>
                <a:gd name="csY12" fmla="*/ 1401544 h 1442769"/>
                <a:gd name="csX13" fmla="*/ 189216 w 6246381"/>
                <a:gd name="csY13" fmla="*/ 1386644 h 1442769"/>
                <a:gd name="csX14" fmla="*/ 367775 w 6246381"/>
                <a:gd name="csY14" fmla="*/ 1356683 h 1442769"/>
                <a:gd name="csX15" fmla="*/ 444303 w 6246381"/>
                <a:gd name="csY15" fmla="*/ 1343840 h 1442769"/>
                <a:gd name="csX16" fmla="*/ 459194 w 6246381"/>
                <a:gd name="csY16" fmla="*/ 1354463 h 1442769"/>
                <a:gd name="csX17" fmla="*/ 448577 w 6246381"/>
                <a:gd name="csY17" fmla="*/ 1369364 h 1442769"/>
                <a:gd name="csX18" fmla="*/ 372055 w 6246381"/>
                <a:gd name="csY18" fmla="*/ 1382206 h 1442769"/>
                <a:gd name="csX19" fmla="*/ 357157 w 6246381"/>
                <a:gd name="csY19" fmla="*/ 1371582 h 1442769"/>
                <a:gd name="csX20" fmla="*/ 367775 w 6246381"/>
                <a:gd name="csY20" fmla="*/ 1356683 h 1442769"/>
                <a:gd name="csX21" fmla="*/ 546333 w 6246381"/>
                <a:gd name="csY21" fmla="*/ 1326721 h 1442769"/>
                <a:gd name="csX22" fmla="*/ 622861 w 6246381"/>
                <a:gd name="csY22" fmla="*/ 1313879 h 1442769"/>
                <a:gd name="csX23" fmla="*/ 637752 w 6246381"/>
                <a:gd name="csY23" fmla="*/ 1324502 h 1442769"/>
                <a:gd name="csX24" fmla="*/ 627141 w 6246381"/>
                <a:gd name="csY24" fmla="*/ 1339402 h 1442769"/>
                <a:gd name="csX25" fmla="*/ 550614 w 6246381"/>
                <a:gd name="csY25" fmla="*/ 1352244 h 1442769"/>
                <a:gd name="csX26" fmla="*/ 535722 w 6246381"/>
                <a:gd name="csY26" fmla="*/ 1341621 h 1442769"/>
                <a:gd name="csX27" fmla="*/ 546333 w 6246381"/>
                <a:gd name="csY27" fmla="*/ 1326721 h 1442769"/>
                <a:gd name="csX28" fmla="*/ 724898 w 6246381"/>
                <a:gd name="csY28" fmla="*/ 1296759 h 1442769"/>
                <a:gd name="csX29" fmla="*/ 801419 w 6246381"/>
                <a:gd name="csY29" fmla="*/ 1283917 h 1442769"/>
                <a:gd name="csX30" fmla="*/ 816317 w 6246381"/>
                <a:gd name="csY30" fmla="*/ 1294540 h 1442769"/>
                <a:gd name="csX31" fmla="*/ 805700 w 6246381"/>
                <a:gd name="csY31" fmla="*/ 1309440 h 1442769"/>
                <a:gd name="csX32" fmla="*/ 729172 w 6246381"/>
                <a:gd name="csY32" fmla="*/ 1322282 h 1442769"/>
                <a:gd name="csX33" fmla="*/ 714280 w 6246381"/>
                <a:gd name="csY33" fmla="*/ 1311659 h 1442769"/>
                <a:gd name="csX34" fmla="*/ 724898 w 6246381"/>
                <a:gd name="csY34" fmla="*/ 1296759 h 1442769"/>
                <a:gd name="csX35" fmla="*/ 903456 w 6246381"/>
                <a:gd name="csY35" fmla="*/ 1266797 h 1442769"/>
                <a:gd name="csX36" fmla="*/ 979984 w 6246381"/>
                <a:gd name="csY36" fmla="*/ 1253955 h 1442769"/>
                <a:gd name="csX37" fmla="*/ 994876 w 6246381"/>
                <a:gd name="csY37" fmla="*/ 1264579 h 1442769"/>
                <a:gd name="csX38" fmla="*/ 984258 w 6246381"/>
                <a:gd name="csY38" fmla="*/ 1279478 h 1442769"/>
                <a:gd name="csX39" fmla="*/ 907737 w 6246381"/>
                <a:gd name="csY39" fmla="*/ 1292321 h 1442769"/>
                <a:gd name="csX40" fmla="*/ 892839 w 6246381"/>
                <a:gd name="csY40" fmla="*/ 1281698 h 1442769"/>
                <a:gd name="csX41" fmla="*/ 903456 w 6246381"/>
                <a:gd name="csY41" fmla="*/ 1266797 h 1442769"/>
                <a:gd name="csX42" fmla="*/ 1081892 w 6246381"/>
                <a:gd name="csY42" fmla="*/ 1236635 h 1442769"/>
                <a:gd name="csX43" fmla="*/ 1158322 w 6246381"/>
                <a:gd name="csY43" fmla="*/ 1223249 h 1442769"/>
                <a:gd name="csX44" fmla="*/ 1173292 w 6246381"/>
                <a:gd name="csY44" fmla="*/ 1233769 h 1442769"/>
                <a:gd name="csX45" fmla="*/ 1162784 w 6246381"/>
                <a:gd name="csY45" fmla="*/ 1248740 h 1442769"/>
                <a:gd name="csX46" fmla="*/ 1086347 w 6246381"/>
                <a:gd name="csY46" fmla="*/ 1262126 h 1442769"/>
                <a:gd name="csX47" fmla="*/ 1071384 w 6246381"/>
                <a:gd name="csY47" fmla="*/ 1251613 h 1442769"/>
                <a:gd name="csX48" fmla="*/ 1081892 w 6246381"/>
                <a:gd name="csY48" fmla="*/ 1236635 h 1442769"/>
                <a:gd name="csX49" fmla="*/ 1260236 w 6246381"/>
                <a:gd name="csY49" fmla="*/ 1205405 h 1442769"/>
                <a:gd name="csX50" fmla="*/ 1336667 w 6246381"/>
                <a:gd name="csY50" fmla="*/ 1192026 h 1442769"/>
                <a:gd name="csX51" fmla="*/ 1351636 w 6246381"/>
                <a:gd name="csY51" fmla="*/ 1202539 h 1442769"/>
                <a:gd name="csX52" fmla="*/ 1341129 w 6246381"/>
                <a:gd name="csY52" fmla="*/ 1217517 h 1442769"/>
                <a:gd name="csX53" fmla="*/ 1264692 w 6246381"/>
                <a:gd name="csY53" fmla="*/ 1230896 h 1442769"/>
                <a:gd name="csX54" fmla="*/ 1249722 w 6246381"/>
                <a:gd name="csY54" fmla="*/ 1220383 h 1442769"/>
                <a:gd name="csX55" fmla="*/ 1260236 w 6246381"/>
                <a:gd name="csY55" fmla="*/ 1205405 h 1442769"/>
                <a:gd name="csX56" fmla="*/ 1438581 w 6246381"/>
                <a:gd name="csY56" fmla="*/ 1174182 h 1442769"/>
                <a:gd name="csX57" fmla="*/ 1515012 w 6246381"/>
                <a:gd name="csY57" fmla="*/ 1160796 h 1442769"/>
                <a:gd name="csX58" fmla="*/ 1529981 w 6246381"/>
                <a:gd name="csY58" fmla="*/ 1171310 h 1442769"/>
                <a:gd name="csX59" fmla="*/ 1519467 w 6246381"/>
                <a:gd name="csY59" fmla="*/ 1186287 h 1442769"/>
                <a:gd name="csX60" fmla="*/ 1443037 w 6246381"/>
                <a:gd name="csY60" fmla="*/ 1199673 h 1442769"/>
                <a:gd name="csX61" fmla="*/ 1428067 w 6246381"/>
                <a:gd name="csY61" fmla="*/ 1189153 h 1442769"/>
                <a:gd name="csX62" fmla="*/ 1438581 w 6246381"/>
                <a:gd name="csY62" fmla="*/ 1174182 h 1442769"/>
                <a:gd name="csX63" fmla="*/ 1616920 w 6246381"/>
                <a:gd name="csY63" fmla="*/ 1142953 h 1442769"/>
                <a:gd name="csX64" fmla="*/ 1693357 w 6246381"/>
                <a:gd name="csY64" fmla="*/ 1129566 h 1442769"/>
                <a:gd name="csX65" fmla="*/ 1708326 w 6246381"/>
                <a:gd name="csY65" fmla="*/ 1140086 h 1442769"/>
                <a:gd name="csX66" fmla="*/ 1697812 w 6246381"/>
                <a:gd name="csY66" fmla="*/ 1155057 h 1442769"/>
                <a:gd name="csX67" fmla="*/ 1621381 w 6246381"/>
                <a:gd name="csY67" fmla="*/ 1168444 h 1442769"/>
                <a:gd name="csX68" fmla="*/ 1606412 w 6246381"/>
                <a:gd name="csY68" fmla="*/ 1157930 h 1442769"/>
                <a:gd name="csX69" fmla="*/ 1616920 w 6246381"/>
                <a:gd name="csY69" fmla="*/ 1142953 h 1442769"/>
                <a:gd name="csX70" fmla="*/ 1795265 w 6246381"/>
                <a:gd name="csY70" fmla="*/ 1111723 h 1442769"/>
                <a:gd name="csX71" fmla="*/ 1871702 w 6246381"/>
                <a:gd name="csY71" fmla="*/ 1098343 h 1442769"/>
                <a:gd name="csX72" fmla="*/ 1886665 w 6246381"/>
                <a:gd name="csY72" fmla="*/ 1108857 h 1442769"/>
                <a:gd name="csX73" fmla="*/ 1876157 w 6246381"/>
                <a:gd name="csY73" fmla="*/ 1123834 h 1442769"/>
                <a:gd name="csX74" fmla="*/ 1799726 w 6246381"/>
                <a:gd name="csY74" fmla="*/ 1137214 h 1442769"/>
                <a:gd name="csX75" fmla="*/ 1784757 w 6246381"/>
                <a:gd name="csY75" fmla="*/ 1126700 h 1442769"/>
                <a:gd name="csX76" fmla="*/ 1795265 w 6246381"/>
                <a:gd name="csY76" fmla="*/ 1111723 h 1442769"/>
                <a:gd name="csX77" fmla="*/ 1973609 w 6246381"/>
                <a:gd name="csY77" fmla="*/ 1080499 h 1442769"/>
                <a:gd name="csX78" fmla="*/ 2050040 w 6246381"/>
                <a:gd name="csY78" fmla="*/ 1067113 h 1442769"/>
                <a:gd name="csX79" fmla="*/ 2065010 w 6246381"/>
                <a:gd name="csY79" fmla="*/ 1077627 h 1442769"/>
                <a:gd name="csX80" fmla="*/ 2054502 w 6246381"/>
                <a:gd name="csY80" fmla="*/ 1092604 h 1442769"/>
                <a:gd name="csX81" fmla="*/ 1978071 w 6246381"/>
                <a:gd name="csY81" fmla="*/ 1105990 h 1442769"/>
                <a:gd name="csX82" fmla="*/ 1963102 w 6246381"/>
                <a:gd name="csY82" fmla="*/ 1095471 h 1442769"/>
                <a:gd name="csX83" fmla="*/ 1973609 w 6246381"/>
                <a:gd name="csY83" fmla="*/ 1080499 h 1442769"/>
                <a:gd name="csX84" fmla="*/ 2149885 w 6246381"/>
                <a:gd name="csY84" fmla="*/ 1044417 h 1442769"/>
                <a:gd name="csX85" fmla="*/ 2225049 w 6246381"/>
                <a:gd name="csY85" fmla="*/ 1025143 h 1442769"/>
                <a:gd name="csX86" fmla="*/ 2240788 w 6246381"/>
                <a:gd name="csY86" fmla="*/ 1034467 h 1442769"/>
                <a:gd name="csX87" fmla="*/ 2231470 w 6246381"/>
                <a:gd name="csY87" fmla="*/ 1050214 h 1442769"/>
                <a:gd name="csX88" fmla="*/ 2156306 w 6246381"/>
                <a:gd name="csY88" fmla="*/ 1069488 h 1442769"/>
                <a:gd name="csX89" fmla="*/ 2140567 w 6246381"/>
                <a:gd name="csY89" fmla="*/ 1060165 h 1442769"/>
                <a:gd name="csX90" fmla="*/ 2149885 w 6246381"/>
                <a:gd name="csY90" fmla="*/ 1044417 h 1442769"/>
                <a:gd name="csX91" fmla="*/ 2325269 w 6246381"/>
                <a:gd name="csY91" fmla="*/ 999445 h 1442769"/>
                <a:gd name="csX92" fmla="*/ 2400439 w 6246381"/>
                <a:gd name="csY92" fmla="*/ 980179 h 1442769"/>
                <a:gd name="csX93" fmla="*/ 2416177 w 6246381"/>
                <a:gd name="csY93" fmla="*/ 989501 h 1442769"/>
                <a:gd name="csX94" fmla="*/ 2406860 w 6246381"/>
                <a:gd name="csY94" fmla="*/ 1005242 h 1442769"/>
                <a:gd name="csX95" fmla="*/ 2331690 w 6246381"/>
                <a:gd name="csY95" fmla="*/ 1024516 h 1442769"/>
                <a:gd name="csX96" fmla="*/ 2315951 w 6246381"/>
                <a:gd name="csY96" fmla="*/ 1015193 h 1442769"/>
                <a:gd name="csX97" fmla="*/ 2325269 w 6246381"/>
                <a:gd name="csY97" fmla="*/ 999445 h 1442769"/>
                <a:gd name="csX98" fmla="*/ 2500658 w 6246381"/>
                <a:gd name="csY98" fmla="*/ 954480 h 1442769"/>
                <a:gd name="csX99" fmla="*/ 2575822 w 6246381"/>
                <a:gd name="csY99" fmla="*/ 935207 h 1442769"/>
                <a:gd name="csX100" fmla="*/ 2591561 w 6246381"/>
                <a:gd name="csY100" fmla="*/ 944530 h 1442769"/>
                <a:gd name="csX101" fmla="*/ 2582243 w 6246381"/>
                <a:gd name="csY101" fmla="*/ 960277 h 1442769"/>
                <a:gd name="csX102" fmla="*/ 2507080 w 6246381"/>
                <a:gd name="csY102" fmla="*/ 979551 h 1442769"/>
                <a:gd name="csX103" fmla="*/ 2491341 w 6246381"/>
                <a:gd name="csY103" fmla="*/ 970228 h 1442769"/>
                <a:gd name="csX104" fmla="*/ 2500658 w 6246381"/>
                <a:gd name="csY104" fmla="*/ 954480 h 1442769"/>
                <a:gd name="csX105" fmla="*/ 2676048 w 6246381"/>
                <a:gd name="csY105" fmla="*/ 909515 h 1442769"/>
                <a:gd name="csX106" fmla="*/ 2751212 w 6246381"/>
                <a:gd name="csY106" fmla="*/ 890242 h 1442769"/>
                <a:gd name="csX107" fmla="*/ 2766950 w 6246381"/>
                <a:gd name="csY107" fmla="*/ 899565 h 1442769"/>
                <a:gd name="csX108" fmla="*/ 2757633 w 6246381"/>
                <a:gd name="csY108" fmla="*/ 915312 h 1442769"/>
                <a:gd name="csX109" fmla="*/ 2682469 w 6246381"/>
                <a:gd name="csY109" fmla="*/ 934579 h 1442769"/>
                <a:gd name="csX110" fmla="*/ 2666731 w 6246381"/>
                <a:gd name="csY110" fmla="*/ 925256 h 1442769"/>
                <a:gd name="csX111" fmla="*/ 2676048 w 6246381"/>
                <a:gd name="csY111" fmla="*/ 909515 h 1442769"/>
                <a:gd name="csX112" fmla="*/ 2851432 w 6246381"/>
                <a:gd name="csY112" fmla="*/ 864543 h 1442769"/>
                <a:gd name="csX113" fmla="*/ 2926602 w 6246381"/>
                <a:gd name="csY113" fmla="*/ 845270 h 1442769"/>
                <a:gd name="csX114" fmla="*/ 2942340 w 6246381"/>
                <a:gd name="csY114" fmla="*/ 854593 h 1442769"/>
                <a:gd name="csX115" fmla="*/ 2933022 w 6246381"/>
                <a:gd name="csY115" fmla="*/ 870340 h 1442769"/>
                <a:gd name="csX116" fmla="*/ 2857853 w 6246381"/>
                <a:gd name="csY116" fmla="*/ 889614 h 1442769"/>
                <a:gd name="csX117" fmla="*/ 2842114 w 6246381"/>
                <a:gd name="csY117" fmla="*/ 880291 h 1442769"/>
                <a:gd name="csX118" fmla="*/ 2851432 w 6246381"/>
                <a:gd name="csY118" fmla="*/ 864543 h 1442769"/>
                <a:gd name="csX119" fmla="*/ 3026822 w 6246381"/>
                <a:gd name="csY119" fmla="*/ 819578 h 1442769"/>
                <a:gd name="csX120" fmla="*/ 3101985 w 6246381"/>
                <a:gd name="csY120" fmla="*/ 800305 h 1442769"/>
                <a:gd name="csX121" fmla="*/ 3117724 w 6246381"/>
                <a:gd name="csY121" fmla="*/ 809628 h 1442769"/>
                <a:gd name="csX122" fmla="*/ 3108406 w 6246381"/>
                <a:gd name="csY122" fmla="*/ 825375 h 1442769"/>
                <a:gd name="csX123" fmla="*/ 3033242 w 6246381"/>
                <a:gd name="csY123" fmla="*/ 844642 h 1442769"/>
                <a:gd name="csX124" fmla="*/ 3017504 w 6246381"/>
                <a:gd name="csY124" fmla="*/ 835319 h 1442769"/>
                <a:gd name="csX125" fmla="*/ 3026822 w 6246381"/>
                <a:gd name="csY125" fmla="*/ 819578 h 1442769"/>
                <a:gd name="csX126" fmla="*/ 3202211 w 6246381"/>
                <a:gd name="csY126" fmla="*/ 774606 h 1442769"/>
                <a:gd name="csX127" fmla="*/ 3277375 w 6246381"/>
                <a:gd name="csY127" fmla="*/ 755333 h 1442769"/>
                <a:gd name="csX128" fmla="*/ 3293114 w 6246381"/>
                <a:gd name="csY128" fmla="*/ 764656 h 1442769"/>
                <a:gd name="csX129" fmla="*/ 3283796 w 6246381"/>
                <a:gd name="csY129" fmla="*/ 780403 h 1442769"/>
                <a:gd name="csX130" fmla="*/ 3208626 w 6246381"/>
                <a:gd name="csY130" fmla="*/ 799677 h 1442769"/>
                <a:gd name="csX131" fmla="*/ 3192894 w 6246381"/>
                <a:gd name="csY131" fmla="*/ 790354 h 1442769"/>
                <a:gd name="csX132" fmla="*/ 3202211 w 6246381"/>
                <a:gd name="csY132" fmla="*/ 774606 h 1442769"/>
                <a:gd name="csX133" fmla="*/ 3377595 w 6246381"/>
                <a:gd name="csY133" fmla="*/ 729642 h 1442769"/>
                <a:gd name="csX134" fmla="*/ 3452765 w 6246381"/>
                <a:gd name="csY134" fmla="*/ 710368 h 1442769"/>
                <a:gd name="csX135" fmla="*/ 3468497 w 6246381"/>
                <a:gd name="csY135" fmla="*/ 719691 h 1442769"/>
                <a:gd name="csX136" fmla="*/ 3459179 w 6246381"/>
                <a:gd name="csY136" fmla="*/ 735439 h 1442769"/>
                <a:gd name="csX137" fmla="*/ 3384016 w 6246381"/>
                <a:gd name="csY137" fmla="*/ 754712 h 1442769"/>
                <a:gd name="csX138" fmla="*/ 3368277 w 6246381"/>
                <a:gd name="csY138" fmla="*/ 745389 h 1442769"/>
                <a:gd name="csX139" fmla="*/ 3377595 w 6246381"/>
                <a:gd name="csY139" fmla="*/ 729642 h 1442769"/>
                <a:gd name="csX140" fmla="*/ 3552984 w 6246381"/>
                <a:gd name="csY140" fmla="*/ 684670 h 1442769"/>
                <a:gd name="csX141" fmla="*/ 3628148 w 6246381"/>
                <a:gd name="csY141" fmla="*/ 665403 h 1442769"/>
                <a:gd name="csX142" fmla="*/ 3643887 w 6246381"/>
                <a:gd name="csY142" fmla="*/ 674726 h 1442769"/>
                <a:gd name="csX143" fmla="*/ 3634569 w 6246381"/>
                <a:gd name="csY143" fmla="*/ 690467 h 1442769"/>
                <a:gd name="csX144" fmla="*/ 3559405 w 6246381"/>
                <a:gd name="csY144" fmla="*/ 709740 h 1442769"/>
                <a:gd name="csX145" fmla="*/ 3543667 w 6246381"/>
                <a:gd name="csY145" fmla="*/ 700417 h 1442769"/>
                <a:gd name="csX146" fmla="*/ 3552984 w 6246381"/>
                <a:gd name="csY146" fmla="*/ 684670 h 1442769"/>
                <a:gd name="csX147" fmla="*/ 3728368 w 6246381"/>
                <a:gd name="csY147" fmla="*/ 639705 h 1442769"/>
                <a:gd name="csX148" fmla="*/ 3803538 w 6246381"/>
                <a:gd name="csY148" fmla="*/ 620431 h 1442769"/>
                <a:gd name="csX149" fmla="*/ 3819277 w 6246381"/>
                <a:gd name="csY149" fmla="*/ 629754 h 1442769"/>
                <a:gd name="csX150" fmla="*/ 3809959 w 6246381"/>
                <a:gd name="csY150" fmla="*/ 645502 h 1442769"/>
                <a:gd name="csX151" fmla="*/ 3734789 w 6246381"/>
                <a:gd name="csY151" fmla="*/ 664775 h 1442769"/>
                <a:gd name="csX152" fmla="*/ 3719050 w 6246381"/>
                <a:gd name="csY152" fmla="*/ 655452 h 1442769"/>
                <a:gd name="csX153" fmla="*/ 3728368 w 6246381"/>
                <a:gd name="csY153" fmla="*/ 639705 h 1442769"/>
                <a:gd name="csX154" fmla="*/ 3903758 w 6246381"/>
                <a:gd name="csY154" fmla="*/ 594740 h 1442769"/>
                <a:gd name="csX155" fmla="*/ 3978921 w 6246381"/>
                <a:gd name="csY155" fmla="*/ 575466 h 1442769"/>
                <a:gd name="csX156" fmla="*/ 3994660 w 6246381"/>
                <a:gd name="csY156" fmla="*/ 584789 h 1442769"/>
                <a:gd name="csX157" fmla="*/ 3985342 w 6246381"/>
                <a:gd name="csY157" fmla="*/ 600536 h 1442769"/>
                <a:gd name="csX158" fmla="*/ 3910179 w 6246381"/>
                <a:gd name="csY158" fmla="*/ 619803 h 1442769"/>
                <a:gd name="csX159" fmla="*/ 3894440 w 6246381"/>
                <a:gd name="csY159" fmla="*/ 610480 h 1442769"/>
                <a:gd name="csX160" fmla="*/ 3903758 w 6246381"/>
                <a:gd name="csY160" fmla="*/ 594740 h 1442769"/>
                <a:gd name="csX161" fmla="*/ 4079148 w 6246381"/>
                <a:gd name="csY161" fmla="*/ 549768 h 1442769"/>
                <a:gd name="csX162" fmla="*/ 4154311 w 6246381"/>
                <a:gd name="csY162" fmla="*/ 530494 h 1442769"/>
                <a:gd name="csX163" fmla="*/ 4170050 w 6246381"/>
                <a:gd name="csY163" fmla="*/ 539817 h 1442769"/>
                <a:gd name="csX164" fmla="*/ 4160732 w 6246381"/>
                <a:gd name="csY164" fmla="*/ 555565 h 1442769"/>
                <a:gd name="csX165" fmla="*/ 4085569 w 6246381"/>
                <a:gd name="csY165" fmla="*/ 574838 h 1442769"/>
                <a:gd name="csX166" fmla="*/ 4069830 w 6246381"/>
                <a:gd name="csY166" fmla="*/ 565515 h 1442769"/>
                <a:gd name="csX167" fmla="*/ 4079148 w 6246381"/>
                <a:gd name="csY167" fmla="*/ 549768 h 1442769"/>
                <a:gd name="csX168" fmla="*/ 4254589 w 6246381"/>
                <a:gd name="csY168" fmla="*/ 504945 h 1442769"/>
                <a:gd name="csX169" fmla="*/ 4329785 w 6246381"/>
                <a:gd name="csY169" fmla="*/ 485788 h 1442769"/>
                <a:gd name="csX170" fmla="*/ 4345511 w 6246381"/>
                <a:gd name="csY170" fmla="*/ 495130 h 1442769"/>
                <a:gd name="csX171" fmla="*/ 4336167 w 6246381"/>
                <a:gd name="csY171" fmla="*/ 510865 h 1442769"/>
                <a:gd name="csX172" fmla="*/ 4260971 w 6246381"/>
                <a:gd name="csY172" fmla="*/ 530022 h 1442769"/>
                <a:gd name="csX173" fmla="*/ 4245252 w 6246381"/>
                <a:gd name="csY173" fmla="*/ 520679 h 1442769"/>
                <a:gd name="csX174" fmla="*/ 4254589 w 6246381"/>
                <a:gd name="csY174" fmla="*/ 504945 h 1442769"/>
                <a:gd name="csX175" fmla="*/ 4430044 w 6246381"/>
                <a:gd name="csY175" fmla="*/ 460239 h 1442769"/>
                <a:gd name="csX176" fmla="*/ 4505239 w 6246381"/>
                <a:gd name="csY176" fmla="*/ 441081 h 1442769"/>
                <a:gd name="csX177" fmla="*/ 4520965 w 6246381"/>
                <a:gd name="csY177" fmla="*/ 450424 h 1442769"/>
                <a:gd name="csX178" fmla="*/ 4511622 w 6246381"/>
                <a:gd name="csY178" fmla="*/ 466158 h 1442769"/>
                <a:gd name="csX179" fmla="*/ 4436426 w 6246381"/>
                <a:gd name="csY179" fmla="*/ 485315 h 1442769"/>
                <a:gd name="csX180" fmla="*/ 4420706 w 6246381"/>
                <a:gd name="csY180" fmla="*/ 475973 h 1442769"/>
                <a:gd name="csX181" fmla="*/ 4430044 w 6246381"/>
                <a:gd name="csY181" fmla="*/ 460239 h 1442769"/>
                <a:gd name="csX182" fmla="*/ 4605498 w 6246381"/>
                <a:gd name="csY182" fmla="*/ 415532 h 1442769"/>
                <a:gd name="csX183" fmla="*/ 4680694 w 6246381"/>
                <a:gd name="csY183" fmla="*/ 396375 h 1442769"/>
                <a:gd name="csX184" fmla="*/ 4696407 w 6246381"/>
                <a:gd name="csY184" fmla="*/ 405717 h 1442769"/>
                <a:gd name="csX185" fmla="*/ 4687076 w 6246381"/>
                <a:gd name="csY185" fmla="*/ 421452 h 1442769"/>
                <a:gd name="csX186" fmla="*/ 4611880 w 6246381"/>
                <a:gd name="csY186" fmla="*/ 440616 h 1442769"/>
                <a:gd name="csX187" fmla="*/ 4596154 w 6246381"/>
                <a:gd name="csY187" fmla="*/ 431267 h 1442769"/>
                <a:gd name="csX188" fmla="*/ 4605498 w 6246381"/>
                <a:gd name="csY188" fmla="*/ 415532 h 1442769"/>
                <a:gd name="csX189" fmla="*/ 4780985 w 6246381"/>
                <a:gd name="csY189" fmla="*/ 370826 h 1442769"/>
                <a:gd name="csX190" fmla="*/ 4856123 w 6246381"/>
                <a:gd name="csY190" fmla="*/ 351669 h 1442769"/>
                <a:gd name="csX191" fmla="*/ 4871900 w 6246381"/>
                <a:gd name="csY191" fmla="*/ 361018 h 1442769"/>
                <a:gd name="csX192" fmla="*/ 4862524 w 6246381"/>
                <a:gd name="csY192" fmla="*/ 376745 h 1442769"/>
                <a:gd name="csX193" fmla="*/ 4787322 w 6246381"/>
                <a:gd name="csY193" fmla="*/ 395909 h 1442769"/>
                <a:gd name="csX194" fmla="*/ 4771609 w 6246381"/>
                <a:gd name="csY194" fmla="*/ 386560 h 1442769"/>
                <a:gd name="csX195" fmla="*/ 4780985 w 6246381"/>
                <a:gd name="csY195" fmla="*/ 370826 h 1442769"/>
                <a:gd name="csX196" fmla="*/ 4956414 w 6246381"/>
                <a:gd name="csY196" fmla="*/ 326120 h 1442769"/>
                <a:gd name="csX197" fmla="*/ 5031616 w 6246381"/>
                <a:gd name="csY197" fmla="*/ 306962 h 1442769"/>
                <a:gd name="csX198" fmla="*/ 5047329 w 6246381"/>
                <a:gd name="csY198" fmla="*/ 316311 h 1442769"/>
                <a:gd name="csX199" fmla="*/ 5038018 w 6246381"/>
                <a:gd name="csY199" fmla="*/ 332039 h 1442769"/>
                <a:gd name="csX200" fmla="*/ 4962815 w 6246381"/>
                <a:gd name="csY200" fmla="*/ 351203 h 1442769"/>
                <a:gd name="csX201" fmla="*/ 4947037 w 6246381"/>
                <a:gd name="csY201" fmla="*/ 341854 h 1442769"/>
                <a:gd name="csX202" fmla="*/ 4956414 w 6246381"/>
                <a:gd name="csY202" fmla="*/ 326120 h 1442769"/>
                <a:gd name="csX203" fmla="*/ 5131843 w 6246381"/>
                <a:gd name="csY203" fmla="*/ 281419 h 1442769"/>
                <a:gd name="csX204" fmla="*/ 5195535 w 6246381"/>
                <a:gd name="csY204" fmla="*/ 265200 h 1442769"/>
                <a:gd name="csX205" fmla="*/ 5207045 w 6246381"/>
                <a:gd name="csY205" fmla="*/ 262243 h 1442769"/>
                <a:gd name="csX206" fmla="*/ 5222757 w 6246381"/>
                <a:gd name="csY206" fmla="*/ 271566 h 1442769"/>
                <a:gd name="csX207" fmla="*/ 5213446 w 6246381"/>
                <a:gd name="csY207" fmla="*/ 287313 h 1442769"/>
                <a:gd name="csX208" fmla="*/ 5201871 w 6246381"/>
                <a:gd name="csY208" fmla="*/ 290277 h 1442769"/>
                <a:gd name="csX209" fmla="*/ 5138244 w 6246381"/>
                <a:gd name="csY209" fmla="*/ 306496 h 1442769"/>
                <a:gd name="csX210" fmla="*/ 5122531 w 6246381"/>
                <a:gd name="csY210" fmla="*/ 297148 h 1442769"/>
                <a:gd name="csX211" fmla="*/ 5131843 w 6246381"/>
                <a:gd name="csY211" fmla="*/ 281419 h 1442769"/>
                <a:gd name="csX212" fmla="*/ 5307271 w 6246381"/>
                <a:gd name="csY212" fmla="*/ 236551 h 1442769"/>
                <a:gd name="csX213" fmla="*/ 5382409 w 6246381"/>
                <a:gd name="csY213" fmla="*/ 217278 h 1442769"/>
                <a:gd name="csX214" fmla="*/ 5398186 w 6246381"/>
                <a:gd name="csY214" fmla="*/ 226601 h 1442769"/>
                <a:gd name="csX215" fmla="*/ 5388810 w 6246381"/>
                <a:gd name="csY215" fmla="*/ 242348 h 1442769"/>
                <a:gd name="csX216" fmla="*/ 5313673 w 6246381"/>
                <a:gd name="csY216" fmla="*/ 261615 h 1442769"/>
                <a:gd name="csX217" fmla="*/ 5297959 w 6246381"/>
                <a:gd name="csY217" fmla="*/ 252292 h 1442769"/>
                <a:gd name="csX218" fmla="*/ 5307271 w 6246381"/>
                <a:gd name="csY218" fmla="*/ 236551 h 1442769"/>
                <a:gd name="csX219" fmla="*/ 5482635 w 6246381"/>
                <a:gd name="csY219" fmla="*/ 191580 h 1442769"/>
                <a:gd name="csX220" fmla="*/ 5557837 w 6246381"/>
                <a:gd name="csY220" fmla="*/ 172306 h 1442769"/>
                <a:gd name="csX221" fmla="*/ 5573550 w 6246381"/>
                <a:gd name="csY221" fmla="*/ 181629 h 1442769"/>
                <a:gd name="csX222" fmla="*/ 5564239 w 6246381"/>
                <a:gd name="csY222" fmla="*/ 197376 h 1442769"/>
                <a:gd name="csX223" fmla="*/ 5489037 w 6246381"/>
                <a:gd name="csY223" fmla="*/ 216650 h 1442769"/>
                <a:gd name="csX224" fmla="*/ 5473323 w 6246381"/>
                <a:gd name="csY224" fmla="*/ 207327 h 1442769"/>
                <a:gd name="csX225" fmla="*/ 5482635 w 6246381"/>
                <a:gd name="csY225" fmla="*/ 191580 h 1442769"/>
                <a:gd name="csX226" fmla="*/ 5657999 w 6246381"/>
                <a:gd name="csY226" fmla="*/ 146614 h 1442769"/>
                <a:gd name="csX227" fmla="*/ 5733201 w 6246381"/>
                <a:gd name="csY227" fmla="*/ 127341 h 1442769"/>
                <a:gd name="csX228" fmla="*/ 5748914 w 6246381"/>
                <a:gd name="csY228" fmla="*/ 136664 h 1442769"/>
                <a:gd name="csX229" fmla="*/ 5739603 w 6246381"/>
                <a:gd name="csY229" fmla="*/ 152412 h 1442769"/>
                <a:gd name="csX230" fmla="*/ 5664465 w 6246381"/>
                <a:gd name="csY230" fmla="*/ 171678 h 1442769"/>
                <a:gd name="csX231" fmla="*/ 5648687 w 6246381"/>
                <a:gd name="csY231" fmla="*/ 162362 h 1442769"/>
                <a:gd name="csX232" fmla="*/ 5657999 w 6246381"/>
                <a:gd name="csY232" fmla="*/ 146614 h 1442769"/>
                <a:gd name="csX233" fmla="*/ 5833428 w 6246381"/>
                <a:gd name="csY233" fmla="*/ 101643 h 1442769"/>
                <a:gd name="csX234" fmla="*/ 5908565 w 6246381"/>
                <a:gd name="csY234" fmla="*/ 82376 h 1442769"/>
                <a:gd name="csX235" fmla="*/ 5924342 w 6246381"/>
                <a:gd name="csY235" fmla="*/ 91692 h 1442769"/>
                <a:gd name="csX236" fmla="*/ 5915031 w 6246381"/>
                <a:gd name="csY236" fmla="*/ 107440 h 1442769"/>
                <a:gd name="csX237" fmla="*/ 5839829 w 6246381"/>
                <a:gd name="csY237" fmla="*/ 126713 h 1442769"/>
                <a:gd name="csX238" fmla="*/ 5824116 w 6246381"/>
                <a:gd name="csY238" fmla="*/ 117390 h 1442769"/>
                <a:gd name="csX239" fmla="*/ 5833428 w 6246381"/>
                <a:gd name="csY239" fmla="*/ 101643 h 1442769"/>
                <a:gd name="csX240" fmla="*/ 6008792 w 6246381"/>
                <a:gd name="csY240" fmla="*/ 56677 h 1442769"/>
                <a:gd name="csX241" fmla="*/ 6083994 w 6246381"/>
                <a:gd name="csY241" fmla="*/ 37404 h 1442769"/>
                <a:gd name="csX242" fmla="*/ 6083994 w 6246381"/>
                <a:gd name="csY242" fmla="*/ 37404 h 1442769"/>
                <a:gd name="csX243" fmla="*/ 6099706 w 6246381"/>
                <a:gd name="csY243" fmla="*/ 46727 h 1442769"/>
                <a:gd name="csX244" fmla="*/ 6090395 w 6246381"/>
                <a:gd name="csY244" fmla="*/ 62475 h 1442769"/>
                <a:gd name="csX245" fmla="*/ 6015258 w 6246381"/>
                <a:gd name="csY245" fmla="*/ 81748 h 1442769"/>
                <a:gd name="csX246" fmla="*/ 5999480 w 6246381"/>
                <a:gd name="csY246" fmla="*/ 72425 h 1442769"/>
                <a:gd name="csX247" fmla="*/ 6008792 w 6246381"/>
                <a:gd name="csY247" fmla="*/ 56677 h 1442769"/>
                <a:gd name="csX248" fmla="*/ 6184220 w 6246381"/>
                <a:gd name="csY248" fmla="*/ 11706 h 1442769"/>
                <a:gd name="csX249" fmla="*/ 6230066 w 6246381"/>
                <a:gd name="csY249" fmla="*/ -56 h 1442769"/>
                <a:gd name="csX250" fmla="*/ 6245843 w 6246381"/>
                <a:gd name="csY250" fmla="*/ 9267 h 1442769"/>
                <a:gd name="csX251" fmla="*/ 6236532 w 6246381"/>
                <a:gd name="csY251" fmla="*/ 25008 h 1442769"/>
                <a:gd name="csX252" fmla="*/ 6190622 w 6246381"/>
                <a:gd name="csY252" fmla="*/ 36776 h 1442769"/>
                <a:gd name="csX253" fmla="*/ 6174844 w 6246381"/>
                <a:gd name="csY253" fmla="*/ 27453 h 1442769"/>
                <a:gd name="csX254" fmla="*/ 6184220 w 6246381"/>
                <a:gd name="csY254" fmla="*/ 11706 h 14427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Lst>
              <a:rect l="l" t="t" r="r" b="b"/>
              <a:pathLst>
                <a:path w="6246381" h="1442769">
                  <a:moveTo>
                    <a:pt x="10652" y="1416606"/>
                  </a:moveTo>
                  <a:lnTo>
                    <a:pt x="87179" y="1403764"/>
                  </a:lnTo>
                  <a:cubicBezTo>
                    <a:pt x="94221" y="1402579"/>
                    <a:pt x="100894" y="1407335"/>
                    <a:pt x="102071" y="1414387"/>
                  </a:cubicBezTo>
                  <a:cubicBezTo>
                    <a:pt x="103254" y="1421432"/>
                    <a:pt x="98502" y="1428103"/>
                    <a:pt x="91460" y="1429287"/>
                  </a:cubicBezTo>
                  <a:lnTo>
                    <a:pt x="14932" y="1442123"/>
                  </a:lnTo>
                  <a:cubicBezTo>
                    <a:pt x="7884" y="1443307"/>
                    <a:pt x="1217" y="1438552"/>
                    <a:pt x="41" y="1431506"/>
                  </a:cubicBezTo>
                  <a:cubicBezTo>
                    <a:pt x="-1143" y="1424454"/>
                    <a:pt x="3610" y="1417784"/>
                    <a:pt x="10652" y="1416606"/>
                  </a:cubicBezTo>
                  <a:close/>
                  <a:moveTo>
                    <a:pt x="189216" y="1386644"/>
                  </a:moveTo>
                  <a:lnTo>
                    <a:pt x="265738" y="1373802"/>
                  </a:lnTo>
                  <a:cubicBezTo>
                    <a:pt x="272786" y="1372618"/>
                    <a:pt x="279453" y="1377373"/>
                    <a:pt x="280636" y="1384425"/>
                  </a:cubicBezTo>
                  <a:cubicBezTo>
                    <a:pt x="281813" y="1391471"/>
                    <a:pt x="277060" y="1398141"/>
                    <a:pt x="270018" y="1399325"/>
                  </a:cubicBezTo>
                  <a:lnTo>
                    <a:pt x="193491" y="1412161"/>
                  </a:lnTo>
                  <a:cubicBezTo>
                    <a:pt x="186449" y="1413345"/>
                    <a:pt x="179782" y="1408590"/>
                    <a:pt x="178599" y="1401544"/>
                  </a:cubicBezTo>
                  <a:cubicBezTo>
                    <a:pt x="177416" y="1394492"/>
                    <a:pt x="182168" y="1387822"/>
                    <a:pt x="189216" y="1386644"/>
                  </a:cubicBezTo>
                  <a:close/>
                  <a:moveTo>
                    <a:pt x="367775" y="1356683"/>
                  </a:moveTo>
                  <a:lnTo>
                    <a:pt x="444303" y="1343840"/>
                  </a:lnTo>
                  <a:cubicBezTo>
                    <a:pt x="451344" y="1342656"/>
                    <a:pt x="458011" y="1347411"/>
                    <a:pt x="459194" y="1354463"/>
                  </a:cubicBezTo>
                  <a:cubicBezTo>
                    <a:pt x="460377" y="1361509"/>
                    <a:pt x="455625" y="1368180"/>
                    <a:pt x="448577" y="1369364"/>
                  </a:cubicBezTo>
                  <a:lnTo>
                    <a:pt x="372055" y="1382206"/>
                  </a:lnTo>
                  <a:cubicBezTo>
                    <a:pt x="365007" y="1383384"/>
                    <a:pt x="358341" y="1378628"/>
                    <a:pt x="357157" y="1371582"/>
                  </a:cubicBezTo>
                  <a:cubicBezTo>
                    <a:pt x="355980" y="1364531"/>
                    <a:pt x="360733" y="1357860"/>
                    <a:pt x="367775" y="1356683"/>
                  </a:cubicBezTo>
                  <a:close/>
                  <a:moveTo>
                    <a:pt x="546333" y="1326721"/>
                  </a:moveTo>
                  <a:lnTo>
                    <a:pt x="622861" y="1313879"/>
                  </a:lnTo>
                  <a:cubicBezTo>
                    <a:pt x="629903" y="1312694"/>
                    <a:pt x="636576" y="1317450"/>
                    <a:pt x="637752" y="1324502"/>
                  </a:cubicBezTo>
                  <a:cubicBezTo>
                    <a:pt x="638936" y="1331547"/>
                    <a:pt x="634183" y="1338218"/>
                    <a:pt x="627141" y="1339402"/>
                  </a:cubicBezTo>
                  <a:lnTo>
                    <a:pt x="550614" y="1352244"/>
                  </a:lnTo>
                  <a:cubicBezTo>
                    <a:pt x="543572" y="1353422"/>
                    <a:pt x="536899" y="1348666"/>
                    <a:pt x="535722" y="1341621"/>
                  </a:cubicBezTo>
                  <a:cubicBezTo>
                    <a:pt x="534539" y="1334569"/>
                    <a:pt x="539291" y="1327899"/>
                    <a:pt x="546333" y="1326721"/>
                  </a:cubicBezTo>
                  <a:close/>
                  <a:moveTo>
                    <a:pt x="724898" y="1296759"/>
                  </a:moveTo>
                  <a:lnTo>
                    <a:pt x="801419" y="1283917"/>
                  </a:lnTo>
                  <a:cubicBezTo>
                    <a:pt x="808467" y="1282733"/>
                    <a:pt x="815134" y="1287488"/>
                    <a:pt x="816317" y="1294540"/>
                  </a:cubicBezTo>
                  <a:cubicBezTo>
                    <a:pt x="817494" y="1301586"/>
                    <a:pt x="812741" y="1308256"/>
                    <a:pt x="805700" y="1309440"/>
                  </a:cubicBezTo>
                  <a:lnTo>
                    <a:pt x="729172" y="1322282"/>
                  </a:lnTo>
                  <a:cubicBezTo>
                    <a:pt x="722130" y="1323460"/>
                    <a:pt x="715464" y="1318705"/>
                    <a:pt x="714280" y="1311659"/>
                  </a:cubicBezTo>
                  <a:cubicBezTo>
                    <a:pt x="713097" y="1304607"/>
                    <a:pt x="717850" y="1297937"/>
                    <a:pt x="724898" y="1296759"/>
                  </a:cubicBezTo>
                  <a:close/>
                  <a:moveTo>
                    <a:pt x="903456" y="1266797"/>
                  </a:moveTo>
                  <a:lnTo>
                    <a:pt x="979984" y="1253955"/>
                  </a:lnTo>
                  <a:cubicBezTo>
                    <a:pt x="987026" y="1252771"/>
                    <a:pt x="993692" y="1257526"/>
                    <a:pt x="994876" y="1264579"/>
                  </a:cubicBezTo>
                  <a:cubicBezTo>
                    <a:pt x="996059" y="1271624"/>
                    <a:pt x="991306" y="1278295"/>
                    <a:pt x="984258" y="1279478"/>
                  </a:cubicBezTo>
                  <a:lnTo>
                    <a:pt x="907737" y="1292321"/>
                  </a:lnTo>
                  <a:cubicBezTo>
                    <a:pt x="900688" y="1293498"/>
                    <a:pt x="894022" y="1288743"/>
                    <a:pt x="892839" y="1281698"/>
                  </a:cubicBezTo>
                  <a:cubicBezTo>
                    <a:pt x="891662" y="1274645"/>
                    <a:pt x="896414" y="1267975"/>
                    <a:pt x="903456" y="1266797"/>
                  </a:cubicBezTo>
                  <a:close/>
                  <a:moveTo>
                    <a:pt x="1081892" y="1236635"/>
                  </a:moveTo>
                  <a:lnTo>
                    <a:pt x="1158322" y="1223249"/>
                  </a:lnTo>
                  <a:cubicBezTo>
                    <a:pt x="1165357" y="1222020"/>
                    <a:pt x="1172063" y="1226730"/>
                    <a:pt x="1173292" y="1233769"/>
                  </a:cubicBezTo>
                  <a:cubicBezTo>
                    <a:pt x="1174520" y="1240808"/>
                    <a:pt x="1169819" y="1247511"/>
                    <a:pt x="1162784" y="1248740"/>
                  </a:cubicBezTo>
                  <a:lnTo>
                    <a:pt x="1086347" y="1262126"/>
                  </a:lnTo>
                  <a:cubicBezTo>
                    <a:pt x="1079312" y="1263356"/>
                    <a:pt x="1072613" y="1258652"/>
                    <a:pt x="1071384" y="1251613"/>
                  </a:cubicBezTo>
                  <a:cubicBezTo>
                    <a:pt x="1070149" y="1244574"/>
                    <a:pt x="1074856" y="1237865"/>
                    <a:pt x="1081892" y="1236635"/>
                  </a:cubicBezTo>
                  <a:close/>
                  <a:moveTo>
                    <a:pt x="1260236" y="1205405"/>
                  </a:moveTo>
                  <a:lnTo>
                    <a:pt x="1336667" y="1192026"/>
                  </a:lnTo>
                  <a:cubicBezTo>
                    <a:pt x="1343703" y="1190790"/>
                    <a:pt x="1350401" y="1195500"/>
                    <a:pt x="1351636" y="1202539"/>
                  </a:cubicBezTo>
                  <a:cubicBezTo>
                    <a:pt x="1352865" y="1209578"/>
                    <a:pt x="1348164" y="1216281"/>
                    <a:pt x="1341129" y="1217517"/>
                  </a:cubicBezTo>
                  <a:lnTo>
                    <a:pt x="1264692" y="1230896"/>
                  </a:lnTo>
                  <a:cubicBezTo>
                    <a:pt x="1257656" y="1232132"/>
                    <a:pt x="1250957" y="1227422"/>
                    <a:pt x="1249722" y="1220383"/>
                  </a:cubicBezTo>
                  <a:cubicBezTo>
                    <a:pt x="1248494" y="1213344"/>
                    <a:pt x="1253201" y="1206641"/>
                    <a:pt x="1260236" y="1205405"/>
                  </a:cubicBezTo>
                  <a:close/>
                  <a:moveTo>
                    <a:pt x="1438581" y="1174182"/>
                  </a:moveTo>
                  <a:lnTo>
                    <a:pt x="1515012" y="1160796"/>
                  </a:lnTo>
                  <a:cubicBezTo>
                    <a:pt x="1522047" y="1159567"/>
                    <a:pt x="1528746" y="1164270"/>
                    <a:pt x="1529981" y="1171310"/>
                  </a:cubicBezTo>
                  <a:cubicBezTo>
                    <a:pt x="1531210" y="1178349"/>
                    <a:pt x="1526503" y="1185058"/>
                    <a:pt x="1519467" y="1186287"/>
                  </a:cubicBezTo>
                  <a:lnTo>
                    <a:pt x="1443037" y="1199673"/>
                  </a:lnTo>
                  <a:cubicBezTo>
                    <a:pt x="1436001" y="1200902"/>
                    <a:pt x="1429302" y="1196193"/>
                    <a:pt x="1428067" y="1189153"/>
                  </a:cubicBezTo>
                  <a:cubicBezTo>
                    <a:pt x="1426839" y="1182114"/>
                    <a:pt x="1431546" y="1175411"/>
                    <a:pt x="1438581" y="1174182"/>
                  </a:cubicBezTo>
                  <a:close/>
                  <a:moveTo>
                    <a:pt x="1616920" y="1142953"/>
                  </a:moveTo>
                  <a:lnTo>
                    <a:pt x="1693357" y="1129566"/>
                  </a:lnTo>
                  <a:cubicBezTo>
                    <a:pt x="1700392" y="1128337"/>
                    <a:pt x="1707091" y="1133047"/>
                    <a:pt x="1708326" y="1140086"/>
                  </a:cubicBezTo>
                  <a:cubicBezTo>
                    <a:pt x="1709555" y="1147125"/>
                    <a:pt x="1704848" y="1153828"/>
                    <a:pt x="1697812" y="1155057"/>
                  </a:cubicBezTo>
                  <a:lnTo>
                    <a:pt x="1621381" y="1168444"/>
                  </a:lnTo>
                  <a:cubicBezTo>
                    <a:pt x="1614346" y="1169673"/>
                    <a:pt x="1607647" y="1164969"/>
                    <a:pt x="1606412" y="1157930"/>
                  </a:cubicBezTo>
                  <a:cubicBezTo>
                    <a:pt x="1605184" y="1150891"/>
                    <a:pt x="1609884" y="1144182"/>
                    <a:pt x="1616920" y="1142953"/>
                  </a:cubicBezTo>
                  <a:close/>
                  <a:moveTo>
                    <a:pt x="1795265" y="1111723"/>
                  </a:moveTo>
                  <a:lnTo>
                    <a:pt x="1871702" y="1098343"/>
                  </a:lnTo>
                  <a:cubicBezTo>
                    <a:pt x="1878737" y="1097107"/>
                    <a:pt x="1885436" y="1101817"/>
                    <a:pt x="1886665" y="1108857"/>
                  </a:cubicBezTo>
                  <a:cubicBezTo>
                    <a:pt x="1887900" y="1115896"/>
                    <a:pt x="1883192" y="1122599"/>
                    <a:pt x="1876157" y="1123834"/>
                  </a:cubicBezTo>
                  <a:lnTo>
                    <a:pt x="1799726" y="1137214"/>
                  </a:lnTo>
                  <a:cubicBezTo>
                    <a:pt x="1792691" y="1138449"/>
                    <a:pt x="1785986" y="1133739"/>
                    <a:pt x="1784757" y="1126700"/>
                  </a:cubicBezTo>
                  <a:cubicBezTo>
                    <a:pt x="1783528" y="1119661"/>
                    <a:pt x="1788229" y="1112958"/>
                    <a:pt x="1795265" y="1111723"/>
                  </a:cubicBezTo>
                  <a:close/>
                  <a:moveTo>
                    <a:pt x="1973609" y="1080499"/>
                  </a:moveTo>
                  <a:lnTo>
                    <a:pt x="2050040" y="1067113"/>
                  </a:lnTo>
                  <a:cubicBezTo>
                    <a:pt x="2057076" y="1065884"/>
                    <a:pt x="2063781" y="1070588"/>
                    <a:pt x="2065010" y="1077627"/>
                  </a:cubicBezTo>
                  <a:cubicBezTo>
                    <a:pt x="2066245" y="1084666"/>
                    <a:pt x="2061537" y="1091375"/>
                    <a:pt x="2054502" y="1092604"/>
                  </a:cubicBezTo>
                  <a:lnTo>
                    <a:pt x="1978071" y="1105990"/>
                  </a:lnTo>
                  <a:cubicBezTo>
                    <a:pt x="1971036" y="1107220"/>
                    <a:pt x="1964330" y="1102510"/>
                    <a:pt x="1963102" y="1095471"/>
                  </a:cubicBezTo>
                  <a:cubicBezTo>
                    <a:pt x="1961867" y="1088431"/>
                    <a:pt x="1966574" y="1081729"/>
                    <a:pt x="1973609" y="1080499"/>
                  </a:cubicBezTo>
                  <a:close/>
                  <a:moveTo>
                    <a:pt x="2149885" y="1044417"/>
                  </a:moveTo>
                  <a:lnTo>
                    <a:pt x="2225049" y="1025143"/>
                  </a:lnTo>
                  <a:cubicBezTo>
                    <a:pt x="2231968" y="1023371"/>
                    <a:pt x="2239016" y="1027544"/>
                    <a:pt x="2240788" y="1034467"/>
                  </a:cubicBezTo>
                  <a:cubicBezTo>
                    <a:pt x="2242559" y="1041389"/>
                    <a:pt x="2238388" y="1048441"/>
                    <a:pt x="2231470" y="1050214"/>
                  </a:cubicBezTo>
                  <a:lnTo>
                    <a:pt x="2156306" y="1069488"/>
                  </a:lnTo>
                  <a:cubicBezTo>
                    <a:pt x="2149387" y="1071261"/>
                    <a:pt x="2142339" y="1067087"/>
                    <a:pt x="2140567" y="1060165"/>
                  </a:cubicBezTo>
                  <a:cubicBezTo>
                    <a:pt x="2138796" y="1053242"/>
                    <a:pt x="2142967" y="1046190"/>
                    <a:pt x="2149885" y="1044417"/>
                  </a:cubicBezTo>
                  <a:close/>
                  <a:moveTo>
                    <a:pt x="2325269" y="999445"/>
                  </a:moveTo>
                  <a:lnTo>
                    <a:pt x="2400439" y="980179"/>
                  </a:lnTo>
                  <a:cubicBezTo>
                    <a:pt x="2407357" y="978399"/>
                    <a:pt x="2414399" y="982579"/>
                    <a:pt x="2416177" y="989501"/>
                  </a:cubicBezTo>
                  <a:cubicBezTo>
                    <a:pt x="2417949" y="996424"/>
                    <a:pt x="2413778" y="1003470"/>
                    <a:pt x="2406860" y="1005242"/>
                  </a:cubicBezTo>
                  <a:lnTo>
                    <a:pt x="2331690" y="1024516"/>
                  </a:lnTo>
                  <a:cubicBezTo>
                    <a:pt x="2324771" y="1026289"/>
                    <a:pt x="2317729" y="1022116"/>
                    <a:pt x="2315951" y="1015193"/>
                  </a:cubicBezTo>
                  <a:cubicBezTo>
                    <a:pt x="2314179" y="1008270"/>
                    <a:pt x="2318350" y="1001225"/>
                    <a:pt x="2325269" y="999445"/>
                  </a:cubicBezTo>
                  <a:close/>
                  <a:moveTo>
                    <a:pt x="2500658" y="954480"/>
                  </a:moveTo>
                  <a:lnTo>
                    <a:pt x="2575822" y="935207"/>
                  </a:lnTo>
                  <a:cubicBezTo>
                    <a:pt x="2582741" y="933434"/>
                    <a:pt x="2589789" y="937607"/>
                    <a:pt x="2591561" y="944530"/>
                  </a:cubicBezTo>
                  <a:cubicBezTo>
                    <a:pt x="2593333" y="951453"/>
                    <a:pt x="2589162" y="958504"/>
                    <a:pt x="2582243" y="960277"/>
                  </a:cubicBezTo>
                  <a:lnTo>
                    <a:pt x="2507080" y="979551"/>
                  </a:lnTo>
                  <a:cubicBezTo>
                    <a:pt x="2500161" y="981324"/>
                    <a:pt x="2493112" y="977151"/>
                    <a:pt x="2491341" y="970228"/>
                  </a:cubicBezTo>
                  <a:cubicBezTo>
                    <a:pt x="2489569" y="963305"/>
                    <a:pt x="2493740" y="956253"/>
                    <a:pt x="2500658" y="954480"/>
                  </a:cubicBezTo>
                  <a:close/>
                  <a:moveTo>
                    <a:pt x="2676048" y="909515"/>
                  </a:moveTo>
                  <a:lnTo>
                    <a:pt x="2751212" y="890242"/>
                  </a:lnTo>
                  <a:cubicBezTo>
                    <a:pt x="2758130" y="888469"/>
                    <a:pt x="2765179" y="892642"/>
                    <a:pt x="2766950" y="899565"/>
                  </a:cubicBezTo>
                  <a:cubicBezTo>
                    <a:pt x="2768722" y="906487"/>
                    <a:pt x="2764552" y="913533"/>
                    <a:pt x="2757633" y="915312"/>
                  </a:cubicBezTo>
                  <a:lnTo>
                    <a:pt x="2682469" y="934579"/>
                  </a:lnTo>
                  <a:cubicBezTo>
                    <a:pt x="2675550" y="936358"/>
                    <a:pt x="2668502" y="932179"/>
                    <a:pt x="2666731" y="925256"/>
                  </a:cubicBezTo>
                  <a:cubicBezTo>
                    <a:pt x="2664952" y="918334"/>
                    <a:pt x="2669129" y="911288"/>
                    <a:pt x="2676048" y="909515"/>
                  </a:cubicBezTo>
                  <a:close/>
                  <a:moveTo>
                    <a:pt x="2851432" y="864543"/>
                  </a:moveTo>
                  <a:lnTo>
                    <a:pt x="2926602" y="845270"/>
                  </a:lnTo>
                  <a:cubicBezTo>
                    <a:pt x="2933520" y="843497"/>
                    <a:pt x="2940562" y="847670"/>
                    <a:pt x="2942340" y="854593"/>
                  </a:cubicBezTo>
                  <a:cubicBezTo>
                    <a:pt x="2944112" y="861516"/>
                    <a:pt x="2939941" y="868568"/>
                    <a:pt x="2933022" y="870340"/>
                  </a:cubicBezTo>
                  <a:lnTo>
                    <a:pt x="2857853" y="889614"/>
                  </a:lnTo>
                  <a:cubicBezTo>
                    <a:pt x="2850934" y="891387"/>
                    <a:pt x="2843886" y="887214"/>
                    <a:pt x="2842114" y="880291"/>
                  </a:cubicBezTo>
                  <a:cubicBezTo>
                    <a:pt x="2840342" y="873368"/>
                    <a:pt x="2844513" y="866316"/>
                    <a:pt x="2851432" y="864543"/>
                  </a:cubicBezTo>
                  <a:close/>
                  <a:moveTo>
                    <a:pt x="3026822" y="819578"/>
                  </a:moveTo>
                  <a:lnTo>
                    <a:pt x="3101985" y="800305"/>
                  </a:lnTo>
                  <a:cubicBezTo>
                    <a:pt x="3108904" y="798532"/>
                    <a:pt x="3115952" y="802705"/>
                    <a:pt x="3117724" y="809628"/>
                  </a:cubicBezTo>
                  <a:cubicBezTo>
                    <a:pt x="3119495" y="816550"/>
                    <a:pt x="3115325" y="823602"/>
                    <a:pt x="3108406" y="825375"/>
                  </a:cubicBezTo>
                  <a:lnTo>
                    <a:pt x="3033242" y="844642"/>
                  </a:lnTo>
                  <a:cubicBezTo>
                    <a:pt x="3026324" y="846422"/>
                    <a:pt x="3019276" y="842248"/>
                    <a:pt x="3017504" y="835319"/>
                  </a:cubicBezTo>
                  <a:cubicBezTo>
                    <a:pt x="3015732" y="828403"/>
                    <a:pt x="3019903" y="821351"/>
                    <a:pt x="3026822" y="819578"/>
                  </a:cubicBezTo>
                  <a:close/>
                  <a:moveTo>
                    <a:pt x="3202211" y="774606"/>
                  </a:moveTo>
                  <a:lnTo>
                    <a:pt x="3277375" y="755333"/>
                  </a:lnTo>
                  <a:cubicBezTo>
                    <a:pt x="3284294" y="753560"/>
                    <a:pt x="3291342" y="757733"/>
                    <a:pt x="3293114" y="764656"/>
                  </a:cubicBezTo>
                  <a:cubicBezTo>
                    <a:pt x="3294885" y="771579"/>
                    <a:pt x="3290715" y="778631"/>
                    <a:pt x="3283796" y="780403"/>
                  </a:cubicBezTo>
                  <a:lnTo>
                    <a:pt x="3208626" y="799677"/>
                  </a:lnTo>
                  <a:cubicBezTo>
                    <a:pt x="3201707" y="801450"/>
                    <a:pt x="3194665" y="797277"/>
                    <a:pt x="3192894" y="790354"/>
                  </a:cubicBezTo>
                  <a:cubicBezTo>
                    <a:pt x="3191115" y="783431"/>
                    <a:pt x="3195292" y="776380"/>
                    <a:pt x="3202211" y="774606"/>
                  </a:cubicBezTo>
                  <a:close/>
                  <a:moveTo>
                    <a:pt x="3377595" y="729642"/>
                  </a:moveTo>
                  <a:lnTo>
                    <a:pt x="3452765" y="710368"/>
                  </a:lnTo>
                  <a:cubicBezTo>
                    <a:pt x="3459683" y="708595"/>
                    <a:pt x="3466725" y="712768"/>
                    <a:pt x="3468497" y="719691"/>
                  </a:cubicBezTo>
                  <a:cubicBezTo>
                    <a:pt x="3470275" y="726614"/>
                    <a:pt x="3466098" y="733666"/>
                    <a:pt x="3459179" y="735439"/>
                  </a:cubicBezTo>
                  <a:lnTo>
                    <a:pt x="3384016" y="754712"/>
                  </a:lnTo>
                  <a:cubicBezTo>
                    <a:pt x="3377097" y="756485"/>
                    <a:pt x="3370048" y="752312"/>
                    <a:pt x="3368277" y="745389"/>
                  </a:cubicBezTo>
                  <a:cubicBezTo>
                    <a:pt x="3366505" y="738466"/>
                    <a:pt x="3370676" y="731414"/>
                    <a:pt x="3377595" y="729642"/>
                  </a:cubicBezTo>
                  <a:close/>
                  <a:moveTo>
                    <a:pt x="3552984" y="684670"/>
                  </a:moveTo>
                  <a:lnTo>
                    <a:pt x="3628148" y="665403"/>
                  </a:lnTo>
                  <a:cubicBezTo>
                    <a:pt x="3635067" y="663623"/>
                    <a:pt x="3642115" y="667803"/>
                    <a:pt x="3643887" y="674726"/>
                  </a:cubicBezTo>
                  <a:cubicBezTo>
                    <a:pt x="3645659" y="681648"/>
                    <a:pt x="3641488" y="688694"/>
                    <a:pt x="3634569" y="690467"/>
                  </a:cubicBezTo>
                  <a:lnTo>
                    <a:pt x="3559405" y="709740"/>
                  </a:lnTo>
                  <a:cubicBezTo>
                    <a:pt x="3552487" y="711513"/>
                    <a:pt x="3545438" y="707340"/>
                    <a:pt x="3543667" y="700417"/>
                  </a:cubicBezTo>
                  <a:cubicBezTo>
                    <a:pt x="3541895" y="693495"/>
                    <a:pt x="3546066" y="686449"/>
                    <a:pt x="3552984" y="684670"/>
                  </a:cubicBezTo>
                  <a:close/>
                  <a:moveTo>
                    <a:pt x="3728368" y="639705"/>
                  </a:moveTo>
                  <a:lnTo>
                    <a:pt x="3803538" y="620431"/>
                  </a:lnTo>
                  <a:cubicBezTo>
                    <a:pt x="3810457" y="618658"/>
                    <a:pt x="3817498" y="622831"/>
                    <a:pt x="3819277" y="629754"/>
                  </a:cubicBezTo>
                  <a:cubicBezTo>
                    <a:pt x="3821048" y="636677"/>
                    <a:pt x="3816878" y="643729"/>
                    <a:pt x="3809959" y="645502"/>
                  </a:cubicBezTo>
                  <a:lnTo>
                    <a:pt x="3734789" y="664775"/>
                  </a:lnTo>
                  <a:cubicBezTo>
                    <a:pt x="3727870" y="666548"/>
                    <a:pt x="3720828" y="662375"/>
                    <a:pt x="3719050" y="655452"/>
                  </a:cubicBezTo>
                  <a:cubicBezTo>
                    <a:pt x="3717278" y="648529"/>
                    <a:pt x="3721449" y="641477"/>
                    <a:pt x="3728368" y="639705"/>
                  </a:cubicBezTo>
                  <a:close/>
                  <a:moveTo>
                    <a:pt x="3903758" y="594740"/>
                  </a:moveTo>
                  <a:lnTo>
                    <a:pt x="3978921" y="575466"/>
                  </a:lnTo>
                  <a:cubicBezTo>
                    <a:pt x="3985840" y="573693"/>
                    <a:pt x="3992888" y="577866"/>
                    <a:pt x="3994660" y="584789"/>
                  </a:cubicBezTo>
                  <a:cubicBezTo>
                    <a:pt x="3996438" y="591712"/>
                    <a:pt x="3992261" y="598757"/>
                    <a:pt x="3985342" y="600536"/>
                  </a:cubicBezTo>
                  <a:lnTo>
                    <a:pt x="3910179" y="619803"/>
                  </a:lnTo>
                  <a:cubicBezTo>
                    <a:pt x="3903260" y="621583"/>
                    <a:pt x="3896212" y="617403"/>
                    <a:pt x="3894440" y="610480"/>
                  </a:cubicBezTo>
                  <a:cubicBezTo>
                    <a:pt x="3892668" y="603558"/>
                    <a:pt x="3896839" y="596512"/>
                    <a:pt x="3903758" y="594740"/>
                  </a:cubicBezTo>
                  <a:close/>
                  <a:moveTo>
                    <a:pt x="4079148" y="549768"/>
                  </a:moveTo>
                  <a:lnTo>
                    <a:pt x="4154311" y="530494"/>
                  </a:lnTo>
                  <a:cubicBezTo>
                    <a:pt x="4161230" y="528722"/>
                    <a:pt x="4168278" y="532894"/>
                    <a:pt x="4170050" y="539817"/>
                  </a:cubicBezTo>
                  <a:cubicBezTo>
                    <a:pt x="4171821" y="546740"/>
                    <a:pt x="4167651" y="553792"/>
                    <a:pt x="4160732" y="555565"/>
                  </a:cubicBezTo>
                  <a:lnTo>
                    <a:pt x="4085569" y="574838"/>
                  </a:lnTo>
                  <a:cubicBezTo>
                    <a:pt x="4078650" y="576611"/>
                    <a:pt x="4071601" y="572438"/>
                    <a:pt x="4069830" y="565515"/>
                  </a:cubicBezTo>
                  <a:cubicBezTo>
                    <a:pt x="4068058" y="558592"/>
                    <a:pt x="4072229" y="551541"/>
                    <a:pt x="4079148" y="549768"/>
                  </a:cubicBezTo>
                  <a:close/>
                  <a:moveTo>
                    <a:pt x="4254589" y="504945"/>
                  </a:moveTo>
                  <a:lnTo>
                    <a:pt x="4329785" y="485788"/>
                  </a:lnTo>
                  <a:cubicBezTo>
                    <a:pt x="4336704" y="484021"/>
                    <a:pt x="4343746" y="488208"/>
                    <a:pt x="4345511" y="495130"/>
                  </a:cubicBezTo>
                  <a:cubicBezTo>
                    <a:pt x="4347270" y="502059"/>
                    <a:pt x="4343086" y="509099"/>
                    <a:pt x="4336167" y="510865"/>
                  </a:cubicBezTo>
                  <a:lnTo>
                    <a:pt x="4260971" y="530022"/>
                  </a:lnTo>
                  <a:cubicBezTo>
                    <a:pt x="4254052" y="531788"/>
                    <a:pt x="4247011" y="527602"/>
                    <a:pt x="4245252" y="520679"/>
                  </a:cubicBezTo>
                  <a:cubicBezTo>
                    <a:pt x="4243487" y="513750"/>
                    <a:pt x="4247670" y="506711"/>
                    <a:pt x="4254589" y="504945"/>
                  </a:cubicBezTo>
                  <a:close/>
                  <a:moveTo>
                    <a:pt x="4430044" y="460239"/>
                  </a:moveTo>
                  <a:lnTo>
                    <a:pt x="4505239" y="441081"/>
                  </a:lnTo>
                  <a:cubicBezTo>
                    <a:pt x="4512158" y="439315"/>
                    <a:pt x="4519200" y="443501"/>
                    <a:pt x="4520965" y="450424"/>
                  </a:cubicBezTo>
                  <a:cubicBezTo>
                    <a:pt x="4522724" y="457353"/>
                    <a:pt x="4518540" y="464392"/>
                    <a:pt x="4511622" y="466158"/>
                  </a:cubicBezTo>
                  <a:lnTo>
                    <a:pt x="4436426" y="485315"/>
                  </a:lnTo>
                  <a:cubicBezTo>
                    <a:pt x="4429507" y="487082"/>
                    <a:pt x="4422465" y="482896"/>
                    <a:pt x="4420706" y="475973"/>
                  </a:cubicBezTo>
                  <a:cubicBezTo>
                    <a:pt x="4418941" y="469044"/>
                    <a:pt x="4423125" y="462005"/>
                    <a:pt x="4430044" y="460239"/>
                  </a:cubicBezTo>
                  <a:close/>
                  <a:moveTo>
                    <a:pt x="4605498" y="415532"/>
                  </a:moveTo>
                  <a:lnTo>
                    <a:pt x="4680694" y="396375"/>
                  </a:lnTo>
                  <a:cubicBezTo>
                    <a:pt x="4687613" y="394609"/>
                    <a:pt x="4694661" y="398795"/>
                    <a:pt x="4696407" y="405717"/>
                  </a:cubicBezTo>
                  <a:cubicBezTo>
                    <a:pt x="4698153" y="412647"/>
                    <a:pt x="4694014" y="419692"/>
                    <a:pt x="4687076" y="421452"/>
                  </a:cubicBezTo>
                  <a:lnTo>
                    <a:pt x="4611880" y="440616"/>
                  </a:lnTo>
                  <a:cubicBezTo>
                    <a:pt x="4604961" y="442376"/>
                    <a:pt x="4597920" y="438189"/>
                    <a:pt x="4596154" y="431267"/>
                  </a:cubicBezTo>
                  <a:cubicBezTo>
                    <a:pt x="4594396" y="424344"/>
                    <a:pt x="4598579" y="417298"/>
                    <a:pt x="4605498" y="415532"/>
                  </a:cubicBezTo>
                  <a:close/>
                  <a:moveTo>
                    <a:pt x="4780985" y="370826"/>
                  </a:moveTo>
                  <a:lnTo>
                    <a:pt x="4856123" y="351669"/>
                  </a:lnTo>
                  <a:cubicBezTo>
                    <a:pt x="4863041" y="349902"/>
                    <a:pt x="4870090" y="354089"/>
                    <a:pt x="4871900" y="361018"/>
                  </a:cubicBezTo>
                  <a:cubicBezTo>
                    <a:pt x="4873646" y="367940"/>
                    <a:pt x="4869443" y="374986"/>
                    <a:pt x="4862524" y="376745"/>
                  </a:cubicBezTo>
                  <a:lnTo>
                    <a:pt x="4787322" y="395909"/>
                  </a:lnTo>
                  <a:cubicBezTo>
                    <a:pt x="4780403" y="397669"/>
                    <a:pt x="4773355" y="393483"/>
                    <a:pt x="4771609" y="386560"/>
                  </a:cubicBezTo>
                  <a:cubicBezTo>
                    <a:pt x="4769863" y="379638"/>
                    <a:pt x="4774002" y="372592"/>
                    <a:pt x="4780985" y="370826"/>
                  </a:cubicBezTo>
                  <a:close/>
                  <a:moveTo>
                    <a:pt x="4956414" y="326120"/>
                  </a:moveTo>
                  <a:lnTo>
                    <a:pt x="5031616" y="306962"/>
                  </a:lnTo>
                  <a:cubicBezTo>
                    <a:pt x="5038535" y="305202"/>
                    <a:pt x="5045583" y="309382"/>
                    <a:pt x="5047329" y="316311"/>
                  </a:cubicBezTo>
                  <a:cubicBezTo>
                    <a:pt x="5049075" y="323234"/>
                    <a:pt x="5044936" y="330279"/>
                    <a:pt x="5038018" y="332039"/>
                  </a:cubicBezTo>
                  <a:lnTo>
                    <a:pt x="4962815" y="351203"/>
                  </a:lnTo>
                  <a:cubicBezTo>
                    <a:pt x="4955896" y="352963"/>
                    <a:pt x="4948848" y="348783"/>
                    <a:pt x="4947037" y="341854"/>
                  </a:cubicBezTo>
                  <a:cubicBezTo>
                    <a:pt x="4945292" y="334931"/>
                    <a:pt x="4949495" y="327885"/>
                    <a:pt x="4956414" y="326120"/>
                  </a:cubicBezTo>
                  <a:close/>
                  <a:moveTo>
                    <a:pt x="5131843" y="281419"/>
                  </a:moveTo>
                  <a:lnTo>
                    <a:pt x="5195535" y="265200"/>
                  </a:lnTo>
                  <a:lnTo>
                    <a:pt x="5207045" y="262243"/>
                  </a:lnTo>
                  <a:cubicBezTo>
                    <a:pt x="5213963" y="260470"/>
                    <a:pt x="5221011" y="264643"/>
                    <a:pt x="5222757" y="271566"/>
                  </a:cubicBezTo>
                  <a:cubicBezTo>
                    <a:pt x="5224568" y="278489"/>
                    <a:pt x="5220365" y="285541"/>
                    <a:pt x="5213446" y="287313"/>
                  </a:cubicBezTo>
                  <a:lnTo>
                    <a:pt x="5201871" y="290277"/>
                  </a:lnTo>
                  <a:lnTo>
                    <a:pt x="5138244" y="306496"/>
                  </a:lnTo>
                  <a:cubicBezTo>
                    <a:pt x="5131325" y="308256"/>
                    <a:pt x="5124277" y="304077"/>
                    <a:pt x="5122531" y="297148"/>
                  </a:cubicBezTo>
                  <a:cubicBezTo>
                    <a:pt x="5120785" y="290225"/>
                    <a:pt x="5124923" y="283179"/>
                    <a:pt x="5131843" y="281419"/>
                  </a:cubicBezTo>
                  <a:close/>
                  <a:moveTo>
                    <a:pt x="5307271" y="236551"/>
                  </a:moveTo>
                  <a:lnTo>
                    <a:pt x="5382409" y="217278"/>
                  </a:lnTo>
                  <a:cubicBezTo>
                    <a:pt x="5389327" y="215505"/>
                    <a:pt x="5396375" y="219678"/>
                    <a:pt x="5398186" y="226601"/>
                  </a:cubicBezTo>
                  <a:cubicBezTo>
                    <a:pt x="5399932" y="233524"/>
                    <a:pt x="5395729" y="240569"/>
                    <a:pt x="5388810" y="242348"/>
                  </a:cubicBezTo>
                  <a:lnTo>
                    <a:pt x="5313673" y="261615"/>
                  </a:lnTo>
                  <a:cubicBezTo>
                    <a:pt x="5306753" y="263395"/>
                    <a:pt x="5299705" y="259215"/>
                    <a:pt x="5297959" y="252292"/>
                  </a:cubicBezTo>
                  <a:cubicBezTo>
                    <a:pt x="5296149" y="245370"/>
                    <a:pt x="5300352" y="238324"/>
                    <a:pt x="5307271" y="236551"/>
                  </a:cubicBezTo>
                  <a:close/>
                  <a:moveTo>
                    <a:pt x="5482635" y="191580"/>
                  </a:moveTo>
                  <a:lnTo>
                    <a:pt x="5557837" y="172306"/>
                  </a:lnTo>
                  <a:cubicBezTo>
                    <a:pt x="5564756" y="170533"/>
                    <a:pt x="5571804" y="174706"/>
                    <a:pt x="5573550" y="181629"/>
                  </a:cubicBezTo>
                  <a:cubicBezTo>
                    <a:pt x="5575296" y="188552"/>
                    <a:pt x="5571157" y="195604"/>
                    <a:pt x="5564239" y="197376"/>
                  </a:cubicBezTo>
                  <a:lnTo>
                    <a:pt x="5489037" y="216650"/>
                  </a:lnTo>
                  <a:cubicBezTo>
                    <a:pt x="5482117" y="218423"/>
                    <a:pt x="5475069" y="214250"/>
                    <a:pt x="5473323" y="207327"/>
                  </a:cubicBezTo>
                  <a:cubicBezTo>
                    <a:pt x="5471577" y="200404"/>
                    <a:pt x="5475716" y="193352"/>
                    <a:pt x="5482635" y="191580"/>
                  </a:cubicBezTo>
                  <a:close/>
                  <a:moveTo>
                    <a:pt x="5657999" y="146614"/>
                  </a:moveTo>
                  <a:lnTo>
                    <a:pt x="5733201" y="127341"/>
                  </a:lnTo>
                  <a:cubicBezTo>
                    <a:pt x="5740120" y="125568"/>
                    <a:pt x="5747168" y="129741"/>
                    <a:pt x="5748914" y="136664"/>
                  </a:cubicBezTo>
                  <a:cubicBezTo>
                    <a:pt x="5750725" y="143587"/>
                    <a:pt x="5746521" y="150639"/>
                    <a:pt x="5739603" y="152412"/>
                  </a:cubicBezTo>
                  <a:lnTo>
                    <a:pt x="5664465" y="171678"/>
                  </a:lnTo>
                  <a:cubicBezTo>
                    <a:pt x="5657546" y="173458"/>
                    <a:pt x="5650498" y="169285"/>
                    <a:pt x="5648687" y="162362"/>
                  </a:cubicBezTo>
                  <a:cubicBezTo>
                    <a:pt x="5646941" y="155439"/>
                    <a:pt x="5651080" y="148387"/>
                    <a:pt x="5657999" y="146614"/>
                  </a:cubicBezTo>
                  <a:close/>
                  <a:moveTo>
                    <a:pt x="5833428" y="101643"/>
                  </a:moveTo>
                  <a:lnTo>
                    <a:pt x="5908565" y="82376"/>
                  </a:lnTo>
                  <a:cubicBezTo>
                    <a:pt x="5915484" y="80596"/>
                    <a:pt x="5922532" y="84770"/>
                    <a:pt x="5924342" y="91692"/>
                  </a:cubicBezTo>
                  <a:cubicBezTo>
                    <a:pt x="5926088" y="98615"/>
                    <a:pt x="5921950" y="105667"/>
                    <a:pt x="5915031" y="107440"/>
                  </a:cubicBezTo>
                  <a:lnTo>
                    <a:pt x="5839829" y="126713"/>
                  </a:lnTo>
                  <a:cubicBezTo>
                    <a:pt x="5832910" y="128486"/>
                    <a:pt x="5825862" y="124313"/>
                    <a:pt x="5824116" y="117390"/>
                  </a:cubicBezTo>
                  <a:cubicBezTo>
                    <a:pt x="5822305" y="110468"/>
                    <a:pt x="5826508" y="103416"/>
                    <a:pt x="5833428" y="101643"/>
                  </a:cubicBezTo>
                  <a:close/>
                  <a:moveTo>
                    <a:pt x="6008792" y="56677"/>
                  </a:moveTo>
                  <a:lnTo>
                    <a:pt x="6083994" y="37404"/>
                  </a:lnTo>
                  <a:lnTo>
                    <a:pt x="6083994" y="37404"/>
                  </a:lnTo>
                  <a:cubicBezTo>
                    <a:pt x="6090912" y="35631"/>
                    <a:pt x="6097960" y="39804"/>
                    <a:pt x="6099706" y="46727"/>
                  </a:cubicBezTo>
                  <a:cubicBezTo>
                    <a:pt x="6101452" y="53650"/>
                    <a:pt x="6097314" y="60702"/>
                    <a:pt x="6090395" y="62475"/>
                  </a:cubicBezTo>
                  <a:lnTo>
                    <a:pt x="6015258" y="81748"/>
                  </a:lnTo>
                  <a:cubicBezTo>
                    <a:pt x="6008274" y="83521"/>
                    <a:pt x="6001291" y="79348"/>
                    <a:pt x="5999480" y="72425"/>
                  </a:cubicBezTo>
                  <a:cubicBezTo>
                    <a:pt x="5997734" y="65502"/>
                    <a:pt x="6001872" y="58450"/>
                    <a:pt x="6008792" y="56677"/>
                  </a:cubicBezTo>
                  <a:close/>
                  <a:moveTo>
                    <a:pt x="6184220" y="11706"/>
                  </a:moveTo>
                  <a:lnTo>
                    <a:pt x="6230066" y="-56"/>
                  </a:lnTo>
                  <a:cubicBezTo>
                    <a:pt x="6236984" y="-1835"/>
                    <a:pt x="6244033" y="2344"/>
                    <a:pt x="6245843" y="9267"/>
                  </a:cubicBezTo>
                  <a:cubicBezTo>
                    <a:pt x="6247589" y="16189"/>
                    <a:pt x="6243450" y="23235"/>
                    <a:pt x="6236532" y="25008"/>
                  </a:cubicBezTo>
                  <a:lnTo>
                    <a:pt x="6190622" y="36776"/>
                  </a:lnTo>
                  <a:cubicBezTo>
                    <a:pt x="6183703" y="38549"/>
                    <a:pt x="6176655" y="34376"/>
                    <a:pt x="6174844" y="27453"/>
                  </a:cubicBezTo>
                  <a:cubicBezTo>
                    <a:pt x="6173098" y="20531"/>
                    <a:pt x="6177301" y="13485"/>
                    <a:pt x="6184220" y="11706"/>
                  </a:cubicBez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nvGrpSpPr>
            <p:cNvPr id="31" name="Graphic 15">
              <a:extLst>
                <a:ext uri="{FF2B5EF4-FFF2-40B4-BE49-F238E27FC236}">
                  <a16:creationId xmlns:a16="http://schemas.microsoft.com/office/drawing/2014/main" id="{D589B660-D746-3B5C-3EC6-582C6750FD75}"/>
                </a:ext>
              </a:extLst>
            </p:cNvPr>
            <p:cNvGrpSpPr/>
            <p:nvPr/>
          </p:nvGrpSpPr>
          <p:grpSpPr>
            <a:xfrm>
              <a:off x="1279338" y="5031216"/>
              <a:ext cx="6200845" cy="1481169"/>
              <a:chOff x="4268179" y="4098275"/>
              <a:chExt cx="6311040" cy="1507491"/>
            </a:xfrm>
            <a:solidFill>
              <a:srgbClr val="4995FF"/>
            </a:solidFill>
          </p:grpSpPr>
          <p:sp>
            <p:nvSpPr>
              <p:cNvPr id="32" name="Freeform 31">
                <a:extLst>
                  <a:ext uri="{FF2B5EF4-FFF2-40B4-BE49-F238E27FC236}">
                    <a16:creationId xmlns:a16="http://schemas.microsoft.com/office/drawing/2014/main" id="{420D3290-DE5A-8990-8307-752FBFFF4D0D}"/>
                  </a:ext>
                </a:extLst>
              </p:cNvPr>
              <p:cNvSpPr/>
              <p:nvPr/>
            </p:nvSpPr>
            <p:spPr>
              <a:xfrm>
                <a:off x="4268179" y="5515164"/>
                <a:ext cx="90527" cy="90603"/>
              </a:xfrm>
              <a:custGeom>
                <a:avLst/>
                <a:gdLst>
                  <a:gd name="csX0" fmla="*/ -140 w 90527"/>
                  <a:gd name="csY0" fmla="*/ -466 h 90603"/>
                  <a:gd name="csX1" fmla="*/ 90387 w 90527"/>
                  <a:gd name="csY1" fmla="*/ -466 h 90603"/>
                  <a:gd name="csX2" fmla="*/ 90387 w 90527"/>
                  <a:gd name="csY2" fmla="*/ 90137 h 90603"/>
                  <a:gd name="csX3" fmla="*/ -140 w 90527"/>
                  <a:gd name="csY3" fmla="*/ 90137 h 90603"/>
                </a:gdLst>
                <a:ahLst/>
                <a:cxnLst>
                  <a:cxn ang="0">
                    <a:pos x="csX0" y="csY0"/>
                  </a:cxn>
                  <a:cxn ang="0">
                    <a:pos x="csX1" y="csY1"/>
                  </a:cxn>
                  <a:cxn ang="0">
                    <a:pos x="csX2" y="csY2"/>
                  </a:cxn>
                  <a:cxn ang="0">
                    <a:pos x="csX3" y="csY3"/>
                  </a:cxn>
                </a:cxnLst>
                <a:rect l="l" t="t" r="r" b="b"/>
                <a:pathLst>
                  <a:path w="90527" h="90603">
                    <a:moveTo>
                      <a:pt x="-140" y="-466"/>
                    </a:moveTo>
                    <a:lnTo>
                      <a:pt x="90387" y="-466"/>
                    </a:lnTo>
                    <a:lnTo>
                      <a:pt x="90387" y="90137"/>
                    </a:lnTo>
                    <a:lnTo>
                      <a:pt x="-140" y="90137"/>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3" name="Freeform 32">
                <a:extLst>
                  <a:ext uri="{FF2B5EF4-FFF2-40B4-BE49-F238E27FC236}">
                    <a16:creationId xmlns:a16="http://schemas.microsoft.com/office/drawing/2014/main" id="{F8A827E1-1EEE-C919-7FE2-8672DC101123}"/>
                  </a:ext>
                </a:extLst>
              </p:cNvPr>
              <p:cNvSpPr/>
              <p:nvPr/>
            </p:nvSpPr>
            <p:spPr>
              <a:xfrm>
                <a:off x="5309241" y="5340479"/>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4" name="Freeform 33">
                <a:extLst>
                  <a:ext uri="{FF2B5EF4-FFF2-40B4-BE49-F238E27FC236}">
                    <a16:creationId xmlns:a16="http://schemas.microsoft.com/office/drawing/2014/main" id="{F3F6C226-12AB-F5AC-076C-8D946BE8E396}"/>
                  </a:ext>
                </a:extLst>
              </p:cNvPr>
              <p:cNvSpPr/>
              <p:nvPr/>
            </p:nvSpPr>
            <p:spPr>
              <a:xfrm>
                <a:off x="6343837" y="5159324"/>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5" name="Freeform 34">
                <a:extLst>
                  <a:ext uri="{FF2B5EF4-FFF2-40B4-BE49-F238E27FC236}">
                    <a16:creationId xmlns:a16="http://schemas.microsoft.com/office/drawing/2014/main" id="{E36B2600-8858-759E-174A-ED619B48AF18}"/>
                  </a:ext>
                </a:extLst>
              </p:cNvPr>
              <p:cNvSpPr/>
              <p:nvPr/>
            </p:nvSpPr>
            <p:spPr>
              <a:xfrm>
                <a:off x="7378433" y="4894062"/>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6" name="Freeform 35">
                <a:extLst>
                  <a:ext uri="{FF2B5EF4-FFF2-40B4-BE49-F238E27FC236}">
                    <a16:creationId xmlns:a16="http://schemas.microsoft.com/office/drawing/2014/main" id="{23098954-04D2-904E-DD79-320AA1315A5D}"/>
                  </a:ext>
                </a:extLst>
              </p:cNvPr>
              <p:cNvSpPr/>
              <p:nvPr/>
            </p:nvSpPr>
            <p:spPr>
              <a:xfrm>
                <a:off x="8413028" y="4628799"/>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7" name="Freeform 36">
                <a:extLst>
                  <a:ext uri="{FF2B5EF4-FFF2-40B4-BE49-F238E27FC236}">
                    <a16:creationId xmlns:a16="http://schemas.microsoft.com/office/drawing/2014/main" id="{EEEE935C-7FFA-9FE4-F771-331F7DB342A0}"/>
                  </a:ext>
                </a:extLst>
              </p:cNvPr>
              <p:cNvSpPr/>
              <p:nvPr/>
            </p:nvSpPr>
            <p:spPr>
              <a:xfrm>
                <a:off x="9454097" y="4363537"/>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38" name="Freeform 37">
                <a:extLst>
                  <a:ext uri="{FF2B5EF4-FFF2-40B4-BE49-F238E27FC236}">
                    <a16:creationId xmlns:a16="http://schemas.microsoft.com/office/drawing/2014/main" id="{668BF445-A5A1-B388-C4F5-9ADD9BFA2A66}"/>
                  </a:ext>
                </a:extLst>
              </p:cNvPr>
              <p:cNvSpPr/>
              <p:nvPr/>
            </p:nvSpPr>
            <p:spPr>
              <a:xfrm>
                <a:off x="10488693" y="4098275"/>
                <a:ext cx="90527" cy="90577"/>
              </a:xfrm>
              <a:custGeom>
                <a:avLst/>
                <a:gdLst>
                  <a:gd name="csX0" fmla="*/ -140 w 90527"/>
                  <a:gd name="csY0" fmla="*/ -466 h 90577"/>
                  <a:gd name="csX1" fmla="*/ 90387 w 90527"/>
                  <a:gd name="csY1" fmla="*/ -466 h 90577"/>
                  <a:gd name="csX2" fmla="*/ 90387 w 90527"/>
                  <a:gd name="csY2" fmla="*/ 90111 h 90577"/>
                  <a:gd name="csX3" fmla="*/ -140 w 90527"/>
                  <a:gd name="csY3" fmla="*/ 90111 h 90577"/>
                </a:gdLst>
                <a:ahLst/>
                <a:cxnLst>
                  <a:cxn ang="0">
                    <a:pos x="csX0" y="csY0"/>
                  </a:cxn>
                  <a:cxn ang="0">
                    <a:pos x="csX1" y="csY1"/>
                  </a:cxn>
                  <a:cxn ang="0">
                    <a:pos x="csX2" y="csY2"/>
                  </a:cxn>
                  <a:cxn ang="0">
                    <a:pos x="csX3" y="csY3"/>
                  </a:cxn>
                </a:cxnLst>
                <a:rect l="l" t="t" r="r" b="b"/>
                <a:pathLst>
                  <a:path w="90527" h="90577">
                    <a:moveTo>
                      <a:pt x="-140" y="-466"/>
                    </a:moveTo>
                    <a:lnTo>
                      <a:pt x="90387" y="-466"/>
                    </a:lnTo>
                    <a:lnTo>
                      <a:pt x="90387" y="90111"/>
                    </a:lnTo>
                    <a:lnTo>
                      <a:pt x="-140" y="90111"/>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sp>
          <p:nvSpPr>
            <p:cNvPr id="39" name="Freeform 38">
              <a:extLst>
                <a:ext uri="{FF2B5EF4-FFF2-40B4-BE49-F238E27FC236}">
                  <a16:creationId xmlns:a16="http://schemas.microsoft.com/office/drawing/2014/main" id="{CAC84ECC-F07C-A236-6E8C-8BCC7AA44442}"/>
                </a:ext>
              </a:extLst>
            </p:cNvPr>
            <p:cNvSpPr/>
            <p:nvPr/>
          </p:nvSpPr>
          <p:spPr>
            <a:xfrm>
              <a:off x="1314094" y="6015841"/>
              <a:ext cx="6127762" cy="549290"/>
            </a:xfrm>
            <a:custGeom>
              <a:avLst/>
              <a:gdLst>
                <a:gd name="csX0" fmla="*/ 13235 w 6236658"/>
                <a:gd name="csY0" fmla="*/ 529553 h 559051"/>
                <a:gd name="csX1" fmla="*/ 13261 w 6236658"/>
                <a:gd name="csY1" fmla="*/ 529553 h 559051"/>
                <a:gd name="csX2" fmla="*/ 28941 w 6236658"/>
                <a:gd name="csY2" fmla="*/ 542881 h 559051"/>
                <a:gd name="csX3" fmla="*/ 15621 w 6236658"/>
                <a:gd name="csY3" fmla="*/ 558537 h 559051"/>
                <a:gd name="csX4" fmla="*/ 15589 w 6236658"/>
                <a:gd name="csY4" fmla="*/ 558537 h 559051"/>
                <a:gd name="csX5" fmla="*/ -92 w 6236658"/>
                <a:gd name="csY5" fmla="*/ 545210 h 559051"/>
                <a:gd name="csX6" fmla="*/ 13235 w 6236658"/>
                <a:gd name="csY6" fmla="*/ 529553 h 559051"/>
                <a:gd name="csX7" fmla="*/ 71269 w 6236658"/>
                <a:gd name="csY7" fmla="*/ 524830 h 559051"/>
                <a:gd name="csX8" fmla="*/ 71295 w 6236658"/>
                <a:gd name="csY8" fmla="*/ 524830 h 559051"/>
                <a:gd name="csX9" fmla="*/ 86976 w 6236658"/>
                <a:gd name="csY9" fmla="*/ 538158 h 559051"/>
                <a:gd name="csX10" fmla="*/ 73649 w 6236658"/>
                <a:gd name="csY10" fmla="*/ 553815 h 559051"/>
                <a:gd name="csX11" fmla="*/ 73623 w 6236658"/>
                <a:gd name="csY11" fmla="*/ 553815 h 559051"/>
                <a:gd name="csX12" fmla="*/ 57942 w 6236658"/>
                <a:gd name="csY12" fmla="*/ 540487 h 559051"/>
                <a:gd name="csX13" fmla="*/ 71269 w 6236658"/>
                <a:gd name="csY13" fmla="*/ 524830 h 559051"/>
                <a:gd name="csX14" fmla="*/ 129304 w 6236658"/>
                <a:gd name="csY14" fmla="*/ 520107 h 559051"/>
                <a:gd name="csX15" fmla="*/ 129330 w 6236658"/>
                <a:gd name="csY15" fmla="*/ 520107 h 559051"/>
                <a:gd name="csX16" fmla="*/ 145010 w 6236658"/>
                <a:gd name="csY16" fmla="*/ 533434 h 559051"/>
                <a:gd name="csX17" fmla="*/ 131683 w 6236658"/>
                <a:gd name="csY17" fmla="*/ 549092 h 559051"/>
                <a:gd name="csX18" fmla="*/ 131657 w 6236658"/>
                <a:gd name="csY18" fmla="*/ 549092 h 559051"/>
                <a:gd name="csX19" fmla="*/ 115977 w 6236658"/>
                <a:gd name="csY19" fmla="*/ 535764 h 559051"/>
                <a:gd name="csX20" fmla="*/ 129304 w 6236658"/>
                <a:gd name="csY20" fmla="*/ 520107 h 559051"/>
                <a:gd name="csX21" fmla="*/ 187338 w 6236658"/>
                <a:gd name="csY21" fmla="*/ 515384 h 559051"/>
                <a:gd name="csX22" fmla="*/ 187364 w 6236658"/>
                <a:gd name="csY22" fmla="*/ 515384 h 559051"/>
                <a:gd name="csX23" fmla="*/ 203044 w 6236658"/>
                <a:gd name="csY23" fmla="*/ 528712 h 559051"/>
                <a:gd name="csX24" fmla="*/ 189718 w 6236658"/>
                <a:gd name="csY24" fmla="*/ 544368 h 559051"/>
                <a:gd name="csX25" fmla="*/ 189692 w 6236658"/>
                <a:gd name="csY25" fmla="*/ 544368 h 559051"/>
                <a:gd name="csX26" fmla="*/ 174011 w 6236658"/>
                <a:gd name="csY26" fmla="*/ 531041 h 559051"/>
                <a:gd name="csX27" fmla="*/ 187338 w 6236658"/>
                <a:gd name="csY27" fmla="*/ 515384 h 559051"/>
                <a:gd name="csX28" fmla="*/ 245372 w 6236658"/>
                <a:gd name="csY28" fmla="*/ 510661 h 559051"/>
                <a:gd name="csX29" fmla="*/ 245398 w 6236658"/>
                <a:gd name="csY29" fmla="*/ 510661 h 559051"/>
                <a:gd name="csX30" fmla="*/ 261079 w 6236658"/>
                <a:gd name="csY30" fmla="*/ 523989 h 559051"/>
                <a:gd name="csX31" fmla="*/ 247752 w 6236658"/>
                <a:gd name="csY31" fmla="*/ 539710 h 559051"/>
                <a:gd name="csX32" fmla="*/ 247726 w 6236658"/>
                <a:gd name="csY32" fmla="*/ 539710 h 559051"/>
                <a:gd name="csX33" fmla="*/ 232046 w 6236658"/>
                <a:gd name="csY33" fmla="*/ 526383 h 559051"/>
                <a:gd name="csX34" fmla="*/ 245372 w 6236658"/>
                <a:gd name="csY34" fmla="*/ 510661 h 559051"/>
                <a:gd name="csX35" fmla="*/ 303400 w 6236658"/>
                <a:gd name="csY35" fmla="*/ 505938 h 559051"/>
                <a:gd name="csX36" fmla="*/ 303433 w 6236658"/>
                <a:gd name="csY36" fmla="*/ 505938 h 559051"/>
                <a:gd name="csX37" fmla="*/ 319113 w 6236658"/>
                <a:gd name="csY37" fmla="*/ 519266 h 559051"/>
                <a:gd name="csX38" fmla="*/ 305786 w 6236658"/>
                <a:gd name="csY38" fmla="*/ 534987 h 559051"/>
                <a:gd name="csX39" fmla="*/ 305760 w 6236658"/>
                <a:gd name="csY39" fmla="*/ 534987 h 559051"/>
                <a:gd name="csX40" fmla="*/ 290080 w 6236658"/>
                <a:gd name="csY40" fmla="*/ 521659 h 559051"/>
                <a:gd name="csX41" fmla="*/ 303400 w 6236658"/>
                <a:gd name="csY41" fmla="*/ 505938 h 559051"/>
                <a:gd name="csX42" fmla="*/ 361435 w 6236658"/>
                <a:gd name="csY42" fmla="*/ 501228 h 559051"/>
                <a:gd name="csX43" fmla="*/ 361467 w 6236658"/>
                <a:gd name="csY43" fmla="*/ 501228 h 559051"/>
                <a:gd name="csX44" fmla="*/ 377147 w 6236658"/>
                <a:gd name="csY44" fmla="*/ 514543 h 559051"/>
                <a:gd name="csX45" fmla="*/ 363821 w 6236658"/>
                <a:gd name="csY45" fmla="*/ 530264 h 559051"/>
                <a:gd name="csX46" fmla="*/ 363795 w 6236658"/>
                <a:gd name="csY46" fmla="*/ 530264 h 559051"/>
                <a:gd name="csX47" fmla="*/ 348114 w 6236658"/>
                <a:gd name="csY47" fmla="*/ 516937 h 559051"/>
                <a:gd name="csX48" fmla="*/ 361435 w 6236658"/>
                <a:gd name="csY48" fmla="*/ 501228 h 559051"/>
                <a:gd name="csX49" fmla="*/ 419469 w 6236658"/>
                <a:gd name="csY49" fmla="*/ 496511 h 559051"/>
                <a:gd name="csX50" fmla="*/ 419501 w 6236658"/>
                <a:gd name="csY50" fmla="*/ 496511 h 559051"/>
                <a:gd name="csX51" fmla="*/ 435182 w 6236658"/>
                <a:gd name="csY51" fmla="*/ 509820 h 559051"/>
                <a:gd name="csX52" fmla="*/ 421855 w 6236658"/>
                <a:gd name="csY52" fmla="*/ 525542 h 559051"/>
                <a:gd name="csX53" fmla="*/ 421829 w 6236658"/>
                <a:gd name="csY53" fmla="*/ 525542 h 559051"/>
                <a:gd name="csX54" fmla="*/ 406149 w 6236658"/>
                <a:gd name="csY54" fmla="*/ 512214 h 559051"/>
                <a:gd name="csX55" fmla="*/ 419469 w 6236658"/>
                <a:gd name="csY55" fmla="*/ 496511 h 559051"/>
                <a:gd name="csX56" fmla="*/ 477503 w 6236658"/>
                <a:gd name="csY56" fmla="*/ 491795 h 559051"/>
                <a:gd name="csX57" fmla="*/ 477536 w 6236658"/>
                <a:gd name="csY57" fmla="*/ 491788 h 559051"/>
                <a:gd name="csX58" fmla="*/ 493210 w 6236658"/>
                <a:gd name="csY58" fmla="*/ 505097 h 559051"/>
                <a:gd name="csX59" fmla="*/ 479889 w 6236658"/>
                <a:gd name="csY59" fmla="*/ 520818 h 559051"/>
                <a:gd name="csX60" fmla="*/ 479863 w 6236658"/>
                <a:gd name="csY60" fmla="*/ 520818 h 559051"/>
                <a:gd name="csX61" fmla="*/ 464183 w 6236658"/>
                <a:gd name="csY61" fmla="*/ 507490 h 559051"/>
                <a:gd name="csX62" fmla="*/ 477503 w 6236658"/>
                <a:gd name="csY62" fmla="*/ 491795 h 559051"/>
                <a:gd name="csX63" fmla="*/ 535538 w 6236658"/>
                <a:gd name="csY63" fmla="*/ 487072 h 559051"/>
                <a:gd name="csX64" fmla="*/ 535570 w 6236658"/>
                <a:gd name="csY64" fmla="*/ 487072 h 559051"/>
                <a:gd name="csX65" fmla="*/ 551244 w 6236658"/>
                <a:gd name="csY65" fmla="*/ 500406 h 559051"/>
                <a:gd name="csX66" fmla="*/ 537924 w 6236658"/>
                <a:gd name="csY66" fmla="*/ 516095 h 559051"/>
                <a:gd name="csX67" fmla="*/ 537891 w 6236658"/>
                <a:gd name="csY67" fmla="*/ 516095 h 559051"/>
                <a:gd name="csX68" fmla="*/ 522217 w 6236658"/>
                <a:gd name="csY68" fmla="*/ 502768 h 559051"/>
                <a:gd name="csX69" fmla="*/ 535538 w 6236658"/>
                <a:gd name="csY69" fmla="*/ 487072 h 559051"/>
                <a:gd name="csX70" fmla="*/ 593572 w 6236658"/>
                <a:gd name="csY70" fmla="*/ 482356 h 559051"/>
                <a:gd name="csX71" fmla="*/ 593604 w 6236658"/>
                <a:gd name="csY71" fmla="*/ 482356 h 559051"/>
                <a:gd name="csX72" fmla="*/ 609278 w 6236658"/>
                <a:gd name="csY72" fmla="*/ 495690 h 559051"/>
                <a:gd name="csX73" fmla="*/ 595958 w 6236658"/>
                <a:gd name="csY73" fmla="*/ 511373 h 559051"/>
                <a:gd name="csX74" fmla="*/ 595926 w 6236658"/>
                <a:gd name="csY74" fmla="*/ 511373 h 559051"/>
                <a:gd name="csX75" fmla="*/ 580252 w 6236658"/>
                <a:gd name="csY75" fmla="*/ 498045 h 559051"/>
                <a:gd name="csX76" fmla="*/ 593572 w 6236658"/>
                <a:gd name="csY76" fmla="*/ 482356 h 559051"/>
                <a:gd name="csX77" fmla="*/ 651606 w 6236658"/>
                <a:gd name="csY77" fmla="*/ 477639 h 559051"/>
                <a:gd name="csX78" fmla="*/ 651639 w 6236658"/>
                <a:gd name="csY78" fmla="*/ 477639 h 559051"/>
                <a:gd name="csX79" fmla="*/ 667313 w 6236658"/>
                <a:gd name="csY79" fmla="*/ 490967 h 559051"/>
                <a:gd name="csX80" fmla="*/ 653992 w 6236658"/>
                <a:gd name="csY80" fmla="*/ 506649 h 559051"/>
                <a:gd name="csX81" fmla="*/ 653960 w 6236658"/>
                <a:gd name="csY81" fmla="*/ 506649 h 559051"/>
                <a:gd name="csX82" fmla="*/ 638286 w 6236658"/>
                <a:gd name="csY82" fmla="*/ 493328 h 559051"/>
                <a:gd name="csX83" fmla="*/ 651606 w 6236658"/>
                <a:gd name="csY83" fmla="*/ 477639 h 559051"/>
                <a:gd name="csX84" fmla="*/ 709641 w 6236658"/>
                <a:gd name="csY84" fmla="*/ 472923 h 559051"/>
                <a:gd name="csX85" fmla="*/ 709673 w 6236658"/>
                <a:gd name="csY85" fmla="*/ 472916 h 559051"/>
                <a:gd name="csX86" fmla="*/ 725347 w 6236658"/>
                <a:gd name="csY86" fmla="*/ 486250 h 559051"/>
                <a:gd name="csX87" fmla="*/ 712027 w 6236658"/>
                <a:gd name="csY87" fmla="*/ 501940 h 559051"/>
                <a:gd name="csX88" fmla="*/ 711994 w 6236658"/>
                <a:gd name="csY88" fmla="*/ 501940 h 559051"/>
                <a:gd name="csX89" fmla="*/ 696314 w 6236658"/>
                <a:gd name="csY89" fmla="*/ 488605 h 559051"/>
                <a:gd name="csX90" fmla="*/ 709641 w 6236658"/>
                <a:gd name="csY90" fmla="*/ 472923 h 559051"/>
                <a:gd name="csX91" fmla="*/ 767675 w 6236658"/>
                <a:gd name="csY91" fmla="*/ 468206 h 559051"/>
                <a:gd name="csX92" fmla="*/ 767707 w 6236658"/>
                <a:gd name="csY92" fmla="*/ 468199 h 559051"/>
                <a:gd name="csX93" fmla="*/ 783381 w 6236658"/>
                <a:gd name="csY93" fmla="*/ 481534 h 559051"/>
                <a:gd name="csX94" fmla="*/ 770055 w 6236658"/>
                <a:gd name="csY94" fmla="*/ 497223 h 559051"/>
                <a:gd name="csX95" fmla="*/ 770029 w 6236658"/>
                <a:gd name="csY95" fmla="*/ 497223 h 559051"/>
                <a:gd name="csX96" fmla="*/ 754348 w 6236658"/>
                <a:gd name="csY96" fmla="*/ 483889 h 559051"/>
                <a:gd name="csX97" fmla="*/ 767675 w 6236658"/>
                <a:gd name="csY97" fmla="*/ 468206 h 559051"/>
                <a:gd name="csX98" fmla="*/ 825709 w 6236658"/>
                <a:gd name="csY98" fmla="*/ 463483 h 559051"/>
                <a:gd name="csX99" fmla="*/ 825735 w 6236658"/>
                <a:gd name="csY99" fmla="*/ 463483 h 559051"/>
                <a:gd name="csX100" fmla="*/ 841416 w 6236658"/>
                <a:gd name="csY100" fmla="*/ 476817 h 559051"/>
                <a:gd name="csX101" fmla="*/ 828089 w 6236658"/>
                <a:gd name="csY101" fmla="*/ 492500 h 559051"/>
                <a:gd name="csX102" fmla="*/ 828063 w 6236658"/>
                <a:gd name="csY102" fmla="*/ 492507 h 559051"/>
                <a:gd name="csX103" fmla="*/ 812383 w 6236658"/>
                <a:gd name="csY103" fmla="*/ 479172 h 559051"/>
                <a:gd name="csX104" fmla="*/ 825709 w 6236658"/>
                <a:gd name="csY104" fmla="*/ 463483 h 559051"/>
                <a:gd name="csX105" fmla="*/ 883744 w 6236658"/>
                <a:gd name="csY105" fmla="*/ 458766 h 559051"/>
                <a:gd name="csX106" fmla="*/ 883770 w 6236658"/>
                <a:gd name="csY106" fmla="*/ 458766 h 559051"/>
                <a:gd name="csX107" fmla="*/ 899450 w 6236658"/>
                <a:gd name="csY107" fmla="*/ 472094 h 559051"/>
                <a:gd name="csX108" fmla="*/ 886123 w 6236658"/>
                <a:gd name="csY108" fmla="*/ 487784 h 559051"/>
                <a:gd name="csX109" fmla="*/ 886097 w 6236658"/>
                <a:gd name="csY109" fmla="*/ 487784 h 559051"/>
                <a:gd name="csX110" fmla="*/ 870417 w 6236658"/>
                <a:gd name="csY110" fmla="*/ 474456 h 559051"/>
                <a:gd name="csX111" fmla="*/ 883744 w 6236658"/>
                <a:gd name="csY111" fmla="*/ 458766 h 559051"/>
                <a:gd name="csX112" fmla="*/ 941778 w 6236658"/>
                <a:gd name="csY112" fmla="*/ 454050 h 559051"/>
                <a:gd name="csX113" fmla="*/ 941804 w 6236658"/>
                <a:gd name="csY113" fmla="*/ 454050 h 559051"/>
                <a:gd name="csX114" fmla="*/ 957485 w 6236658"/>
                <a:gd name="csY114" fmla="*/ 467378 h 559051"/>
                <a:gd name="csX115" fmla="*/ 944158 w 6236658"/>
                <a:gd name="csY115" fmla="*/ 483067 h 559051"/>
                <a:gd name="csX116" fmla="*/ 944132 w 6236658"/>
                <a:gd name="csY116" fmla="*/ 483067 h 559051"/>
                <a:gd name="csX117" fmla="*/ 928451 w 6236658"/>
                <a:gd name="csY117" fmla="*/ 469739 h 559051"/>
                <a:gd name="csX118" fmla="*/ 941778 w 6236658"/>
                <a:gd name="csY118" fmla="*/ 454050 h 559051"/>
                <a:gd name="csX119" fmla="*/ 999812 w 6236658"/>
                <a:gd name="csY119" fmla="*/ 449334 h 559051"/>
                <a:gd name="csX120" fmla="*/ 999838 w 6236658"/>
                <a:gd name="csY120" fmla="*/ 449327 h 559051"/>
                <a:gd name="csX121" fmla="*/ 1015519 w 6236658"/>
                <a:gd name="csY121" fmla="*/ 462661 h 559051"/>
                <a:gd name="csX122" fmla="*/ 1002192 w 6236658"/>
                <a:gd name="csY122" fmla="*/ 478351 h 559051"/>
                <a:gd name="csX123" fmla="*/ 1002166 w 6236658"/>
                <a:gd name="csY123" fmla="*/ 478351 h 559051"/>
                <a:gd name="csX124" fmla="*/ 986486 w 6236658"/>
                <a:gd name="csY124" fmla="*/ 465016 h 559051"/>
                <a:gd name="csX125" fmla="*/ 999812 w 6236658"/>
                <a:gd name="csY125" fmla="*/ 449334 h 559051"/>
                <a:gd name="csX126" fmla="*/ 1057743 w 6236658"/>
                <a:gd name="csY126" fmla="*/ 444559 h 559051"/>
                <a:gd name="csX127" fmla="*/ 1057769 w 6236658"/>
                <a:gd name="csY127" fmla="*/ 444559 h 559051"/>
                <a:gd name="csX128" fmla="*/ 1073540 w 6236658"/>
                <a:gd name="csY128" fmla="*/ 457783 h 559051"/>
                <a:gd name="csX129" fmla="*/ 1060317 w 6236658"/>
                <a:gd name="csY129" fmla="*/ 473563 h 559051"/>
                <a:gd name="csX130" fmla="*/ 1060291 w 6236658"/>
                <a:gd name="csY130" fmla="*/ 473563 h 559051"/>
                <a:gd name="csX131" fmla="*/ 1044520 w 6236658"/>
                <a:gd name="csY131" fmla="*/ 460339 h 559051"/>
                <a:gd name="csX132" fmla="*/ 1057743 w 6236658"/>
                <a:gd name="csY132" fmla="*/ 444559 h 559051"/>
                <a:gd name="csX133" fmla="*/ 1115746 w 6236658"/>
                <a:gd name="csY133" fmla="*/ 439480 h 559051"/>
                <a:gd name="csX134" fmla="*/ 1115778 w 6236658"/>
                <a:gd name="csY134" fmla="*/ 439480 h 559051"/>
                <a:gd name="csX135" fmla="*/ 1131542 w 6236658"/>
                <a:gd name="csY135" fmla="*/ 452711 h 559051"/>
                <a:gd name="csX136" fmla="*/ 1118319 w 6236658"/>
                <a:gd name="csY136" fmla="*/ 468484 h 559051"/>
                <a:gd name="csX137" fmla="*/ 1118293 w 6236658"/>
                <a:gd name="csY137" fmla="*/ 468484 h 559051"/>
                <a:gd name="csX138" fmla="*/ 1102529 w 6236658"/>
                <a:gd name="csY138" fmla="*/ 455253 h 559051"/>
                <a:gd name="csX139" fmla="*/ 1115746 w 6236658"/>
                <a:gd name="csY139" fmla="*/ 439480 h 559051"/>
                <a:gd name="csX140" fmla="*/ 1173754 w 6236658"/>
                <a:gd name="csY140" fmla="*/ 434401 h 559051"/>
                <a:gd name="csX141" fmla="*/ 1173780 w 6236658"/>
                <a:gd name="csY141" fmla="*/ 434401 h 559051"/>
                <a:gd name="csX142" fmla="*/ 1189544 w 6236658"/>
                <a:gd name="csY142" fmla="*/ 447632 h 559051"/>
                <a:gd name="csX143" fmla="*/ 1176321 w 6236658"/>
                <a:gd name="csY143" fmla="*/ 463405 h 559051"/>
                <a:gd name="csX144" fmla="*/ 1176295 w 6236658"/>
                <a:gd name="csY144" fmla="*/ 463405 h 559051"/>
                <a:gd name="csX145" fmla="*/ 1160531 w 6236658"/>
                <a:gd name="csY145" fmla="*/ 450175 h 559051"/>
                <a:gd name="csX146" fmla="*/ 1173754 w 6236658"/>
                <a:gd name="csY146" fmla="*/ 434401 h 559051"/>
                <a:gd name="csX147" fmla="*/ 1231756 w 6236658"/>
                <a:gd name="csY147" fmla="*/ 429322 h 559051"/>
                <a:gd name="csX148" fmla="*/ 1231782 w 6236658"/>
                <a:gd name="csY148" fmla="*/ 429322 h 559051"/>
                <a:gd name="csX149" fmla="*/ 1247547 w 6236658"/>
                <a:gd name="csY149" fmla="*/ 442553 h 559051"/>
                <a:gd name="csX150" fmla="*/ 1234330 w 6236658"/>
                <a:gd name="csY150" fmla="*/ 458326 h 559051"/>
                <a:gd name="csX151" fmla="*/ 1234297 w 6236658"/>
                <a:gd name="csY151" fmla="*/ 458326 h 559051"/>
                <a:gd name="csX152" fmla="*/ 1218533 w 6236658"/>
                <a:gd name="csY152" fmla="*/ 445096 h 559051"/>
                <a:gd name="csX153" fmla="*/ 1231756 w 6236658"/>
                <a:gd name="csY153" fmla="*/ 429322 h 559051"/>
                <a:gd name="csX154" fmla="*/ 1289758 w 6236658"/>
                <a:gd name="csY154" fmla="*/ 424250 h 559051"/>
                <a:gd name="csX155" fmla="*/ 1289790 w 6236658"/>
                <a:gd name="csY155" fmla="*/ 424243 h 559051"/>
                <a:gd name="csX156" fmla="*/ 1305555 w 6236658"/>
                <a:gd name="csY156" fmla="*/ 437474 h 559051"/>
                <a:gd name="csX157" fmla="*/ 1292332 w 6236658"/>
                <a:gd name="csY157" fmla="*/ 453248 h 559051"/>
                <a:gd name="csX158" fmla="*/ 1292299 w 6236658"/>
                <a:gd name="csY158" fmla="*/ 453248 h 559051"/>
                <a:gd name="csX159" fmla="*/ 1276535 w 6236658"/>
                <a:gd name="csY159" fmla="*/ 440023 h 559051"/>
                <a:gd name="csX160" fmla="*/ 1289758 w 6236658"/>
                <a:gd name="csY160" fmla="*/ 424250 h 559051"/>
                <a:gd name="csX161" fmla="*/ 1347760 w 6236658"/>
                <a:gd name="csY161" fmla="*/ 419171 h 559051"/>
                <a:gd name="csX162" fmla="*/ 1347792 w 6236658"/>
                <a:gd name="csY162" fmla="*/ 419165 h 559051"/>
                <a:gd name="csX163" fmla="*/ 1363557 w 6236658"/>
                <a:gd name="csY163" fmla="*/ 432395 h 559051"/>
                <a:gd name="csX164" fmla="*/ 1350334 w 6236658"/>
                <a:gd name="csY164" fmla="*/ 448169 h 559051"/>
                <a:gd name="csX165" fmla="*/ 1350308 w 6236658"/>
                <a:gd name="csY165" fmla="*/ 448169 h 559051"/>
                <a:gd name="csX166" fmla="*/ 1334543 w 6236658"/>
                <a:gd name="csY166" fmla="*/ 434945 h 559051"/>
                <a:gd name="csX167" fmla="*/ 1347760 w 6236658"/>
                <a:gd name="csY167" fmla="*/ 419171 h 559051"/>
                <a:gd name="csX168" fmla="*/ 1405768 w 6236658"/>
                <a:gd name="csY168" fmla="*/ 414092 h 559051"/>
                <a:gd name="csX169" fmla="*/ 1405794 w 6236658"/>
                <a:gd name="csY169" fmla="*/ 414086 h 559051"/>
                <a:gd name="csX170" fmla="*/ 1421559 w 6236658"/>
                <a:gd name="csY170" fmla="*/ 427317 h 559051"/>
                <a:gd name="csX171" fmla="*/ 1408336 w 6236658"/>
                <a:gd name="csY171" fmla="*/ 443090 h 559051"/>
                <a:gd name="csX172" fmla="*/ 1408310 w 6236658"/>
                <a:gd name="csY172" fmla="*/ 443096 h 559051"/>
                <a:gd name="csX173" fmla="*/ 1392545 w 6236658"/>
                <a:gd name="csY173" fmla="*/ 429866 h 559051"/>
                <a:gd name="csX174" fmla="*/ 1405768 w 6236658"/>
                <a:gd name="csY174" fmla="*/ 414092 h 559051"/>
                <a:gd name="csX175" fmla="*/ 1463771 w 6236658"/>
                <a:gd name="csY175" fmla="*/ 409014 h 559051"/>
                <a:gd name="csX176" fmla="*/ 1463796 w 6236658"/>
                <a:gd name="csY176" fmla="*/ 409007 h 559051"/>
                <a:gd name="csX177" fmla="*/ 1479561 w 6236658"/>
                <a:gd name="csY177" fmla="*/ 422238 h 559051"/>
                <a:gd name="csX178" fmla="*/ 1466344 w 6236658"/>
                <a:gd name="csY178" fmla="*/ 438011 h 559051"/>
                <a:gd name="csX179" fmla="*/ 1466312 w 6236658"/>
                <a:gd name="csY179" fmla="*/ 438018 h 559051"/>
                <a:gd name="csX180" fmla="*/ 1450547 w 6236658"/>
                <a:gd name="csY180" fmla="*/ 424787 h 559051"/>
                <a:gd name="csX181" fmla="*/ 1463771 w 6236658"/>
                <a:gd name="csY181" fmla="*/ 409014 h 559051"/>
                <a:gd name="csX182" fmla="*/ 1521773 w 6236658"/>
                <a:gd name="csY182" fmla="*/ 403935 h 559051"/>
                <a:gd name="csX183" fmla="*/ 1521805 w 6236658"/>
                <a:gd name="csY183" fmla="*/ 403935 h 559051"/>
                <a:gd name="csX184" fmla="*/ 1537570 w 6236658"/>
                <a:gd name="csY184" fmla="*/ 417159 h 559051"/>
                <a:gd name="csX185" fmla="*/ 1524346 w 6236658"/>
                <a:gd name="csY185" fmla="*/ 432932 h 559051"/>
                <a:gd name="csX186" fmla="*/ 1524314 w 6236658"/>
                <a:gd name="csY186" fmla="*/ 432939 h 559051"/>
                <a:gd name="csX187" fmla="*/ 1508549 w 6236658"/>
                <a:gd name="csY187" fmla="*/ 419708 h 559051"/>
                <a:gd name="csX188" fmla="*/ 1521773 w 6236658"/>
                <a:gd name="csY188" fmla="*/ 403935 h 559051"/>
                <a:gd name="csX189" fmla="*/ 1579775 w 6236658"/>
                <a:gd name="csY189" fmla="*/ 398856 h 559051"/>
                <a:gd name="csX190" fmla="*/ 1579807 w 6236658"/>
                <a:gd name="csY190" fmla="*/ 398856 h 559051"/>
                <a:gd name="csX191" fmla="*/ 1595571 w 6236658"/>
                <a:gd name="csY191" fmla="*/ 412087 h 559051"/>
                <a:gd name="csX192" fmla="*/ 1582348 w 6236658"/>
                <a:gd name="csY192" fmla="*/ 427860 h 559051"/>
                <a:gd name="csX193" fmla="*/ 1582322 w 6236658"/>
                <a:gd name="csY193" fmla="*/ 427860 h 559051"/>
                <a:gd name="csX194" fmla="*/ 1566558 w 6236658"/>
                <a:gd name="csY194" fmla="*/ 414629 h 559051"/>
                <a:gd name="csX195" fmla="*/ 1579775 w 6236658"/>
                <a:gd name="csY195" fmla="*/ 398856 h 559051"/>
                <a:gd name="csX196" fmla="*/ 1637776 w 6236658"/>
                <a:gd name="csY196" fmla="*/ 393777 h 559051"/>
                <a:gd name="csX197" fmla="*/ 1637809 w 6236658"/>
                <a:gd name="csY197" fmla="*/ 393777 h 559051"/>
                <a:gd name="csX198" fmla="*/ 1653573 w 6236658"/>
                <a:gd name="csY198" fmla="*/ 407008 h 559051"/>
                <a:gd name="csX199" fmla="*/ 1640350 w 6236658"/>
                <a:gd name="csY199" fmla="*/ 422782 h 559051"/>
                <a:gd name="csX200" fmla="*/ 1640324 w 6236658"/>
                <a:gd name="csY200" fmla="*/ 422782 h 559051"/>
                <a:gd name="csX201" fmla="*/ 1624559 w 6236658"/>
                <a:gd name="csY201" fmla="*/ 409550 h 559051"/>
                <a:gd name="csX202" fmla="*/ 1637776 w 6236658"/>
                <a:gd name="csY202" fmla="*/ 393777 h 559051"/>
                <a:gd name="csX203" fmla="*/ 1695785 w 6236658"/>
                <a:gd name="csY203" fmla="*/ 388699 h 559051"/>
                <a:gd name="csX204" fmla="*/ 1695811 w 6236658"/>
                <a:gd name="csY204" fmla="*/ 388699 h 559051"/>
                <a:gd name="csX205" fmla="*/ 1711576 w 6236658"/>
                <a:gd name="csY205" fmla="*/ 401929 h 559051"/>
                <a:gd name="csX206" fmla="*/ 1698352 w 6236658"/>
                <a:gd name="csY206" fmla="*/ 417702 h 559051"/>
                <a:gd name="csX207" fmla="*/ 1698326 w 6236658"/>
                <a:gd name="csY207" fmla="*/ 417702 h 559051"/>
                <a:gd name="csX208" fmla="*/ 1682562 w 6236658"/>
                <a:gd name="csY208" fmla="*/ 404472 h 559051"/>
                <a:gd name="csX209" fmla="*/ 1695785 w 6236658"/>
                <a:gd name="csY209" fmla="*/ 388699 h 559051"/>
                <a:gd name="csX210" fmla="*/ 1753787 w 6236658"/>
                <a:gd name="csY210" fmla="*/ 383619 h 559051"/>
                <a:gd name="csX211" fmla="*/ 1753813 w 6236658"/>
                <a:gd name="csY211" fmla="*/ 383619 h 559051"/>
                <a:gd name="csX212" fmla="*/ 1769577 w 6236658"/>
                <a:gd name="csY212" fmla="*/ 396851 h 559051"/>
                <a:gd name="csX213" fmla="*/ 1756361 w 6236658"/>
                <a:gd name="csY213" fmla="*/ 412624 h 559051"/>
                <a:gd name="csX214" fmla="*/ 1756328 w 6236658"/>
                <a:gd name="csY214" fmla="*/ 412624 h 559051"/>
                <a:gd name="csX215" fmla="*/ 1740563 w 6236658"/>
                <a:gd name="csY215" fmla="*/ 399393 h 559051"/>
                <a:gd name="csX216" fmla="*/ 1753787 w 6236658"/>
                <a:gd name="csY216" fmla="*/ 383619 h 559051"/>
                <a:gd name="csX217" fmla="*/ 1811789 w 6236658"/>
                <a:gd name="csY217" fmla="*/ 378547 h 559051"/>
                <a:gd name="csX218" fmla="*/ 1811821 w 6236658"/>
                <a:gd name="csY218" fmla="*/ 378541 h 559051"/>
                <a:gd name="csX219" fmla="*/ 1827586 w 6236658"/>
                <a:gd name="csY219" fmla="*/ 391772 h 559051"/>
                <a:gd name="csX220" fmla="*/ 1814363 w 6236658"/>
                <a:gd name="csY220" fmla="*/ 407545 h 559051"/>
                <a:gd name="csX221" fmla="*/ 1814330 w 6236658"/>
                <a:gd name="csY221" fmla="*/ 407545 h 559051"/>
                <a:gd name="csX222" fmla="*/ 1798566 w 6236658"/>
                <a:gd name="csY222" fmla="*/ 394321 h 559051"/>
                <a:gd name="csX223" fmla="*/ 1811789 w 6236658"/>
                <a:gd name="csY223" fmla="*/ 378547 h 559051"/>
                <a:gd name="csX224" fmla="*/ 1869791 w 6236658"/>
                <a:gd name="csY224" fmla="*/ 373469 h 559051"/>
                <a:gd name="csX225" fmla="*/ 1869824 w 6236658"/>
                <a:gd name="csY225" fmla="*/ 373462 h 559051"/>
                <a:gd name="csX226" fmla="*/ 1885588 w 6236658"/>
                <a:gd name="csY226" fmla="*/ 386693 h 559051"/>
                <a:gd name="csX227" fmla="*/ 1872364 w 6236658"/>
                <a:gd name="csY227" fmla="*/ 402466 h 559051"/>
                <a:gd name="csX228" fmla="*/ 1872339 w 6236658"/>
                <a:gd name="csY228" fmla="*/ 402466 h 559051"/>
                <a:gd name="csX229" fmla="*/ 1856574 w 6236658"/>
                <a:gd name="csY229" fmla="*/ 389242 h 559051"/>
                <a:gd name="csX230" fmla="*/ 1869791 w 6236658"/>
                <a:gd name="csY230" fmla="*/ 373469 h 559051"/>
                <a:gd name="csX231" fmla="*/ 1927800 w 6236658"/>
                <a:gd name="csY231" fmla="*/ 368390 h 559051"/>
                <a:gd name="csX232" fmla="*/ 1927825 w 6236658"/>
                <a:gd name="csY232" fmla="*/ 368383 h 559051"/>
                <a:gd name="csX233" fmla="*/ 1943590 w 6236658"/>
                <a:gd name="csY233" fmla="*/ 381614 h 559051"/>
                <a:gd name="csX234" fmla="*/ 1930367 w 6236658"/>
                <a:gd name="csY234" fmla="*/ 397387 h 559051"/>
                <a:gd name="csX235" fmla="*/ 1930341 w 6236658"/>
                <a:gd name="csY235" fmla="*/ 397394 h 559051"/>
                <a:gd name="csX236" fmla="*/ 1914576 w 6236658"/>
                <a:gd name="csY236" fmla="*/ 384163 h 559051"/>
                <a:gd name="csX237" fmla="*/ 1927800 w 6236658"/>
                <a:gd name="csY237" fmla="*/ 368390 h 559051"/>
                <a:gd name="csX238" fmla="*/ 1985802 w 6236658"/>
                <a:gd name="csY238" fmla="*/ 363311 h 559051"/>
                <a:gd name="csX239" fmla="*/ 1985828 w 6236658"/>
                <a:gd name="csY239" fmla="*/ 363305 h 559051"/>
                <a:gd name="csX240" fmla="*/ 2001592 w 6236658"/>
                <a:gd name="csY240" fmla="*/ 376535 h 559051"/>
                <a:gd name="csX241" fmla="*/ 1988375 w 6236658"/>
                <a:gd name="csY241" fmla="*/ 392309 h 559051"/>
                <a:gd name="csX242" fmla="*/ 1988343 w 6236658"/>
                <a:gd name="csY242" fmla="*/ 392315 h 559051"/>
                <a:gd name="csX243" fmla="*/ 1972578 w 6236658"/>
                <a:gd name="csY243" fmla="*/ 379084 h 559051"/>
                <a:gd name="csX244" fmla="*/ 1985802 w 6236658"/>
                <a:gd name="csY244" fmla="*/ 363311 h 559051"/>
                <a:gd name="csX245" fmla="*/ 2043803 w 6236658"/>
                <a:gd name="csY245" fmla="*/ 358232 h 559051"/>
                <a:gd name="csX246" fmla="*/ 2043829 w 6236658"/>
                <a:gd name="csY246" fmla="*/ 358232 h 559051"/>
                <a:gd name="csX247" fmla="*/ 2059601 w 6236658"/>
                <a:gd name="csY247" fmla="*/ 371456 h 559051"/>
                <a:gd name="csX248" fmla="*/ 2046377 w 6236658"/>
                <a:gd name="csY248" fmla="*/ 387230 h 559051"/>
                <a:gd name="csX249" fmla="*/ 2046345 w 6236658"/>
                <a:gd name="csY249" fmla="*/ 387236 h 559051"/>
                <a:gd name="csX250" fmla="*/ 2030580 w 6236658"/>
                <a:gd name="csY250" fmla="*/ 374006 h 559051"/>
                <a:gd name="csX251" fmla="*/ 2043803 w 6236658"/>
                <a:gd name="csY251" fmla="*/ 358232 h 559051"/>
                <a:gd name="csX252" fmla="*/ 2101825 w 6236658"/>
                <a:gd name="csY252" fmla="*/ 353160 h 559051"/>
                <a:gd name="csX253" fmla="*/ 2101851 w 6236658"/>
                <a:gd name="csY253" fmla="*/ 353160 h 559051"/>
                <a:gd name="csX254" fmla="*/ 2117603 w 6236658"/>
                <a:gd name="csY254" fmla="*/ 366410 h 559051"/>
                <a:gd name="csX255" fmla="*/ 2104366 w 6236658"/>
                <a:gd name="csY255" fmla="*/ 382164 h 559051"/>
                <a:gd name="csX256" fmla="*/ 2104334 w 6236658"/>
                <a:gd name="csY256" fmla="*/ 382170 h 559051"/>
                <a:gd name="csX257" fmla="*/ 2088582 w 6236658"/>
                <a:gd name="csY257" fmla="*/ 368920 h 559051"/>
                <a:gd name="csX258" fmla="*/ 2101825 w 6236658"/>
                <a:gd name="csY258" fmla="*/ 353160 h 559051"/>
                <a:gd name="csX259" fmla="*/ 2159834 w 6236658"/>
                <a:gd name="csY259" fmla="*/ 348113 h 559051"/>
                <a:gd name="csX260" fmla="*/ 2159860 w 6236658"/>
                <a:gd name="csY260" fmla="*/ 348113 h 559051"/>
                <a:gd name="csX261" fmla="*/ 2175611 w 6236658"/>
                <a:gd name="csY261" fmla="*/ 361357 h 559051"/>
                <a:gd name="csX262" fmla="*/ 2162369 w 6236658"/>
                <a:gd name="csY262" fmla="*/ 377117 h 559051"/>
                <a:gd name="csX263" fmla="*/ 2162342 w 6236658"/>
                <a:gd name="csY263" fmla="*/ 377124 h 559051"/>
                <a:gd name="csX264" fmla="*/ 2146591 w 6236658"/>
                <a:gd name="csY264" fmla="*/ 363874 h 559051"/>
                <a:gd name="csX265" fmla="*/ 2159834 w 6236658"/>
                <a:gd name="csY265" fmla="*/ 348113 h 559051"/>
                <a:gd name="csX266" fmla="*/ 2217835 w 6236658"/>
                <a:gd name="csY266" fmla="*/ 343067 h 559051"/>
                <a:gd name="csX267" fmla="*/ 2217868 w 6236658"/>
                <a:gd name="csY267" fmla="*/ 343067 h 559051"/>
                <a:gd name="csX268" fmla="*/ 2233613 w 6236658"/>
                <a:gd name="csY268" fmla="*/ 356310 h 559051"/>
                <a:gd name="csX269" fmla="*/ 2220377 w 6236658"/>
                <a:gd name="csY269" fmla="*/ 372071 h 559051"/>
                <a:gd name="csX270" fmla="*/ 2220351 w 6236658"/>
                <a:gd name="csY270" fmla="*/ 372077 h 559051"/>
                <a:gd name="csX271" fmla="*/ 2204599 w 6236658"/>
                <a:gd name="csY271" fmla="*/ 358827 h 559051"/>
                <a:gd name="csX272" fmla="*/ 2217835 w 6236658"/>
                <a:gd name="csY272" fmla="*/ 343067 h 559051"/>
                <a:gd name="csX273" fmla="*/ 2275844 w 6236658"/>
                <a:gd name="csY273" fmla="*/ 338020 h 559051"/>
                <a:gd name="csX274" fmla="*/ 2275870 w 6236658"/>
                <a:gd name="csY274" fmla="*/ 338020 h 559051"/>
                <a:gd name="csX275" fmla="*/ 2291622 w 6236658"/>
                <a:gd name="csY275" fmla="*/ 351264 h 559051"/>
                <a:gd name="csX276" fmla="*/ 2278385 w 6236658"/>
                <a:gd name="csY276" fmla="*/ 367024 h 559051"/>
                <a:gd name="csX277" fmla="*/ 2278353 w 6236658"/>
                <a:gd name="csY277" fmla="*/ 367031 h 559051"/>
                <a:gd name="csX278" fmla="*/ 2262601 w 6236658"/>
                <a:gd name="csY278" fmla="*/ 353781 h 559051"/>
                <a:gd name="csX279" fmla="*/ 2275844 w 6236658"/>
                <a:gd name="csY279" fmla="*/ 338020 h 559051"/>
                <a:gd name="csX280" fmla="*/ 2333852 w 6236658"/>
                <a:gd name="csY280" fmla="*/ 332974 h 559051"/>
                <a:gd name="csX281" fmla="*/ 2333879 w 6236658"/>
                <a:gd name="csY281" fmla="*/ 332974 h 559051"/>
                <a:gd name="csX282" fmla="*/ 2349630 w 6236658"/>
                <a:gd name="csY282" fmla="*/ 346217 h 559051"/>
                <a:gd name="csX283" fmla="*/ 2336387 w 6236658"/>
                <a:gd name="csY283" fmla="*/ 361978 h 559051"/>
                <a:gd name="csX284" fmla="*/ 2336361 w 6236658"/>
                <a:gd name="csY284" fmla="*/ 361978 h 559051"/>
                <a:gd name="csX285" fmla="*/ 2320610 w 6236658"/>
                <a:gd name="csY285" fmla="*/ 348734 h 559051"/>
                <a:gd name="csX286" fmla="*/ 2333852 w 6236658"/>
                <a:gd name="csY286" fmla="*/ 332974 h 559051"/>
                <a:gd name="csX287" fmla="*/ 2391855 w 6236658"/>
                <a:gd name="csY287" fmla="*/ 327928 h 559051"/>
                <a:gd name="csX288" fmla="*/ 2391887 w 6236658"/>
                <a:gd name="csY288" fmla="*/ 327928 h 559051"/>
                <a:gd name="csX289" fmla="*/ 2407632 w 6236658"/>
                <a:gd name="csY289" fmla="*/ 341171 h 559051"/>
                <a:gd name="csX290" fmla="*/ 2394396 w 6236658"/>
                <a:gd name="csY290" fmla="*/ 356932 h 559051"/>
                <a:gd name="csX291" fmla="*/ 2394364 w 6236658"/>
                <a:gd name="csY291" fmla="*/ 356932 h 559051"/>
                <a:gd name="csX292" fmla="*/ 2378618 w 6236658"/>
                <a:gd name="csY292" fmla="*/ 343688 h 559051"/>
                <a:gd name="csX293" fmla="*/ 2391855 w 6236658"/>
                <a:gd name="csY293" fmla="*/ 327928 h 559051"/>
                <a:gd name="csX294" fmla="*/ 2449863 w 6236658"/>
                <a:gd name="csY294" fmla="*/ 322881 h 559051"/>
                <a:gd name="csX295" fmla="*/ 2449889 w 6236658"/>
                <a:gd name="csY295" fmla="*/ 322881 h 559051"/>
                <a:gd name="csX296" fmla="*/ 2465640 w 6236658"/>
                <a:gd name="csY296" fmla="*/ 336125 h 559051"/>
                <a:gd name="csX297" fmla="*/ 2452404 w 6236658"/>
                <a:gd name="csY297" fmla="*/ 351885 h 559051"/>
                <a:gd name="csX298" fmla="*/ 2452372 w 6236658"/>
                <a:gd name="csY298" fmla="*/ 351885 h 559051"/>
                <a:gd name="csX299" fmla="*/ 2436620 w 6236658"/>
                <a:gd name="csY299" fmla="*/ 338642 h 559051"/>
                <a:gd name="csX300" fmla="*/ 2449863 w 6236658"/>
                <a:gd name="csY300" fmla="*/ 322881 h 559051"/>
                <a:gd name="csX301" fmla="*/ 2507865 w 6236658"/>
                <a:gd name="csY301" fmla="*/ 317835 h 559051"/>
                <a:gd name="csX302" fmla="*/ 2507897 w 6236658"/>
                <a:gd name="csY302" fmla="*/ 317835 h 559051"/>
                <a:gd name="csX303" fmla="*/ 2523649 w 6236658"/>
                <a:gd name="csY303" fmla="*/ 331078 h 559051"/>
                <a:gd name="csX304" fmla="*/ 2510406 w 6236658"/>
                <a:gd name="csY304" fmla="*/ 346839 h 559051"/>
                <a:gd name="csX305" fmla="*/ 2510380 w 6236658"/>
                <a:gd name="csY305" fmla="*/ 346839 h 559051"/>
                <a:gd name="csX306" fmla="*/ 2494629 w 6236658"/>
                <a:gd name="csY306" fmla="*/ 333595 h 559051"/>
                <a:gd name="csX307" fmla="*/ 2507865 w 6236658"/>
                <a:gd name="csY307" fmla="*/ 317835 h 559051"/>
                <a:gd name="csX308" fmla="*/ 2565874 w 6236658"/>
                <a:gd name="csY308" fmla="*/ 312788 h 559051"/>
                <a:gd name="csX309" fmla="*/ 2565906 w 6236658"/>
                <a:gd name="csY309" fmla="*/ 312788 h 559051"/>
                <a:gd name="csX310" fmla="*/ 2581651 w 6236658"/>
                <a:gd name="csY310" fmla="*/ 326032 h 559051"/>
                <a:gd name="csX311" fmla="*/ 2568415 w 6236658"/>
                <a:gd name="csY311" fmla="*/ 341792 h 559051"/>
                <a:gd name="csX312" fmla="*/ 2568383 w 6236658"/>
                <a:gd name="csY312" fmla="*/ 341792 h 559051"/>
                <a:gd name="csX313" fmla="*/ 2552637 w 6236658"/>
                <a:gd name="csY313" fmla="*/ 328549 h 559051"/>
                <a:gd name="csX314" fmla="*/ 2565874 w 6236658"/>
                <a:gd name="csY314" fmla="*/ 312788 h 559051"/>
                <a:gd name="csX315" fmla="*/ 2623882 w 6236658"/>
                <a:gd name="csY315" fmla="*/ 307742 h 559051"/>
                <a:gd name="csX316" fmla="*/ 2623908 w 6236658"/>
                <a:gd name="csY316" fmla="*/ 307742 h 559051"/>
                <a:gd name="csX317" fmla="*/ 2639660 w 6236658"/>
                <a:gd name="csY317" fmla="*/ 320985 h 559051"/>
                <a:gd name="csX318" fmla="*/ 2626423 w 6236658"/>
                <a:gd name="csY318" fmla="*/ 336746 h 559051"/>
                <a:gd name="csX319" fmla="*/ 2626391 w 6236658"/>
                <a:gd name="csY319" fmla="*/ 336746 h 559051"/>
                <a:gd name="csX320" fmla="*/ 2610639 w 6236658"/>
                <a:gd name="csY320" fmla="*/ 323502 h 559051"/>
                <a:gd name="csX321" fmla="*/ 2623882 w 6236658"/>
                <a:gd name="csY321" fmla="*/ 307742 h 559051"/>
                <a:gd name="csX322" fmla="*/ 2681884 w 6236658"/>
                <a:gd name="csY322" fmla="*/ 302695 h 559051"/>
                <a:gd name="csX323" fmla="*/ 2681916 w 6236658"/>
                <a:gd name="csY323" fmla="*/ 302695 h 559051"/>
                <a:gd name="csX324" fmla="*/ 2697668 w 6236658"/>
                <a:gd name="csY324" fmla="*/ 315939 h 559051"/>
                <a:gd name="csX325" fmla="*/ 2684425 w 6236658"/>
                <a:gd name="csY325" fmla="*/ 331700 h 559051"/>
                <a:gd name="csX326" fmla="*/ 2684400 w 6236658"/>
                <a:gd name="csY326" fmla="*/ 331700 h 559051"/>
                <a:gd name="csX327" fmla="*/ 2668648 w 6236658"/>
                <a:gd name="csY327" fmla="*/ 318456 h 559051"/>
                <a:gd name="csX328" fmla="*/ 2681884 w 6236658"/>
                <a:gd name="csY328" fmla="*/ 302695 h 559051"/>
                <a:gd name="csX329" fmla="*/ 2739893 w 6236658"/>
                <a:gd name="csY329" fmla="*/ 297649 h 559051"/>
                <a:gd name="csX330" fmla="*/ 2739919 w 6236658"/>
                <a:gd name="csY330" fmla="*/ 297642 h 559051"/>
                <a:gd name="csX331" fmla="*/ 2755670 w 6236658"/>
                <a:gd name="csY331" fmla="*/ 310893 h 559051"/>
                <a:gd name="csX332" fmla="*/ 2742434 w 6236658"/>
                <a:gd name="csY332" fmla="*/ 326653 h 559051"/>
                <a:gd name="csX333" fmla="*/ 2742401 w 6236658"/>
                <a:gd name="csY333" fmla="*/ 326653 h 559051"/>
                <a:gd name="csX334" fmla="*/ 2726656 w 6236658"/>
                <a:gd name="csY334" fmla="*/ 313409 h 559051"/>
                <a:gd name="csX335" fmla="*/ 2739893 w 6236658"/>
                <a:gd name="csY335" fmla="*/ 297649 h 559051"/>
                <a:gd name="csX336" fmla="*/ 2797901 w 6236658"/>
                <a:gd name="csY336" fmla="*/ 292602 h 559051"/>
                <a:gd name="csX337" fmla="*/ 2797927 w 6236658"/>
                <a:gd name="csY337" fmla="*/ 292596 h 559051"/>
                <a:gd name="csX338" fmla="*/ 2813679 w 6236658"/>
                <a:gd name="csY338" fmla="*/ 305846 h 559051"/>
                <a:gd name="csX339" fmla="*/ 2800436 w 6236658"/>
                <a:gd name="csY339" fmla="*/ 321607 h 559051"/>
                <a:gd name="csX340" fmla="*/ 2800410 w 6236658"/>
                <a:gd name="csY340" fmla="*/ 321607 h 559051"/>
                <a:gd name="csX341" fmla="*/ 2784658 w 6236658"/>
                <a:gd name="csY341" fmla="*/ 308363 h 559051"/>
                <a:gd name="csX342" fmla="*/ 2797901 w 6236658"/>
                <a:gd name="csY342" fmla="*/ 292602 h 559051"/>
                <a:gd name="csX343" fmla="*/ 2855903 w 6236658"/>
                <a:gd name="csY343" fmla="*/ 287556 h 559051"/>
                <a:gd name="csX344" fmla="*/ 2855935 w 6236658"/>
                <a:gd name="csY344" fmla="*/ 287549 h 559051"/>
                <a:gd name="csX345" fmla="*/ 2871687 w 6236658"/>
                <a:gd name="csY345" fmla="*/ 300800 h 559051"/>
                <a:gd name="csX346" fmla="*/ 2858444 w 6236658"/>
                <a:gd name="csY346" fmla="*/ 316560 h 559051"/>
                <a:gd name="csX347" fmla="*/ 2858419 w 6236658"/>
                <a:gd name="csY347" fmla="*/ 316560 h 559051"/>
                <a:gd name="csX348" fmla="*/ 2842667 w 6236658"/>
                <a:gd name="csY348" fmla="*/ 303316 h 559051"/>
                <a:gd name="csX349" fmla="*/ 2855903 w 6236658"/>
                <a:gd name="csY349" fmla="*/ 287556 h 559051"/>
                <a:gd name="csX350" fmla="*/ 2913911 w 6236658"/>
                <a:gd name="csY350" fmla="*/ 282509 h 559051"/>
                <a:gd name="csX351" fmla="*/ 2913937 w 6236658"/>
                <a:gd name="csY351" fmla="*/ 282503 h 559051"/>
                <a:gd name="csX352" fmla="*/ 2929689 w 6236658"/>
                <a:gd name="csY352" fmla="*/ 295753 h 559051"/>
                <a:gd name="csX353" fmla="*/ 2916453 w 6236658"/>
                <a:gd name="csY353" fmla="*/ 311514 h 559051"/>
                <a:gd name="csX354" fmla="*/ 2916420 w 6236658"/>
                <a:gd name="csY354" fmla="*/ 311514 h 559051"/>
                <a:gd name="csX355" fmla="*/ 2900669 w 6236658"/>
                <a:gd name="csY355" fmla="*/ 298263 h 559051"/>
                <a:gd name="csX356" fmla="*/ 2913911 w 6236658"/>
                <a:gd name="csY356" fmla="*/ 282509 h 559051"/>
                <a:gd name="csX357" fmla="*/ 2971920 w 6236658"/>
                <a:gd name="csY357" fmla="*/ 277463 h 559051"/>
                <a:gd name="csX358" fmla="*/ 2971946 w 6236658"/>
                <a:gd name="csY358" fmla="*/ 277456 h 559051"/>
                <a:gd name="csX359" fmla="*/ 2987698 w 6236658"/>
                <a:gd name="csY359" fmla="*/ 290707 h 559051"/>
                <a:gd name="csX360" fmla="*/ 2974455 w 6236658"/>
                <a:gd name="csY360" fmla="*/ 306461 h 559051"/>
                <a:gd name="csX361" fmla="*/ 2974429 w 6236658"/>
                <a:gd name="csY361" fmla="*/ 306467 h 559051"/>
                <a:gd name="csX362" fmla="*/ 2958677 w 6236658"/>
                <a:gd name="csY362" fmla="*/ 293217 h 559051"/>
                <a:gd name="csX363" fmla="*/ 2971920 w 6236658"/>
                <a:gd name="csY363" fmla="*/ 277463 h 559051"/>
                <a:gd name="csX364" fmla="*/ 3029922 w 6236658"/>
                <a:gd name="csY364" fmla="*/ 272416 h 559051"/>
                <a:gd name="csX365" fmla="*/ 3029955 w 6236658"/>
                <a:gd name="csY365" fmla="*/ 272410 h 559051"/>
                <a:gd name="csX366" fmla="*/ 3045700 w 6236658"/>
                <a:gd name="csY366" fmla="*/ 285660 h 559051"/>
                <a:gd name="csX367" fmla="*/ 3032463 w 6236658"/>
                <a:gd name="csY367" fmla="*/ 301414 h 559051"/>
                <a:gd name="csX368" fmla="*/ 3032437 w 6236658"/>
                <a:gd name="csY368" fmla="*/ 301421 h 559051"/>
                <a:gd name="csX369" fmla="*/ 3016686 w 6236658"/>
                <a:gd name="csY369" fmla="*/ 288170 h 559051"/>
                <a:gd name="csX370" fmla="*/ 3029922 w 6236658"/>
                <a:gd name="csY370" fmla="*/ 272416 h 559051"/>
                <a:gd name="csX371" fmla="*/ 3087930 w 6236658"/>
                <a:gd name="csY371" fmla="*/ 267370 h 559051"/>
                <a:gd name="csX372" fmla="*/ 3087956 w 6236658"/>
                <a:gd name="csY372" fmla="*/ 267364 h 559051"/>
                <a:gd name="csX373" fmla="*/ 3103708 w 6236658"/>
                <a:gd name="csY373" fmla="*/ 280614 h 559051"/>
                <a:gd name="csX374" fmla="*/ 3090472 w 6236658"/>
                <a:gd name="csY374" fmla="*/ 296368 h 559051"/>
                <a:gd name="csX375" fmla="*/ 3090439 w 6236658"/>
                <a:gd name="csY375" fmla="*/ 296374 h 559051"/>
                <a:gd name="csX376" fmla="*/ 3074688 w 6236658"/>
                <a:gd name="csY376" fmla="*/ 283124 h 559051"/>
                <a:gd name="csX377" fmla="*/ 3087930 w 6236658"/>
                <a:gd name="csY377" fmla="*/ 267370 h 559051"/>
                <a:gd name="csX378" fmla="*/ 3146023 w 6236658"/>
                <a:gd name="csY378" fmla="*/ 262440 h 559051"/>
                <a:gd name="csX379" fmla="*/ 3146055 w 6236658"/>
                <a:gd name="csY379" fmla="*/ 262440 h 559051"/>
                <a:gd name="csX380" fmla="*/ 3161730 w 6236658"/>
                <a:gd name="csY380" fmla="*/ 275768 h 559051"/>
                <a:gd name="csX381" fmla="*/ 3148409 w 6236658"/>
                <a:gd name="csY381" fmla="*/ 291457 h 559051"/>
                <a:gd name="csX382" fmla="*/ 3148377 w 6236658"/>
                <a:gd name="csY382" fmla="*/ 291457 h 559051"/>
                <a:gd name="csX383" fmla="*/ 3132703 w 6236658"/>
                <a:gd name="csY383" fmla="*/ 278129 h 559051"/>
                <a:gd name="csX384" fmla="*/ 3146023 w 6236658"/>
                <a:gd name="csY384" fmla="*/ 262440 h 559051"/>
                <a:gd name="csX385" fmla="*/ 3204058 w 6236658"/>
                <a:gd name="csY385" fmla="*/ 257724 h 559051"/>
                <a:gd name="csX386" fmla="*/ 3204090 w 6236658"/>
                <a:gd name="csY386" fmla="*/ 257724 h 559051"/>
                <a:gd name="csX387" fmla="*/ 3219764 w 6236658"/>
                <a:gd name="csY387" fmla="*/ 271051 h 559051"/>
                <a:gd name="csX388" fmla="*/ 3206443 w 6236658"/>
                <a:gd name="csY388" fmla="*/ 286741 h 559051"/>
                <a:gd name="csX389" fmla="*/ 3206411 w 6236658"/>
                <a:gd name="csY389" fmla="*/ 286741 h 559051"/>
                <a:gd name="csX390" fmla="*/ 3190737 w 6236658"/>
                <a:gd name="csY390" fmla="*/ 273413 h 559051"/>
                <a:gd name="csX391" fmla="*/ 3204058 w 6236658"/>
                <a:gd name="csY391" fmla="*/ 257724 h 559051"/>
                <a:gd name="csX392" fmla="*/ 3262092 w 6236658"/>
                <a:gd name="csY392" fmla="*/ 253007 h 559051"/>
                <a:gd name="csX393" fmla="*/ 3262124 w 6236658"/>
                <a:gd name="csY393" fmla="*/ 253001 h 559051"/>
                <a:gd name="csX394" fmla="*/ 3277798 w 6236658"/>
                <a:gd name="csY394" fmla="*/ 266335 h 559051"/>
                <a:gd name="csX395" fmla="*/ 3264478 w 6236658"/>
                <a:gd name="csY395" fmla="*/ 282024 h 559051"/>
                <a:gd name="csX396" fmla="*/ 3264446 w 6236658"/>
                <a:gd name="csY396" fmla="*/ 282024 h 559051"/>
                <a:gd name="csX397" fmla="*/ 3248771 w 6236658"/>
                <a:gd name="csY397" fmla="*/ 268690 h 559051"/>
                <a:gd name="csX398" fmla="*/ 3262092 w 6236658"/>
                <a:gd name="csY398" fmla="*/ 253007 h 559051"/>
                <a:gd name="csX399" fmla="*/ 3320126 w 6236658"/>
                <a:gd name="csY399" fmla="*/ 248291 h 559051"/>
                <a:gd name="csX400" fmla="*/ 3320158 w 6236658"/>
                <a:gd name="csY400" fmla="*/ 248284 h 559051"/>
                <a:gd name="csX401" fmla="*/ 3335832 w 6236658"/>
                <a:gd name="csY401" fmla="*/ 261618 h 559051"/>
                <a:gd name="csX402" fmla="*/ 3322512 w 6236658"/>
                <a:gd name="csY402" fmla="*/ 277301 h 559051"/>
                <a:gd name="csX403" fmla="*/ 3322480 w 6236658"/>
                <a:gd name="csY403" fmla="*/ 277308 h 559051"/>
                <a:gd name="csX404" fmla="*/ 3306799 w 6236658"/>
                <a:gd name="csY404" fmla="*/ 263973 h 559051"/>
                <a:gd name="csX405" fmla="*/ 3320126 w 6236658"/>
                <a:gd name="csY405" fmla="*/ 248291 h 559051"/>
                <a:gd name="csX406" fmla="*/ 3378161 w 6236658"/>
                <a:gd name="csY406" fmla="*/ 243568 h 559051"/>
                <a:gd name="csX407" fmla="*/ 3378193 w 6236658"/>
                <a:gd name="csY407" fmla="*/ 243568 h 559051"/>
                <a:gd name="csX408" fmla="*/ 3393867 w 6236658"/>
                <a:gd name="csY408" fmla="*/ 256902 h 559051"/>
                <a:gd name="csX409" fmla="*/ 3380540 w 6236658"/>
                <a:gd name="csY409" fmla="*/ 272585 h 559051"/>
                <a:gd name="csX410" fmla="*/ 3380514 w 6236658"/>
                <a:gd name="csY410" fmla="*/ 272591 h 559051"/>
                <a:gd name="csX411" fmla="*/ 3364834 w 6236658"/>
                <a:gd name="csY411" fmla="*/ 259257 h 559051"/>
                <a:gd name="csX412" fmla="*/ 3378161 w 6236658"/>
                <a:gd name="csY412" fmla="*/ 243568 h 559051"/>
                <a:gd name="csX413" fmla="*/ 3436195 w 6236658"/>
                <a:gd name="csY413" fmla="*/ 238851 h 559051"/>
                <a:gd name="csX414" fmla="*/ 3436221 w 6236658"/>
                <a:gd name="csY414" fmla="*/ 238851 h 559051"/>
                <a:gd name="csX415" fmla="*/ 3451901 w 6236658"/>
                <a:gd name="csY415" fmla="*/ 252179 h 559051"/>
                <a:gd name="csX416" fmla="*/ 3438575 w 6236658"/>
                <a:gd name="csY416" fmla="*/ 267868 h 559051"/>
                <a:gd name="csX417" fmla="*/ 3438549 w 6236658"/>
                <a:gd name="csY417" fmla="*/ 267868 h 559051"/>
                <a:gd name="csX418" fmla="*/ 3422868 w 6236658"/>
                <a:gd name="csY418" fmla="*/ 254540 h 559051"/>
                <a:gd name="csX419" fmla="*/ 3436195 w 6236658"/>
                <a:gd name="csY419" fmla="*/ 238851 h 559051"/>
                <a:gd name="csX420" fmla="*/ 3494229 w 6236658"/>
                <a:gd name="csY420" fmla="*/ 234135 h 559051"/>
                <a:gd name="csX421" fmla="*/ 3494255 w 6236658"/>
                <a:gd name="csY421" fmla="*/ 234135 h 559051"/>
                <a:gd name="csX422" fmla="*/ 3509935 w 6236658"/>
                <a:gd name="csY422" fmla="*/ 247462 h 559051"/>
                <a:gd name="csX423" fmla="*/ 3496609 w 6236658"/>
                <a:gd name="csY423" fmla="*/ 263152 h 559051"/>
                <a:gd name="csX424" fmla="*/ 3496583 w 6236658"/>
                <a:gd name="csY424" fmla="*/ 263152 h 559051"/>
                <a:gd name="csX425" fmla="*/ 3480902 w 6236658"/>
                <a:gd name="csY425" fmla="*/ 249818 h 559051"/>
                <a:gd name="csX426" fmla="*/ 3494229 w 6236658"/>
                <a:gd name="csY426" fmla="*/ 234135 h 559051"/>
                <a:gd name="csX427" fmla="*/ 3552263 w 6236658"/>
                <a:gd name="csY427" fmla="*/ 229418 h 559051"/>
                <a:gd name="csX428" fmla="*/ 3552290 w 6236658"/>
                <a:gd name="csY428" fmla="*/ 229412 h 559051"/>
                <a:gd name="csX429" fmla="*/ 3567970 w 6236658"/>
                <a:gd name="csY429" fmla="*/ 242746 h 559051"/>
                <a:gd name="csX430" fmla="*/ 3554643 w 6236658"/>
                <a:gd name="csY430" fmla="*/ 258435 h 559051"/>
                <a:gd name="csX431" fmla="*/ 3554617 w 6236658"/>
                <a:gd name="csY431" fmla="*/ 258435 h 559051"/>
                <a:gd name="csX432" fmla="*/ 3538937 w 6236658"/>
                <a:gd name="csY432" fmla="*/ 245101 h 559051"/>
                <a:gd name="csX433" fmla="*/ 3552263 w 6236658"/>
                <a:gd name="csY433" fmla="*/ 229418 h 559051"/>
                <a:gd name="csX434" fmla="*/ 3610298 w 6236658"/>
                <a:gd name="csY434" fmla="*/ 224702 h 559051"/>
                <a:gd name="csX435" fmla="*/ 3610324 w 6236658"/>
                <a:gd name="csY435" fmla="*/ 224695 h 559051"/>
                <a:gd name="csX436" fmla="*/ 3626004 w 6236658"/>
                <a:gd name="csY436" fmla="*/ 238029 h 559051"/>
                <a:gd name="csX437" fmla="*/ 3612678 w 6236658"/>
                <a:gd name="csY437" fmla="*/ 253712 h 559051"/>
                <a:gd name="csX438" fmla="*/ 3612651 w 6236658"/>
                <a:gd name="csY438" fmla="*/ 253719 h 559051"/>
                <a:gd name="csX439" fmla="*/ 3596971 w 6236658"/>
                <a:gd name="csY439" fmla="*/ 240384 h 559051"/>
                <a:gd name="csX440" fmla="*/ 3610298 w 6236658"/>
                <a:gd name="csY440" fmla="*/ 224702 h 559051"/>
                <a:gd name="csX441" fmla="*/ 3668332 w 6236658"/>
                <a:gd name="csY441" fmla="*/ 219979 h 559051"/>
                <a:gd name="csX442" fmla="*/ 3668358 w 6236658"/>
                <a:gd name="csY442" fmla="*/ 219979 h 559051"/>
                <a:gd name="csX443" fmla="*/ 3684039 w 6236658"/>
                <a:gd name="csY443" fmla="*/ 233313 h 559051"/>
                <a:gd name="csX444" fmla="*/ 3670712 w 6236658"/>
                <a:gd name="csY444" fmla="*/ 248996 h 559051"/>
                <a:gd name="csX445" fmla="*/ 3670686 w 6236658"/>
                <a:gd name="csY445" fmla="*/ 249002 h 559051"/>
                <a:gd name="csX446" fmla="*/ 3655006 w 6236658"/>
                <a:gd name="csY446" fmla="*/ 235668 h 559051"/>
                <a:gd name="csX447" fmla="*/ 3668332 w 6236658"/>
                <a:gd name="csY447" fmla="*/ 219979 h 559051"/>
                <a:gd name="csX448" fmla="*/ 3726366 w 6236658"/>
                <a:gd name="csY448" fmla="*/ 215262 h 559051"/>
                <a:gd name="csX449" fmla="*/ 3726393 w 6236658"/>
                <a:gd name="csY449" fmla="*/ 215262 h 559051"/>
                <a:gd name="csX450" fmla="*/ 3742073 w 6236658"/>
                <a:gd name="csY450" fmla="*/ 228590 h 559051"/>
                <a:gd name="csX451" fmla="*/ 3728746 w 6236658"/>
                <a:gd name="csY451" fmla="*/ 244279 h 559051"/>
                <a:gd name="csX452" fmla="*/ 3728720 w 6236658"/>
                <a:gd name="csY452" fmla="*/ 244279 h 559051"/>
                <a:gd name="csX453" fmla="*/ 3713040 w 6236658"/>
                <a:gd name="csY453" fmla="*/ 230951 h 559051"/>
                <a:gd name="csX454" fmla="*/ 3726366 w 6236658"/>
                <a:gd name="csY454" fmla="*/ 215262 h 559051"/>
                <a:gd name="csX455" fmla="*/ 3784394 w 6236658"/>
                <a:gd name="csY455" fmla="*/ 210546 h 559051"/>
                <a:gd name="csX456" fmla="*/ 3784427 w 6236658"/>
                <a:gd name="csY456" fmla="*/ 210546 h 559051"/>
                <a:gd name="csX457" fmla="*/ 3800107 w 6236658"/>
                <a:gd name="csY457" fmla="*/ 223874 h 559051"/>
                <a:gd name="csX458" fmla="*/ 3786781 w 6236658"/>
                <a:gd name="csY458" fmla="*/ 239563 h 559051"/>
                <a:gd name="csX459" fmla="*/ 3786748 w 6236658"/>
                <a:gd name="csY459" fmla="*/ 239563 h 559051"/>
                <a:gd name="csX460" fmla="*/ 3771074 w 6236658"/>
                <a:gd name="csY460" fmla="*/ 226229 h 559051"/>
                <a:gd name="csX461" fmla="*/ 3784394 w 6236658"/>
                <a:gd name="csY461" fmla="*/ 210546 h 559051"/>
                <a:gd name="csX462" fmla="*/ 3842429 w 6236658"/>
                <a:gd name="csY462" fmla="*/ 205829 h 559051"/>
                <a:gd name="csX463" fmla="*/ 3842461 w 6236658"/>
                <a:gd name="csY463" fmla="*/ 205823 h 559051"/>
                <a:gd name="csX464" fmla="*/ 3858142 w 6236658"/>
                <a:gd name="csY464" fmla="*/ 219157 h 559051"/>
                <a:gd name="csX465" fmla="*/ 3844815 w 6236658"/>
                <a:gd name="csY465" fmla="*/ 234846 h 559051"/>
                <a:gd name="csX466" fmla="*/ 3844783 w 6236658"/>
                <a:gd name="csY466" fmla="*/ 234846 h 559051"/>
                <a:gd name="csX467" fmla="*/ 3829109 w 6236658"/>
                <a:gd name="csY467" fmla="*/ 221512 h 559051"/>
                <a:gd name="csX468" fmla="*/ 3842429 w 6236658"/>
                <a:gd name="csY468" fmla="*/ 205829 h 559051"/>
                <a:gd name="csX469" fmla="*/ 3900463 w 6236658"/>
                <a:gd name="csY469" fmla="*/ 201106 h 559051"/>
                <a:gd name="csX470" fmla="*/ 3900495 w 6236658"/>
                <a:gd name="csY470" fmla="*/ 201106 h 559051"/>
                <a:gd name="csX471" fmla="*/ 3916170 w 6236658"/>
                <a:gd name="csY471" fmla="*/ 214440 h 559051"/>
                <a:gd name="csX472" fmla="*/ 3902849 w 6236658"/>
                <a:gd name="csY472" fmla="*/ 230123 h 559051"/>
                <a:gd name="csX473" fmla="*/ 3902817 w 6236658"/>
                <a:gd name="csY473" fmla="*/ 230130 h 559051"/>
                <a:gd name="csX474" fmla="*/ 3887143 w 6236658"/>
                <a:gd name="csY474" fmla="*/ 216796 h 559051"/>
                <a:gd name="csX475" fmla="*/ 3900463 w 6236658"/>
                <a:gd name="csY475" fmla="*/ 201106 h 559051"/>
                <a:gd name="csX476" fmla="*/ 3958498 w 6236658"/>
                <a:gd name="csY476" fmla="*/ 196390 h 559051"/>
                <a:gd name="csX477" fmla="*/ 3958530 w 6236658"/>
                <a:gd name="csY477" fmla="*/ 196390 h 559051"/>
                <a:gd name="csX478" fmla="*/ 3974204 w 6236658"/>
                <a:gd name="csY478" fmla="*/ 209724 h 559051"/>
                <a:gd name="csX479" fmla="*/ 3960883 w 6236658"/>
                <a:gd name="csY479" fmla="*/ 225407 h 559051"/>
                <a:gd name="csX480" fmla="*/ 3960851 w 6236658"/>
                <a:gd name="csY480" fmla="*/ 225407 h 559051"/>
                <a:gd name="csX481" fmla="*/ 3945177 w 6236658"/>
                <a:gd name="csY481" fmla="*/ 212079 h 559051"/>
                <a:gd name="csX482" fmla="*/ 3958498 w 6236658"/>
                <a:gd name="csY482" fmla="*/ 196390 h 559051"/>
                <a:gd name="csX483" fmla="*/ 4016532 w 6236658"/>
                <a:gd name="csY483" fmla="*/ 191673 h 559051"/>
                <a:gd name="csX484" fmla="*/ 4016564 w 6236658"/>
                <a:gd name="csY484" fmla="*/ 191673 h 559051"/>
                <a:gd name="csX485" fmla="*/ 4032238 w 6236658"/>
                <a:gd name="csY485" fmla="*/ 205001 h 559051"/>
                <a:gd name="csX486" fmla="*/ 4018918 w 6236658"/>
                <a:gd name="csY486" fmla="*/ 220690 h 559051"/>
                <a:gd name="csX487" fmla="*/ 4018886 w 6236658"/>
                <a:gd name="csY487" fmla="*/ 220690 h 559051"/>
                <a:gd name="csX488" fmla="*/ 4003212 w 6236658"/>
                <a:gd name="csY488" fmla="*/ 207363 h 559051"/>
                <a:gd name="csX489" fmla="*/ 4016532 w 6236658"/>
                <a:gd name="csY489" fmla="*/ 191673 h 559051"/>
                <a:gd name="csX490" fmla="*/ 4074566 w 6236658"/>
                <a:gd name="csY490" fmla="*/ 186957 h 559051"/>
                <a:gd name="csX491" fmla="*/ 4074598 w 6236658"/>
                <a:gd name="csY491" fmla="*/ 186951 h 559051"/>
                <a:gd name="csX492" fmla="*/ 4090273 w 6236658"/>
                <a:gd name="csY492" fmla="*/ 200285 h 559051"/>
                <a:gd name="csX493" fmla="*/ 4076952 w 6236658"/>
                <a:gd name="csY493" fmla="*/ 215974 h 559051"/>
                <a:gd name="csX494" fmla="*/ 4076920 w 6236658"/>
                <a:gd name="csY494" fmla="*/ 215974 h 559051"/>
                <a:gd name="csX495" fmla="*/ 4061239 w 6236658"/>
                <a:gd name="csY495" fmla="*/ 202640 h 559051"/>
                <a:gd name="csX496" fmla="*/ 4074566 w 6236658"/>
                <a:gd name="csY496" fmla="*/ 186957 h 559051"/>
                <a:gd name="csX497" fmla="*/ 4132601 w 6236658"/>
                <a:gd name="csY497" fmla="*/ 182240 h 559051"/>
                <a:gd name="csX498" fmla="*/ 4132633 w 6236658"/>
                <a:gd name="csY498" fmla="*/ 182234 h 559051"/>
                <a:gd name="csX499" fmla="*/ 4148307 w 6236658"/>
                <a:gd name="csY499" fmla="*/ 195568 h 559051"/>
                <a:gd name="csX500" fmla="*/ 4134980 w 6236658"/>
                <a:gd name="csY500" fmla="*/ 211251 h 559051"/>
                <a:gd name="csX501" fmla="*/ 4134954 w 6236658"/>
                <a:gd name="csY501" fmla="*/ 211257 h 559051"/>
                <a:gd name="csX502" fmla="*/ 4119274 w 6236658"/>
                <a:gd name="csY502" fmla="*/ 197923 h 559051"/>
                <a:gd name="csX503" fmla="*/ 4132601 w 6236658"/>
                <a:gd name="csY503" fmla="*/ 182240 h 559051"/>
                <a:gd name="csX504" fmla="*/ 4190531 w 6236658"/>
                <a:gd name="csY504" fmla="*/ 177323 h 559051"/>
                <a:gd name="csX505" fmla="*/ 4190558 w 6236658"/>
                <a:gd name="csY505" fmla="*/ 177323 h 559051"/>
                <a:gd name="csX506" fmla="*/ 4206316 w 6236658"/>
                <a:gd name="csY506" fmla="*/ 190561 h 559051"/>
                <a:gd name="csX507" fmla="*/ 4193086 w 6236658"/>
                <a:gd name="csY507" fmla="*/ 206328 h 559051"/>
                <a:gd name="csX508" fmla="*/ 4193060 w 6236658"/>
                <a:gd name="csY508" fmla="*/ 206328 h 559051"/>
                <a:gd name="csX509" fmla="*/ 4193060 w 6236658"/>
                <a:gd name="csY509" fmla="*/ 206328 h 559051"/>
                <a:gd name="csX510" fmla="*/ 4177301 w 6236658"/>
                <a:gd name="csY510" fmla="*/ 193090 h 559051"/>
                <a:gd name="csX511" fmla="*/ 4190531 w 6236658"/>
                <a:gd name="csY511" fmla="*/ 177323 h 559051"/>
                <a:gd name="csX512" fmla="*/ 4248534 w 6236658"/>
                <a:gd name="csY512" fmla="*/ 172245 h 559051"/>
                <a:gd name="csX513" fmla="*/ 4248566 w 6236658"/>
                <a:gd name="csY513" fmla="*/ 172245 h 559051"/>
                <a:gd name="csX514" fmla="*/ 4248566 w 6236658"/>
                <a:gd name="csY514" fmla="*/ 172245 h 559051"/>
                <a:gd name="csX515" fmla="*/ 4264324 w 6236658"/>
                <a:gd name="csY515" fmla="*/ 185482 h 559051"/>
                <a:gd name="csX516" fmla="*/ 4251088 w 6236658"/>
                <a:gd name="csY516" fmla="*/ 201249 h 559051"/>
                <a:gd name="csX517" fmla="*/ 4251088 w 6236658"/>
                <a:gd name="csY517" fmla="*/ 201249 h 559051"/>
                <a:gd name="csX518" fmla="*/ 4251062 w 6236658"/>
                <a:gd name="csY518" fmla="*/ 201249 h 559051"/>
                <a:gd name="csX519" fmla="*/ 4235304 w 6236658"/>
                <a:gd name="csY519" fmla="*/ 188011 h 559051"/>
                <a:gd name="csX520" fmla="*/ 4248534 w 6236658"/>
                <a:gd name="csY520" fmla="*/ 172245 h 559051"/>
                <a:gd name="csX521" fmla="*/ 4306536 w 6236658"/>
                <a:gd name="csY521" fmla="*/ 167166 h 559051"/>
                <a:gd name="csX522" fmla="*/ 4306568 w 6236658"/>
                <a:gd name="csY522" fmla="*/ 167166 h 559051"/>
                <a:gd name="csX523" fmla="*/ 4322326 w 6236658"/>
                <a:gd name="csY523" fmla="*/ 180403 h 559051"/>
                <a:gd name="csX524" fmla="*/ 4309096 w 6236658"/>
                <a:gd name="csY524" fmla="*/ 196170 h 559051"/>
                <a:gd name="csX525" fmla="*/ 4309064 w 6236658"/>
                <a:gd name="csY525" fmla="*/ 196170 h 559051"/>
                <a:gd name="csX526" fmla="*/ 4309064 w 6236658"/>
                <a:gd name="csY526" fmla="*/ 196170 h 559051"/>
                <a:gd name="csX527" fmla="*/ 4293306 w 6236658"/>
                <a:gd name="csY527" fmla="*/ 182933 h 559051"/>
                <a:gd name="csX528" fmla="*/ 4306536 w 6236658"/>
                <a:gd name="csY528" fmla="*/ 167166 h 559051"/>
                <a:gd name="csX529" fmla="*/ 4364544 w 6236658"/>
                <a:gd name="csY529" fmla="*/ 162093 h 559051"/>
                <a:gd name="csX530" fmla="*/ 4364570 w 6236658"/>
                <a:gd name="csY530" fmla="*/ 162087 h 559051"/>
                <a:gd name="csX531" fmla="*/ 4364570 w 6236658"/>
                <a:gd name="csY531" fmla="*/ 162087 h 559051"/>
                <a:gd name="csX532" fmla="*/ 4380328 w 6236658"/>
                <a:gd name="csY532" fmla="*/ 175324 h 559051"/>
                <a:gd name="csX533" fmla="*/ 4367098 w 6236658"/>
                <a:gd name="csY533" fmla="*/ 191091 h 559051"/>
                <a:gd name="csX534" fmla="*/ 4367098 w 6236658"/>
                <a:gd name="csY534" fmla="*/ 191091 h 559051"/>
                <a:gd name="csX535" fmla="*/ 4367066 w 6236658"/>
                <a:gd name="csY535" fmla="*/ 191098 h 559051"/>
                <a:gd name="csX536" fmla="*/ 4351314 w 6236658"/>
                <a:gd name="csY536" fmla="*/ 177854 h 559051"/>
                <a:gd name="csX537" fmla="*/ 4364544 w 6236658"/>
                <a:gd name="csY537" fmla="*/ 162093 h 559051"/>
                <a:gd name="csX538" fmla="*/ 4422546 w 6236658"/>
                <a:gd name="csY538" fmla="*/ 157015 h 559051"/>
                <a:gd name="csX539" fmla="*/ 4422572 w 6236658"/>
                <a:gd name="csY539" fmla="*/ 157008 h 559051"/>
                <a:gd name="csX540" fmla="*/ 4438330 w 6236658"/>
                <a:gd name="csY540" fmla="*/ 170245 h 559051"/>
                <a:gd name="csX541" fmla="*/ 4425100 w 6236658"/>
                <a:gd name="csY541" fmla="*/ 186012 h 559051"/>
                <a:gd name="csX542" fmla="*/ 4425074 w 6236658"/>
                <a:gd name="csY542" fmla="*/ 186019 h 559051"/>
                <a:gd name="csX543" fmla="*/ 4425074 w 6236658"/>
                <a:gd name="csY543" fmla="*/ 186019 h 559051"/>
                <a:gd name="csX544" fmla="*/ 4409316 w 6236658"/>
                <a:gd name="csY544" fmla="*/ 172782 h 559051"/>
                <a:gd name="csX545" fmla="*/ 4422546 w 6236658"/>
                <a:gd name="csY545" fmla="*/ 157015 h 559051"/>
                <a:gd name="csX546" fmla="*/ 4480548 w 6236658"/>
                <a:gd name="csY546" fmla="*/ 151936 h 559051"/>
                <a:gd name="csX547" fmla="*/ 4480581 w 6236658"/>
                <a:gd name="csY547" fmla="*/ 151929 h 559051"/>
                <a:gd name="csX548" fmla="*/ 4480581 w 6236658"/>
                <a:gd name="csY548" fmla="*/ 151929 h 559051"/>
                <a:gd name="csX549" fmla="*/ 4496332 w 6236658"/>
                <a:gd name="csY549" fmla="*/ 165173 h 559051"/>
                <a:gd name="csX550" fmla="*/ 4483102 w 6236658"/>
                <a:gd name="csY550" fmla="*/ 180933 h 559051"/>
                <a:gd name="csX551" fmla="*/ 4483102 w 6236658"/>
                <a:gd name="csY551" fmla="*/ 180933 h 559051"/>
                <a:gd name="csX552" fmla="*/ 4483076 w 6236658"/>
                <a:gd name="csY552" fmla="*/ 180940 h 559051"/>
                <a:gd name="csX553" fmla="*/ 4467318 w 6236658"/>
                <a:gd name="csY553" fmla="*/ 167703 h 559051"/>
                <a:gd name="csX554" fmla="*/ 4480548 w 6236658"/>
                <a:gd name="csY554" fmla="*/ 151936 h 559051"/>
                <a:gd name="csX555" fmla="*/ 4538550 w 6236658"/>
                <a:gd name="csY555" fmla="*/ 146857 h 559051"/>
                <a:gd name="csX556" fmla="*/ 4538582 w 6236658"/>
                <a:gd name="csY556" fmla="*/ 146857 h 559051"/>
                <a:gd name="csX557" fmla="*/ 4554341 w 6236658"/>
                <a:gd name="csY557" fmla="*/ 160094 h 559051"/>
                <a:gd name="csX558" fmla="*/ 4541111 w 6236658"/>
                <a:gd name="csY558" fmla="*/ 175855 h 559051"/>
                <a:gd name="csX559" fmla="*/ 4541078 w 6236658"/>
                <a:gd name="csY559" fmla="*/ 175861 h 559051"/>
                <a:gd name="csX560" fmla="*/ 4541078 w 6236658"/>
                <a:gd name="csY560" fmla="*/ 175861 h 559051"/>
                <a:gd name="csX561" fmla="*/ 4525320 w 6236658"/>
                <a:gd name="csY561" fmla="*/ 162624 h 559051"/>
                <a:gd name="csX562" fmla="*/ 4538550 w 6236658"/>
                <a:gd name="csY562" fmla="*/ 146857 h 559051"/>
                <a:gd name="csX563" fmla="*/ 4596559 w 6236658"/>
                <a:gd name="csY563" fmla="*/ 141778 h 559051"/>
                <a:gd name="csX564" fmla="*/ 4596585 w 6236658"/>
                <a:gd name="csY564" fmla="*/ 141778 h 559051"/>
                <a:gd name="csX565" fmla="*/ 4612343 w 6236658"/>
                <a:gd name="csY565" fmla="*/ 155015 h 559051"/>
                <a:gd name="csX566" fmla="*/ 4599113 w 6236658"/>
                <a:gd name="csY566" fmla="*/ 170782 h 559051"/>
                <a:gd name="csX567" fmla="*/ 4599113 w 6236658"/>
                <a:gd name="csY567" fmla="*/ 170782 h 559051"/>
                <a:gd name="csX568" fmla="*/ 4599081 w 6236658"/>
                <a:gd name="csY568" fmla="*/ 170782 h 559051"/>
                <a:gd name="csX569" fmla="*/ 4583322 w 6236658"/>
                <a:gd name="csY569" fmla="*/ 157545 h 559051"/>
                <a:gd name="csX570" fmla="*/ 4596559 w 6236658"/>
                <a:gd name="csY570" fmla="*/ 141778 h 559051"/>
                <a:gd name="csX571" fmla="*/ 4654561 w 6236658"/>
                <a:gd name="csY571" fmla="*/ 136699 h 559051"/>
                <a:gd name="csX572" fmla="*/ 4654587 w 6236658"/>
                <a:gd name="csY572" fmla="*/ 136699 h 559051"/>
                <a:gd name="csX573" fmla="*/ 4670345 w 6236658"/>
                <a:gd name="csY573" fmla="*/ 149937 h 559051"/>
                <a:gd name="csX574" fmla="*/ 4657115 w 6236658"/>
                <a:gd name="csY574" fmla="*/ 165703 h 559051"/>
                <a:gd name="csX575" fmla="*/ 4657089 w 6236658"/>
                <a:gd name="csY575" fmla="*/ 165703 h 559051"/>
                <a:gd name="csX576" fmla="*/ 4657089 w 6236658"/>
                <a:gd name="csY576" fmla="*/ 165703 h 559051"/>
                <a:gd name="csX577" fmla="*/ 4641331 w 6236658"/>
                <a:gd name="csY577" fmla="*/ 152466 h 559051"/>
                <a:gd name="csX578" fmla="*/ 4654561 w 6236658"/>
                <a:gd name="csY578" fmla="*/ 136699 h 559051"/>
                <a:gd name="csX579" fmla="*/ 4712576 w 6236658"/>
                <a:gd name="csY579" fmla="*/ 131621 h 559051"/>
                <a:gd name="csX580" fmla="*/ 4712576 w 6236658"/>
                <a:gd name="csY580" fmla="*/ 131621 h 559051"/>
                <a:gd name="csX581" fmla="*/ 4728353 w 6236658"/>
                <a:gd name="csY581" fmla="*/ 144851 h 559051"/>
                <a:gd name="csX582" fmla="*/ 4715098 w 6236658"/>
                <a:gd name="csY582" fmla="*/ 160625 h 559051"/>
                <a:gd name="csX583" fmla="*/ 4715098 w 6236658"/>
                <a:gd name="csY583" fmla="*/ 160625 h 559051"/>
                <a:gd name="csX584" fmla="*/ 4699320 w 6236658"/>
                <a:gd name="csY584" fmla="*/ 147394 h 559051"/>
                <a:gd name="csX585" fmla="*/ 4712576 w 6236658"/>
                <a:gd name="csY585" fmla="*/ 131621 h 559051"/>
                <a:gd name="csX586" fmla="*/ 4770578 w 6236658"/>
                <a:gd name="csY586" fmla="*/ 126542 h 559051"/>
                <a:gd name="csX587" fmla="*/ 4770578 w 6236658"/>
                <a:gd name="csY587" fmla="*/ 126542 h 559051"/>
                <a:gd name="csX588" fmla="*/ 4786355 w 6236658"/>
                <a:gd name="csY588" fmla="*/ 139772 h 559051"/>
                <a:gd name="csX589" fmla="*/ 4773099 w 6236658"/>
                <a:gd name="csY589" fmla="*/ 155546 h 559051"/>
                <a:gd name="csX590" fmla="*/ 4773099 w 6236658"/>
                <a:gd name="csY590" fmla="*/ 155546 h 559051"/>
                <a:gd name="csX591" fmla="*/ 4757322 w 6236658"/>
                <a:gd name="csY591" fmla="*/ 142315 h 559051"/>
                <a:gd name="csX592" fmla="*/ 4770578 w 6236658"/>
                <a:gd name="csY592" fmla="*/ 126542 h 559051"/>
                <a:gd name="csX593" fmla="*/ 4828580 w 6236658"/>
                <a:gd name="csY593" fmla="*/ 121463 h 559051"/>
                <a:gd name="csX594" fmla="*/ 4828580 w 6236658"/>
                <a:gd name="csY594" fmla="*/ 121463 h 559051"/>
                <a:gd name="csX595" fmla="*/ 4844357 w 6236658"/>
                <a:gd name="csY595" fmla="*/ 134700 h 559051"/>
                <a:gd name="csX596" fmla="*/ 4831102 w 6236658"/>
                <a:gd name="csY596" fmla="*/ 150467 h 559051"/>
                <a:gd name="csX597" fmla="*/ 4831102 w 6236658"/>
                <a:gd name="csY597" fmla="*/ 150467 h 559051"/>
                <a:gd name="csX598" fmla="*/ 4815324 w 6236658"/>
                <a:gd name="csY598" fmla="*/ 137236 h 559051"/>
                <a:gd name="csX599" fmla="*/ 4828580 w 6236658"/>
                <a:gd name="csY599" fmla="*/ 121463 h 559051"/>
                <a:gd name="csX600" fmla="*/ 4886582 w 6236658"/>
                <a:gd name="csY600" fmla="*/ 116391 h 559051"/>
                <a:gd name="csX601" fmla="*/ 4886582 w 6236658"/>
                <a:gd name="csY601" fmla="*/ 116384 h 559051"/>
                <a:gd name="csX602" fmla="*/ 4902360 w 6236658"/>
                <a:gd name="csY602" fmla="*/ 129621 h 559051"/>
                <a:gd name="csX603" fmla="*/ 4889104 w 6236658"/>
                <a:gd name="csY603" fmla="*/ 145388 h 559051"/>
                <a:gd name="csX604" fmla="*/ 4889104 w 6236658"/>
                <a:gd name="csY604" fmla="*/ 145388 h 559051"/>
                <a:gd name="csX605" fmla="*/ 4873326 w 6236658"/>
                <a:gd name="csY605" fmla="*/ 132157 h 559051"/>
                <a:gd name="csX606" fmla="*/ 4886582 w 6236658"/>
                <a:gd name="csY606" fmla="*/ 116391 h 559051"/>
                <a:gd name="csX607" fmla="*/ 4944583 w 6236658"/>
                <a:gd name="csY607" fmla="*/ 111312 h 559051"/>
                <a:gd name="csX608" fmla="*/ 4944583 w 6236658"/>
                <a:gd name="csY608" fmla="*/ 111305 h 559051"/>
                <a:gd name="csX609" fmla="*/ 4960361 w 6236658"/>
                <a:gd name="csY609" fmla="*/ 124542 h 559051"/>
                <a:gd name="csX610" fmla="*/ 4947105 w 6236658"/>
                <a:gd name="csY610" fmla="*/ 140309 h 559051"/>
                <a:gd name="csX611" fmla="*/ 4947105 w 6236658"/>
                <a:gd name="csY611" fmla="*/ 140316 h 559051"/>
                <a:gd name="csX612" fmla="*/ 4931328 w 6236658"/>
                <a:gd name="csY612" fmla="*/ 127079 h 559051"/>
                <a:gd name="csX613" fmla="*/ 4944583 w 6236658"/>
                <a:gd name="csY613" fmla="*/ 111312 h 559051"/>
                <a:gd name="csX614" fmla="*/ 5002586 w 6236658"/>
                <a:gd name="csY614" fmla="*/ 106233 h 559051"/>
                <a:gd name="csX615" fmla="*/ 5002586 w 6236658"/>
                <a:gd name="csY615" fmla="*/ 106226 h 559051"/>
                <a:gd name="csX616" fmla="*/ 5018363 w 6236658"/>
                <a:gd name="csY616" fmla="*/ 119464 h 559051"/>
                <a:gd name="csX617" fmla="*/ 5005172 w 6236658"/>
                <a:gd name="csY617" fmla="*/ 135231 h 559051"/>
                <a:gd name="csX618" fmla="*/ 5005108 w 6236658"/>
                <a:gd name="csY618" fmla="*/ 135237 h 559051"/>
                <a:gd name="csX619" fmla="*/ 4989330 w 6236658"/>
                <a:gd name="csY619" fmla="*/ 122000 h 559051"/>
                <a:gd name="csX620" fmla="*/ 5002586 w 6236658"/>
                <a:gd name="csY620" fmla="*/ 106233 h 559051"/>
                <a:gd name="csX621" fmla="*/ 5060588 w 6236658"/>
                <a:gd name="csY621" fmla="*/ 101154 h 559051"/>
                <a:gd name="csX622" fmla="*/ 5060588 w 6236658"/>
                <a:gd name="csY622" fmla="*/ 101148 h 559051"/>
                <a:gd name="csX623" fmla="*/ 5076365 w 6236658"/>
                <a:gd name="csY623" fmla="*/ 114385 h 559051"/>
                <a:gd name="csX624" fmla="*/ 5063175 w 6236658"/>
                <a:gd name="csY624" fmla="*/ 130152 h 559051"/>
                <a:gd name="csX625" fmla="*/ 5063110 w 6236658"/>
                <a:gd name="csY625" fmla="*/ 130158 h 559051"/>
                <a:gd name="csX626" fmla="*/ 5047332 w 6236658"/>
                <a:gd name="csY626" fmla="*/ 116921 h 559051"/>
                <a:gd name="csX627" fmla="*/ 5060588 w 6236658"/>
                <a:gd name="csY627" fmla="*/ 101154 h 559051"/>
                <a:gd name="csX628" fmla="*/ 5118590 w 6236658"/>
                <a:gd name="csY628" fmla="*/ 96075 h 559051"/>
                <a:gd name="csX629" fmla="*/ 5118590 w 6236658"/>
                <a:gd name="csY629" fmla="*/ 96075 h 559051"/>
                <a:gd name="csX630" fmla="*/ 5134368 w 6236658"/>
                <a:gd name="csY630" fmla="*/ 109306 h 559051"/>
                <a:gd name="csX631" fmla="*/ 5121176 w 6236658"/>
                <a:gd name="csY631" fmla="*/ 125073 h 559051"/>
                <a:gd name="csX632" fmla="*/ 5121112 w 6236658"/>
                <a:gd name="csY632" fmla="*/ 125079 h 559051"/>
                <a:gd name="csX633" fmla="*/ 5105334 w 6236658"/>
                <a:gd name="csY633" fmla="*/ 111842 h 559051"/>
                <a:gd name="csX634" fmla="*/ 5118590 w 6236658"/>
                <a:gd name="csY634" fmla="*/ 96075 h 559051"/>
                <a:gd name="csX635" fmla="*/ 5176592 w 6236658"/>
                <a:gd name="csY635" fmla="*/ 90996 h 559051"/>
                <a:gd name="csX636" fmla="*/ 5176592 w 6236658"/>
                <a:gd name="csY636" fmla="*/ 90996 h 559051"/>
                <a:gd name="csX637" fmla="*/ 5192370 w 6236658"/>
                <a:gd name="csY637" fmla="*/ 104227 h 559051"/>
                <a:gd name="csX638" fmla="*/ 5179178 w 6236658"/>
                <a:gd name="csY638" fmla="*/ 120001 h 559051"/>
                <a:gd name="csX639" fmla="*/ 5179113 w 6236658"/>
                <a:gd name="csY639" fmla="*/ 120001 h 559051"/>
                <a:gd name="csX640" fmla="*/ 5163336 w 6236658"/>
                <a:gd name="csY640" fmla="*/ 106770 h 559051"/>
                <a:gd name="csX641" fmla="*/ 5176592 w 6236658"/>
                <a:gd name="csY641" fmla="*/ 90996 h 559051"/>
                <a:gd name="csX642" fmla="*/ 5234594 w 6236658"/>
                <a:gd name="csY642" fmla="*/ 85918 h 559051"/>
                <a:gd name="csX643" fmla="*/ 5234594 w 6236658"/>
                <a:gd name="csY643" fmla="*/ 85918 h 559051"/>
                <a:gd name="csX644" fmla="*/ 5250371 w 6236658"/>
                <a:gd name="csY644" fmla="*/ 99148 h 559051"/>
                <a:gd name="csX645" fmla="*/ 5237180 w 6236658"/>
                <a:gd name="csY645" fmla="*/ 114922 h 559051"/>
                <a:gd name="csX646" fmla="*/ 5237115 w 6236658"/>
                <a:gd name="csY646" fmla="*/ 114922 h 559051"/>
                <a:gd name="csX647" fmla="*/ 5221338 w 6236658"/>
                <a:gd name="csY647" fmla="*/ 101691 h 559051"/>
                <a:gd name="csX648" fmla="*/ 5234594 w 6236658"/>
                <a:gd name="csY648" fmla="*/ 85918 h 559051"/>
                <a:gd name="csX649" fmla="*/ 5292596 w 6236658"/>
                <a:gd name="csY649" fmla="*/ 80839 h 559051"/>
                <a:gd name="csX650" fmla="*/ 5292596 w 6236658"/>
                <a:gd name="csY650" fmla="*/ 80839 h 559051"/>
                <a:gd name="csX651" fmla="*/ 5308373 w 6236658"/>
                <a:gd name="csY651" fmla="*/ 94070 h 559051"/>
                <a:gd name="csX652" fmla="*/ 5295183 w 6236658"/>
                <a:gd name="csY652" fmla="*/ 109843 h 559051"/>
                <a:gd name="csX653" fmla="*/ 5295118 w 6236658"/>
                <a:gd name="csY653" fmla="*/ 109843 h 559051"/>
                <a:gd name="csX654" fmla="*/ 5279340 w 6236658"/>
                <a:gd name="csY654" fmla="*/ 96612 h 559051"/>
                <a:gd name="csX655" fmla="*/ 5292596 w 6236658"/>
                <a:gd name="csY655" fmla="*/ 80839 h 559051"/>
                <a:gd name="csX656" fmla="*/ 5350598 w 6236658"/>
                <a:gd name="csY656" fmla="*/ 75760 h 559051"/>
                <a:gd name="csX657" fmla="*/ 5350598 w 6236658"/>
                <a:gd name="csY657" fmla="*/ 75760 h 559051"/>
                <a:gd name="csX658" fmla="*/ 5366376 w 6236658"/>
                <a:gd name="csY658" fmla="*/ 88991 h 559051"/>
                <a:gd name="csX659" fmla="*/ 5353184 w 6236658"/>
                <a:gd name="csY659" fmla="*/ 104764 h 559051"/>
                <a:gd name="csX660" fmla="*/ 5353120 w 6236658"/>
                <a:gd name="csY660" fmla="*/ 104764 h 559051"/>
                <a:gd name="csX661" fmla="*/ 5337342 w 6236658"/>
                <a:gd name="csY661" fmla="*/ 91533 h 559051"/>
                <a:gd name="csX662" fmla="*/ 5350598 w 6236658"/>
                <a:gd name="csY662" fmla="*/ 75760 h 559051"/>
                <a:gd name="csX663" fmla="*/ 5408600 w 6236658"/>
                <a:gd name="csY663" fmla="*/ 70688 h 559051"/>
                <a:gd name="csX664" fmla="*/ 5408600 w 6236658"/>
                <a:gd name="csY664" fmla="*/ 70681 h 559051"/>
                <a:gd name="csX665" fmla="*/ 5424378 w 6236658"/>
                <a:gd name="csY665" fmla="*/ 83918 h 559051"/>
                <a:gd name="csX666" fmla="*/ 5411186 w 6236658"/>
                <a:gd name="csY666" fmla="*/ 99685 h 559051"/>
                <a:gd name="csX667" fmla="*/ 5411122 w 6236658"/>
                <a:gd name="csY667" fmla="*/ 99685 h 559051"/>
                <a:gd name="csX668" fmla="*/ 5395344 w 6236658"/>
                <a:gd name="csY668" fmla="*/ 86455 h 559051"/>
                <a:gd name="csX669" fmla="*/ 5408600 w 6236658"/>
                <a:gd name="csY669" fmla="*/ 70688 h 559051"/>
                <a:gd name="csX670" fmla="*/ 5466602 w 6236658"/>
                <a:gd name="csY670" fmla="*/ 65609 h 559051"/>
                <a:gd name="csX671" fmla="*/ 5466602 w 6236658"/>
                <a:gd name="csY671" fmla="*/ 65602 h 559051"/>
                <a:gd name="csX672" fmla="*/ 5466602 w 6236658"/>
                <a:gd name="csY672" fmla="*/ 65602 h 559051"/>
                <a:gd name="csX673" fmla="*/ 5482379 w 6236658"/>
                <a:gd name="csY673" fmla="*/ 78840 h 559051"/>
                <a:gd name="csX674" fmla="*/ 5469188 w 6236658"/>
                <a:gd name="csY674" fmla="*/ 94607 h 559051"/>
                <a:gd name="csX675" fmla="*/ 5469123 w 6236658"/>
                <a:gd name="csY675" fmla="*/ 94613 h 559051"/>
                <a:gd name="csX676" fmla="*/ 5453346 w 6236658"/>
                <a:gd name="csY676" fmla="*/ 81376 h 559051"/>
                <a:gd name="csX677" fmla="*/ 5466602 w 6236658"/>
                <a:gd name="csY677" fmla="*/ 65609 h 559051"/>
                <a:gd name="csX678" fmla="*/ 5524604 w 6236658"/>
                <a:gd name="csY678" fmla="*/ 60530 h 559051"/>
                <a:gd name="csX679" fmla="*/ 5524669 w 6236658"/>
                <a:gd name="csY679" fmla="*/ 60524 h 559051"/>
                <a:gd name="csX680" fmla="*/ 5540381 w 6236658"/>
                <a:gd name="csY680" fmla="*/ 73761 h 559051"/>
                <a:gd name="csX681" fmla="*/ 5527191 w 6236658"/>
                <a:gd name="csY681" fmla="*/ 89528 h 559051"/>
                <a:gd name="csX682" fmla="*/ 5527126 w 6236658"/>
                <a:gd name="csY682" fmla="*/ 89535 h 559051"/>
                <a:gd name="csX683" fmla="*/ 5511413 w 6236658"/>
                <a:gd name="csY683" fmla="*/ 76297 h 559051"/>
                <a:gd name="csX684" fmla="*/ 5524604 w 6236658"/>
                <a:gd name="csY684" fmla="*/ 60530 h 559051"/>
                <a:gd name="csX685" fmla="*/ 5582606 w 6236658"/>
                <a:gd name="csY685" fmla="*/ 55452 h 559051"/>
                <a:gd name="csX686" fmla="*/ 5582671 w 6236658"/>
                <a:gd name="csY686" fmla="*/ 55445 h 559051"/>
                <a:gd name="csX687" fmla="*/ 5582671 w 6236658"/>
                <a:gd name="csY687" fmla="*/ 55445 h 559051"/>
                <a:gd name="csX688" fmla="*/ 5598384 w 6236658"/>
                <a:gd name="csY688" fmla="*/ 68682 h 559051"/>
                <a:gd name="csX689" fmla="*/ 5585193 w 6236658"/>
                <a:gd name="csY689" fmla="*/ 84449 h 559051"/>
                <a:gd name="csX690" fmla="*/ 5585128 w 6236658"/>
                <a:gd name="csY690" fmla="*/ 84455 h 559051"/>
                <a:gd name="csX691" fmla="*/ 5569415 w 6236658"/>
                <a:gd name="csY691" fmla="*/ 71219 h 559051"/>
                <a:gd name="csX692" fmla="*/ 5582606 w 6236658"/>
                <a:gd name="csY692" fmla="*/ 55452 h 559051"/>
                <a:gd name="csX693" fmla="*/ 5640608 w 6236658"/>
                <a:gd name="csY693" fmla="*/ 50372 h 559051"/>
                <a:gd name="csX694" fmla="*/ 5640672 w 6236658"/>
                <a:gd name="csY694" fmla="*/ 50372 h 559051"/>
                <a:gd name="csX695" fmla="*/ 5656386 w 6236658"/>
                <a:gd name="csY695" fmla="*/ 63604 h 559051"/>
                <a:gd name="csX696" fmla="*/ 5643194 w 6236658"/>
                <a:gd name="csY696" fmla="*/ 79370 h 559051"/>
                <a:gd name="csX697" fmla="*/ 5643130 w 6236658"/>
                <a:gd name="csY697" fmla="*/ 79377 h 559051"/>
                <a:gd name="csX698" fmla="*/ 5627417 w 6236658"/>
                <a:gd name="csY698" fmla="*/ 66140 h 559051"/>
                <a:gd name="csX699" fmla="*/ 5640608 w 6236658"/>
                <a:gd name="csY699" fmla="*/ 50372 h 559051"/>
                <a:gd name="csX700" fmla="*/ 5698610 w 6236658"/>
                <a:gd name="csY700" fmla="*/ 45294 h 559051"/>
                <a:gd name="csX701" fmla="*/ 5698674 w 6236658"/>
                <a:gd name="csY701" fmla="*/ 45294 h 559051"/>
                <a:gd name="csX702" fmla="*/ 5714388 w 6236658"/>
                <a:gd name="csY702" fmla="*/ 58525 h 559051"/>
                <a:gd name="csX703" fmla="*/ 5701196 w 6236658"/>
                <a:gd name="csY703" fmla="*/ 74298 h 559051"/>
                <a:gd name="csX704" fmla="*/ 5701196 w 6236658"/>
                <a:gd name="csY704" fmla="*/ 74298 h 559051"/>
                <a:gd name="csX705" fmla="*/ 5701132 w 6236658"/>
                <a:gd name="csY705" fmla="*/ 74298 h 559051"/>
                <a:gd name="csX706" fmla="*/ 5701132 w 6236658"/>
                <a:gd name="csY706" fmla="*/ 74298 h 559051"/>
                <a:gd name="csX707" fmla="*/ 5685419 w 6236658"/>
                <a:gd name="csY707" fmla="*/ 61067 h 559051"/>
                <a:gd name="csX708" fmla="*/ 5698610 w 6236658"/>
                <a:gd name="csY708" fmla="*/ 45294 h 559051"/>
                <a:gd name="csX709" fmla="*/ 5756612 w 6236658"/>
                <a:gd name="csY709" fmla="*/ 40215 h 559051"/>
                <a:gd name="csX710" fmla="*/ 5756677 w 6236658"/>
                <a:gd name="csY710" fmla="*/ 40215 h 559051"/>
                <a:gd name="csX711" fmla="*/ 5772389 w 6236658"/>
                <a:gd name="csY711" fmla="*/ 53446 h 559051"/>
                <a:gd name="csX712" fmla="*/ 5759199 w 6236658"/>
                <a:gd name="csY712" fmla="*/ 69219 h 559051"/>
                <a:gd name="csX713" fmla="*/ 5759134 w 6236658"/>
                <a:gd name="csY713" fmla="*/ 69219 h 559051"/>
                <a:gd name="csX714" fmla="*/ 5743421 w 6236658"/>
                <a:gd name="csY714" fmla="*/ 55989 h 559051"/>
                <a:gd name="csX715" fmla="*/ 5756612 w 6236658"/>
                <a:gd name="csY715" fmla="*/ 40215 h 559051"/>
                <a:gd name="csX716" fmla="*/ 5814614 w 6236658"/>
                <a:gd name="csY716" fmla="*/ 35136 h 559051"/>
                <a:gd name="csX717" fmla="*/ 5814679 w 6236658"/>
                <a:gd name="csY717" fmla="*/ 35136 h 559051"/>
                <a:gd name="csX718" fmla="*/ 5830391 w 6236658"/>
                <a:gd name="csY718" fmla="*/ 48367 h 559051"/>
                <a:gd name="csX719" fmla="*/ 5817201 w 6236658"/>
                <a:gd name="csY719" fmla="*/ 64140 h 559051"/>
                <a:gd name="csX720" fmla="*/ 5817136 w 6236658"/>
                <a:gd name="csY720" fmla="*/ 64140 h 559051"/>
                <a:gd name="csX721" fmla="*/ 5801423 w 6236658"/>
                <a:gd name="csY721" fmla="*/ 50910 h 559051"/>
                <a:gd name="csX722" fmla="*/ 5814614 w 6236658"/>
                <a:gd name="csY722" fmla="*/ 35136 h 559051"/>
                <a:gd name="csX723" fmla="*/ 5872616 w 6236658"/>
                <a:gd name="csY723" fmla="*/ 30058 h 559051"/>
                <a:gd name="csX724" fmla="*/ 5872681 w 6236658"/>
                <a:gd name="csY724" fmla="*/ 30058 h 559051"/>
                <a:gd name="csX725" fmla="*/ 5888394 w 6236658"/>
                <a:gd name="csY725" fmla="*/ 43295 h 559051"/>
                <a:gd name="csX726" fmla="*/ 5875203 w 6236658"/>
                <a:gd name="csY726" fmla="*/ 59062 h 559051"/>
                <a:gd name="csX727" fmla="*/ 5875138 w 6236658"/>
                <a:gd name="csY727" fmla="*/ 59062 h 559051"/>
                <a:gd name="csX728" fmla="*/ 5859425 w 6236658"/>
                <a:gd name="csY728" fmla="*/ 45831 h 559051"/>
                <a:gd name="csX729" fmla="*/ 5872616 w 6236658"/>
                <a:gd name="csY729" fmla="*/ 30058 h 559051"/>
                <a:gd name="csX730" fmla="*/ 5930618 w 6236658"/>
                <a:gd name="csY730" fmla="*/ 24979 h 559051"/>
                <a:gd name="csX731" fmla="*/ 5930682 w 6236658"/>
                <a:gd name="csY731" fmla="*/ 24979 h 559051"/>
                <a:gd name="csX732" fmla="*/ 5946396 w 6236658"/>
                <a:gd name="csY732" fmla="*/ 38216 h 559051"/>
                <a:gd name="csX733" fmla="*/ 5933204 w 6236658"/>
                <a:gd name="csY733" fmla="*/ 53983 h 559051"/>
                <a:gd name="csX734" fmla="*/ 5933140 w 6236658"/>
                <a:gd name="csY734" fmla="*/ 53983 h 559051"/>
                <a:gd name="csX735" fmla="*/ 5917427 w 6236658"/>
                <a:gd name="csY735" fmla="*/ 40752 h 559051"/>
                <a:gd name="csX736" fmla="*/ 5930618 w 6236658"/>
                <a:gd name="csY736" fmla="*/ 24979 h 559051"/>
                <a:gd name="csX737" fmla="*/ 5988620 w 6236658"/>
                <a:gd name="csY737" fmla="*/ 19906 h 559051"/>
                <a:gd name="csX738" fmla="*/ 5988685 w 6236658"/>
                <a:gd name="csY738" fmla="*/ 19900 h 559051"/>
                <a:gd name="csX739" fmla="*/ 6004398 w 6236658"/>
                <a:gd name="csY739" fmla="*/ 33137 h 559051"/>
                <a:gd name="csX740" fmla="*/ 5991207 w 6236658"/>
                <a:gd name="csY740" fmla="*/ 48904 h 559051"/>
                <a:gd name="csX741" fmla="*/ 5991142 w 6236658"/>
                <a:gd name="csY741" fmla="*/ 48904 h 559051"/>
                <a:gd name="csX742" fmla="*/ 5975429 w 6236658"/>
                <a:gd name="csY742" fmla="*/ 35673 h 559051"/>
                <a:gd name="csX743" fmla="*/ 5988620 w 6236658"/>
                <a:gd name="csY743" fmla="*/ 19906 h 559051"/>
                <a:gd name="csX744" fmla="*/ 6046622 w 6236658"/>
                <a:gd name="csY744" fmla="*/ 14828 h 559051"/>
                <a:gd name="csX745" fmla="*/ 6046687 w 6236658"/>
                <a:gd name="csY745" fmla="*/ 14821 h 559051"/>
                <a:gd name="csX746" fmla="*/ 6062399 w 6236658"/>
                <a:gd name="csY746" fmla="*/ 28058 h 559051"/>
                <a:gd name="csX747" fmla="*/ 6049209 w 6236658"/>
                <a:gd name="csY747" fmla="*/ 43825 h 559051"/>
                <a:gd name="csX748" fmla="*/ 6049144 w 6236658"/>
                <a:gd name="csY748" fmla="*/ 43832 h 559051"/>
                <a:gd name="csX749" fmla="*/ 6033431 w 6236658"/>
                <a:gd name="csY749" fmla="*/ 30594 h 559051"/>
                <a:gd name="csX750" fmla="*/ 6046622 w 6236658"/>
                <a:gd name="csY750" fmla="*/ 14828 h 559051"/>
                <a:gd name="csX751" fmla="*/ 6104624 w 6236658"/>
                <a:gd name="csY751" fmla="*/ 9749 h 559051"/>
                <a:gd name="csX752" fmla="*/ 6104689 w 6236658"/>
                <a:gd name="csY752" fmla="*/ 9742 h 559051"/>
                <a:gd name="csX753" fmla="*/ 6120402 w 6236658"/>
                <a:gd name="csY753" fmla="*/ 22979 h 559051"/>
                <a:gd name="csX754" fmla="*/ 6107211 w 6236658"/>
                <a:gd name="csY754" fmla="*/ 38746 h 559051"/>
                <a:gd name="csX755" fmla="*/ 6107146 w 6236658"/>
                <a:gd name="csY755" fmla="*/ 38753 h 559051"/>
                <a:gd name="csX756" fmla="*/ 6107146 w 6236658"/>
                <a:gd name="csY756" fmla="*/ 38753 h 559051"/>
                <a:gd name="csX757" fmla="*/ 6091433 w 6236658"/>
                <a:gd name="csY757" fmla="*/ 25516 h 559051"/>
                <a:gd name="csX758" fmla="*/ 6104624 w 6236658"/>
                <a:gd name="csY758" fmla="*/ 9749 h 559051"/>
                <a:gd name="csX759" fmla="*/ 6162626 w 6236658"/>
                <a:gd name="csY759" fmla="*/ 4670 h 559051"/>
                <a:gd name="csX760" fmla="*/ 6162691 w 6236658"/>
                <a:gd name="csY760" fmla="*/ 4663 h 559051"/>
                <a:gd name="csX761" fmla="*/ 6178404 w 6236658"/>
                <a:gd name="csY761" fmla="*/ 17901 h 559051"/>
                <a:gd name="csX762" fmla="*/ 6165212 w 6236658"/>
                <a:gd name="csY762" fmla="*/ 33668 h 559051"/>
                <a:gd name="csX763" fmla="*/ 6165148 w 6236658"/>
                <a:gd name="csY763" fmla="*/ 33674 h 559051"/>
                <a:gd name="csX764" fmla="*/ 6149435 w 6236658"/>
                <a:gd name="csY764" fmla="*/ 20437 h 559051"/>
                <a:gd name="csX765" fmla="*/ 6162626 w 6236658"/>
                <a:gd name="csY765" fmla="*/ 4670 h 559051"/>
                <a:gd name="csX766" fmla="*/ 6220628 w 6236658"/>
                <a:gd name="csY766" fmla="*/ -409 h 559051"/>
                <a:gd name="csX767" fmla="*/ 6220693 w 6236658"/>
                <a:gd name="csY767" fmla="*/ -409 h 559051"/>
                <a:gd name="csX768" fmla="*/ 6236470 w 6236658"/>
                <a:gd name="csY768" fmla="*/ 12822 h 559051"/>
                <a:gd name="csX769" fmla="*/ 6223214 w 6236658"/>
                <a:gd name="csY769" fmla="*/ 28595 h 559051"/>
                <a:gd name="csX770" fmla="*/ 6223214 w 6236658"/>
                <a:gd name="csY770" fmla="*/ 28595 h 559051"/>
                <a:gd name="csX771" fmla="*/ 6223214 w 6236658"/>
                <a:gd name="csY771" fmla="*/ 28595 h 559051"/>
                <a:gd name="csX772" fmla="*/ 6207437 w 6236658"/>
                <a:gd name="csY772" fmla="*/ 15358 h 559051"/>
                <a:gd name="csX773" fmla="*/ 6220628 w 6236658"/>
                <a:gd name="csY773" fmla="*/ -409 h 5590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Lst>
              <a:rect l="l" t="t" r="r" b="b"/>
              <a:pathLst>
                <a:path w="6236658" h="559051">
                  <a:moveTo>
                    <a:pt x="13235" y="529553"/>
                  </a:moveTo>
                  <a:lnTo>
                    <a:pt x="13261" y="529553"/>
                  </a:lnTo>
                  <a:cubicBezTo>
                    <a:pt x="21272" y="528906"/>
                    <a:pt x="28295" y="534858"/>
                    <a:pt x="28941" y="542881"/>
                  </a:cubicBezTo>
                  <a:cubicBezTo>
                    <a:pt x="29594" y="550903"/>
                    <a:pt x="23626" y="557891"/>
                    <a:pt x="15621" y="558537"/>
                  </a:cubicBezTo>
                  <a:lnTo>
                    <a:pt x="15589" y="558537"/>
                  </a:lnTo>
                  <a:cubicBezTo>
                    <a:pt x="7583" y="559185"/>
                    <a:pt x="561" y="553232"/>
                    <a:pt x="-92" y="545210"/>
                  </a:cubicBezTo>
                  <a:cubicBezTo>
                    <a:pt x="-738" y="537187"/>
                    <a:pt x="5223" y="530200"/>
                    <a:pt x="13235" y="529553"/>
                  </a:cubicBezTo>
                  <a:close/>
                  <a:moveTo>
                    <a:pt x="71269" y="524830"/>
                  </a:moveTo>
                  <a:lnTo>
                    <a:pt x="71295" y="524830"/>
                  </a:lnTo>
                  <a:cubicBezTo>
                    <a:pt x="79307" y="524183"/>
                    <a:pt x="86323" y="530135"/>
                    <a:pt x="86976" y="538158"/>
                  </a:cubicBezTo>
                  <a:cubicBezTo>
                    <a:pt x="87629" y="546180"/>
                    <a:pt x="81660" y="553167"/>
                    <a:pt x="73649" y="553815"/>
                  </a:cubicBezTo>
                  <a:lnTo>
                    <a:pt x="73623" y="553815"/>
                  </a:lnTo>
                  <a:cubicBezTo>
                    <a:pt x="65611" y="554461"/>
                    <a:pt x="58596" y="548509"/>
                    <a:pt x="57942" y="540487"/>
                  </a:cubicBezTo>
                  <a:cubicBezTo>
                    <a:pt x="57296" y="532464"/>
                    <a:pt x="63258" y="525477"/>
                    <a:pt x="71269" y="524830"/>
                  </a:cubicBezTo>
                  <a:close/>
                  <a:moveTo>
                    <a:pt x="129304" y="520107"/>
                  </a:moveTo>
                  <a:lnTo>
                    <a:pt x="129330" y="520107"/>
                  </a:lnTo>
                  <a:cubicBezTo>
                    <a:pt x="137341" y="519460"/>
                    <a:pt x="144357" y="525412"/>
                    <a:pt x="145010" y="533434"/>
                  </a:cubicBezTo>
                  <a:cubicBezTo>
                    <a:pt x="145663" y="541457"/>
                    <a:pt x="139695" y="548445"/>
                    <a:pt x="131683" y="549092"/>
                  </a:cubicBezTo>
                  <a:lnTo>
                    <a:pt x="131657" y="549092"/>
                  </a:lnTo>
                  <a:cubicBezTo>
                    <a:pt x="123646" y="549739"/>
                    <a:pt x="116630" y="543786"/>
                    <a:pt x="115977" y="535764"/>
                  </a:cubicBezTo>
                  <a:cubicBezTo>
                    <a:pt x="115330" y="527806"/>
                    <a:pt x="121292" y="520754"/>
                    <a:pt x="129304" y="520107"/>
                  </a:cubicBezTo>
                  <a:close/>
                  <a:moveTo>
                    <a:pt x="187338" y="515384"/>
                  </a:moveTo>
                  <a:lnTo>
                    <a:pt x="187364" y="515384"/>
                  </a:lnTo>
                  <a:cubicBezTo>
                    <a:pt x="195375" y="514737"/>
                    <a:pt x="202391" y="520689"/>
                    <a:pt x="203044" y="528712"/>
                  </a:cubicBezTo>
                  <a:cubicBezTo>
                    <a:pt x="203691" y="536734"/>
                    <a:pt x="197729" y="543722"/>
                    <a:pt x="189718" y="544368"/>
                  </a:cubicBezTo>
                  <a:lnTo>
                    <a:pt x="189692" y="544368"/>
                  </a:lnTo>
                  <a:cubicBezTo>
                    <a:pt x="181680" y="545080"/>
                    <a:pt x="174664" y="539063"/>
                    <a:pt x="174011" y="531041"/>
                  </a:cubicBezTo>
                  <a:cubicBezTo>
                    <a:pt x="173364" y="523083"/>
                    <a:pt x="179326" y="516031"/>
                    <a:pt x="187338" y="515384"/>
                  </a:cubicBezTo>
                  <a:close/>
                  <a:moveTo>
                    <a:pt x="245372" y="510661"/>
                  </a:moveTo>
                  <a:lnTo>
                    <a:pt x="245398" y="510661"/>
                  </a:lnTo>
                  <a:cubicBezTo>
                    <a:pt x="253410" y="510014"/>
                    <a:pt x="260426" y="515966"/>
                    <a:pt x="261079" y="523989"/>
                  </a:cubicBezTo>
                  <a:cubicBezTo>
                    <a:pt x="261725" y="532011"/>
                    <a:pt x="255764" y="538998"/>
                    <a:pt x="247752" y="539710"/>
                  </a:cubicBezTo>
                  <a:lnTo>
                    <a:pt x="247726" y="539710"/>
                  </a:lnTo>
                  <a:cubicBezTo>
                    <a:pt x="239714" y="540357"/>
                    <a:pt x="232699" y="534340"/>
                    <a:pt x="232046" y="526383"/>
                  </a:cubicBezTo>
                  <a:cubicBezTo>
                    <a:pt x="231399" y="518360"/>
                    <a:pt x="237361" y="511308"/>
                    <a:pt x="245372" y="510661"/>
                  </a:cubicBezTo>
                  <a:close/>
                  <a:moveTo>
                    <a:pt x="303400" y="505938"/>
                  </a:moveTo>
                  <a:lnTo>
                    <a:pt x="303433" y="505938"/>
                  </a:lnTo>
                  <a:cubicBezTo>
                    <a:pt x="311444" y="505291"/>
                    <a:pt x="318460" y="511243"/>
                    <a:pt x="319113" y="519266"/>
                  </a:cubicBezTo>
                  <a:cubicBezTo>
                    <a:pt x="319760" y="527288"/>
                    <a:pt x="313798" y="534340"/>
                    <a:pt x="305786" y="534987"/>
                  </a:cubicBezTo>
                  <a:lnTo>
                    <a:pt x="305760" y="534987"/>
                  </a:lnTo>
                  <a:cubicBezTo>
                    <a:pt x="297749" y="535634"/>
                    <a:pt x="290733" y="529618"/>
                    <a:pt x="290080" y="521659"/>
                  </a:cubicBezTo>
                  <a:cubicBezTo>
                    <a:pt x="289427" y="513637"/>
                    <a:pt x="295395" y="506585"/>
                    <a:pt x="303400" y="505938"/>
                  </a:cubicBezTo>
                  <a:close/>
                  <a:moveTo>
                    <a:pt x="361435" y="501228"/>
                  </a:moveTo>
                  <a:lnTo>
                    <a:pt x="361467" y="501228"/>
                  </a:lnTo>
                  <a:cubicBezTo>
                    <a:pt x="369472" y="500574"/>
                    <a:pt x="376494" y="506520"/>
                    <a:pt x="377147" y="514543"/>
                  </a:cubicBezTo>
                  <a:cubicBezTo>
                    <a:pt x="377794" y="522565"/>
                    <a:pt x="371832" y="529618"/>
                    <a:pt x="363821" y="530264"/>
                  </a:cubicBezTo>
                  <a:lnTo>
                    <a:pt x="363795" y="530264"/>
                  </a:lnTo>
                  <a:cubicBezTo>
                    <a:pt x="355783" y="530911"/>
                    <a:pt x="348767" y="524959"/>
                    <a:pt x="348114" y="516937"/>
                  </a:cubicBezTo>
                  <a:cubicBezTo>
                    <a:pt x="347461" y="508914"/>
                    <a:pt x="353429" y="501881"/>
                    <a:pt x="361435" y="501228"/>
                  </a:cubicBezTo>
                  <a:close/>
                  <a:moveTo>
                    <a:pt x="419469" y="496511"/>
                  </a:moveTo>
                  <a:lnTo>
                    <a:pt x="419501" y="496511"/>
                  </a:lnTo>
                  <a:cubicBezTo>
                    <a:pt x="427507" y="495858"/>
                    <a:pt x="434529" y="501823"/>
                    <a:pt x="435182" y="509820"/>
                  </a:cubicBezTo>
                  <a:cubicBezTo>
                    <a:pt x="435828" y="517842"/>
                    <a:pt x="429867" y="524894"/>
                    <a:pt x="421855" y="525542"/>
                  </a:cubicBezTo>
                  <a:lnTo>
                    <a:pt x="421829" y="525542"/>
                  </a:lnTo>
                  <a:cubicBezTo>
                    <a:pt x="413818" y="526188"/>
                    <a:pt x="406795" y="520236"/>
                    <a:pt x="406149" y="512214"/>
                  </a:cubicBezTo>
                  <a:cubicBezTo>
                    <a:pt x="405495" y="504191"/>
                    <a:pt x="411464" y="497158"/>
                    <a:pt x="419469" y="496511"/>
                  </a:cubicBezTo>
                  <a:close/>
                  <a:moveTo>
                    <a:pt x="477503" y="491795"/>
                  </a:moveTo>
                  <a:lnTo>
                    <a:pt x="477536" y="491788"/>
                  </a:lnTo>
                  <a:cubicBezTo>
                    <a:pt x="485541" y="491141"/>
                    <a:pt x="492563" y="497107"/>
                    <a:pt x="493210" y="505097"/>
                  </a:cubicBezTo>
                  <a:cubicBezTo>
                    <a:pt x="493863" y="513119"/>
                    <a:pt x="487901" y="520171"/>
                    <a:pt x="479889" y="520818"/>
                  </a:cubicBezTo>
                  <a:lnTo>
                    <a:pt x="479863" y="520818"/>
                  </a:lnTo>
                  <a:cubicBezTo>
                    <a:pt x="471852" y="521465"/>
                    <a:pt x="464830" y="515513"/>
                    <a:pt x="464183" y="507490"/>
                  </a:cubicBezTo>
                  <a:cubicBezTo>
                    <a:pt x="463530" y="499468"/>
                    <a:pt x="469498" y="492442"/>
                    <a:pt x="477503" y="491795"/>
                  </a:cubicBezTo>
                  <a:close/>
                  <a:moveTo>
                    <a:pt x="535538" y="487072"/>
                  </a:moveTo>
                  <a:lnTo>
                    <a:pt x="535570" y="487072"/>
                  </a:lnTo>
                  <a:cubicBezTo>
                    <a:pt x="543575" y="486425"/>
                    <a:pt x="550597" y="492390"/>
                    <a:pt x="551244" y="500406"/>
                  </a:cubicBezTo>
                  <a:cubicBezTo>
                    <a:pt x="551897" y="508396"/>
                    <a:pt x="545935" y="515449"/>
                    <a:pt x="537924" y="516095"/>
                  </a:cubicBezTo>
                  <a:lnTo>
                    <a:pt x="537891" y="516095"/>
                  </a:lnTo>
                  <a:cubicBezTo>
                    <a:pt x="529886" y="516743"/>
                    <a:pt x="522864" y="510790"/>
                    <a:pt x="522217" y="502768"/>
                  </a:cubicBezTo>
                  <a:cubicBezTo>
                    <a:pt x="521564" y="494751"/>
                    <a:pt x="527533" y="487725"/>
                    <a:pt x="535538" y="487072"/>
                  </a:cubicBezTo>
                  <a:close/>
                  <a:moveTo>
                    <a:pt x="593572" y="482356"/>
                  </a:moveTo>
                  <a:lnTo>
                    <a:pt x="593604" y="482356"/>
                  </a:lnTo>
                  <a:cubicBezTo>
                    <a:pt x="601610" y="481702"/>
                    <a:pt x="608632" y="487674"/>
                    <a:pt x="609278" y="495690"/>
                  </a:cubicBezTo>
                  <a:cubicBezTo>
                    <a:pt x="609931" y="503674"/>
                    <a:pt x="603963" y="510725"/>
                    <a:pt x="595958" y="511373"/>
                  </a:cubicBezTo>
                  <a:lnTo>
                    <a:pt x="595926" y="511373"/>
                  </a:lnTo>
                  <a:cubicBezTo>
                    <a:pt x="587920" y="512019"/>
                    <a:pt x="580898" y="506067"/>
                    <a:pt x="580252" y="498045"/>
                  </a:cubicBezTo>
                  <a:cubicBezTo>
                    <a:pt x="579599" y="490029"/>
                    <a:pt x="585567" y="483009"/>
                    <a:pt x="593572" y="482356"/>
                  </a:cubicBezTo>
                  <a:close/>
                  <a:moveTo>
                    <a:pt x="651606" y="477639"/>
                  </a:moveTo>
                  <a:lnTo>
                    <a:pt x="651639" y="477639"/>
                  </a:lnTo>
                  <a:cubicBezTo>
                    <a:pt x="659644" y="476986"/>
                    <a:pt x="666666" y="482957"/>
                    <a:pt x="667313" y="490967"/>
                  </a:cubicBezTo>
                  <a:cubicBezTo>
                    <a:pt x="667966" y="498983"/>
                    <a:pt x="661997" y="506003"/>
                    <a:pt x="653992" y="506649"/>
                  </a:cubicBezTo>
                  <a:lnTo>
                    <a:pt x="653960" y="506649"/>
                  </a:lnTo>
                  <a:cubicBezTo>
                    <a:pt x="645955" y="507297"/>
                    <a:pt x="638933" y="501338"/>
                    <a:pt x="638286" y="493328"/>
                  </a:cubicBezTo>
                  <a:cubicBezTo>
                    <a:pt x="637633" y="485312"/>
                    <a:pt x="643601" y="478292"/>
                    <a:pt x="651606" y="477639"/>
                  </a:cubicBezTo>
                  <a:close/>
                  <a:moveTo>
                    <a:pt x="709641" y="472923"/>
                  </a:moveTo>
                  <a:lnTo>
                    <a:pt x="709673" y="472916"/>
                  </a:lnTo>
                  <a:cubicBezTo>
                    <a:pt x="717678" y="472269"/>
                    <a:pt x="724701" y="478240"/>
                    <a:pt x="725347" y="486250"/>
                  </a:cubicBezTo>
                  <a:cubicBezTo>
                    <a:pt x="726000" y="494267"/>
                    <a:pt x="720032" y="501286"/>
                    <a:pt x="712027" y="501940"/>
                  </a:cubicBezTo>
                  <a:lnTo>
                    <a:pt x="711994" y="501940"/>
                  </a:lnTo>
                  <a:cubicBezTo>
                    <a:pt x="703983" y="502574"/>
                    <a:pt x="696967" y="496621"/>
                    <a:pt x="696314" y="488605"/>
                  </a:cubicBezTo>
                  <a:cubicBezTo>
                    <a:pt x="695667" y="480596"/>
                    <a:pt x="701635" y="473569"/>
                    <a:pt x="709641" y="472923"/>
                  </a:cubicBezTo>
                  <a:close/>
                  <a:moveTo>
                    <a:pt x="767675" y="468206"/>
                  </a:moveTo>
                  <a:lnTo>
                    <a:pt x="767707" y="468199"/>
                  </a:lnTo>
                  <a:cubicBezTo>
                    <a:pt x="775712" y="467553"/>
                    <a:pt x="782735" y="473518"/>
                    <a:pt x="783381" y="481534"/>
                  </a:cubicBezTo>
                  <a:cubicBezTo>
                    <a:pt x="784035" y="489543"/>
                    <a:pt x="778066" y="496570"/>
                    <a:pt x="770055" y="497223"/>
                  </a:cubicBezTo>
                  <a:lnTo>
                    <a:pt x="770029" y="497223"/>
                  </a:lnTo>
                  <a:cubicBezTo>
                    <a:pt x="762017" y="497870"/>
                    <a:pt x="755001" y="491905"/>
                    <a:pt x="754348" y="483889"/>
                  </a:cubicBezTo>
                  <a:cubicBezTo>
                    <a:pt x="753702" y="475879"/>
                    <a:pt x="759663" y="468853"/>
                    <a:pt x="767675" y="468206"/>
                  </a:cubicBezTo>
                  <a:close/>
                  <a:moveTo>
                    <a:pt x="825709" y="463483"/>
                  </a:moveTo>
                  <a:lnTo>
                    <a:pt x="825735" y="463483"/>
                  </a:lnTo>
                  <a:cubicBezTo>
                    <a:pt x="833747" y="462836"/>
                    <a:pt x="840769" y="468801"/>
                    <a:pt x="841416" y="476817"/>
                  </a:cubicBezTo>
                  <a:cubicBezTo>
                    <a:pt x="842069" y="484827"/>
                    <a:pt x="836101" y="491853"/>
                    <a:pt x="828089" y="492500"/>
                  </a:cubicBezTo>
                  <a:lnTo>
                    <a:pt x="828063" y="492507"/>
                  </a:lnTo>
                  <a:cubicBezTo>
                    <a:pt x="820052" y="493153"/>
                    <a:pt x="813036" y="487188"/>
                    <a:pt x="812383" y="479172"/>
                  </a:cubicBezTo>
                  <a:cubicBezTo>
                    <a:pt x="811736" y="471156"/>
                    <a:pt x="817698" y="464136"/>
                    <a:pt x="825709" y="463483"/>
                  </a:cubicBezTo>
                  <a:close/>
                  <a:moveTo>
                    <a:pt x="883744" y="458766"/>
                  </a:moveTo>
                  <a:lnTo>
                    <a:pt x="883770" y="458766"/>
                  </a:lnTo>
                  <a:cubicBezTo>
                    <a:pt x="891781" y="458113"/>
                    <a:pt x="898797" y="464085"/>
                    <a:pt x="899450" y="472094"/>
                  </a:cubicBezTo>
                  <a:cubicBezTo>
                    <a:pt x="900097" y="480110"/>
                    <a:pt x="894135" y="487136"/>
                    <a:pt x="886123" y="487784"/>
                  </a:cubicBezTo>
                  <a:lnTo>
                    <a:pt x="886097" y="487784"/>
                  </a:lnTo>
                  <a:cubicBezTo>
                    <a:pt x="878086" y="488437"/>
                    <a:pt x="871070" y="482465"/>
                    <a:pt x="870417" y="474456"/>
                  </a:cubicBezTo>
                  <a:cubicBezTo>
                    <a:pt x="869770" y="466440"/>
                    <a:pt x="875732" y="459420"/>
                    <a:pt x="883744" y="458766"/>
                  </a:cubicBezTo>
                  <a:close/>
                  <a:moveTo>
                    <a:pt x="941778" y="454050"/>
                  </a:moveTo>
                  <a:lnTo>
                    <a:pt x="941804" y="454050"/>
                  </a:lnTo>
                  <a:cubicBezTo>
                    <a:pt x="949816" y="453397"/>
                    <a:pt x="956831" y="459368"/>
                    <a:pt x="957485" y="467378"/>
                  </a:cubicBezTo>
                  <a:cubicBezTo>
                    <a:pt x="958131" y="475394"/>
                    <a:pt x="952169" y="482414"/>
                    <a:pt x="944158" y="483067"/>
                  </a:cubicBezTo>
                  <a:lnTo>
                    <a:pt x="944132" y="483067"/>
                  </a:lnTo>
                  <a:cubicBezTo>
                    <a:pt x="936120" y="483721"/>
                    <a:pt x="929104" y="477749"/>
                    <a:pt x="928451" y="469739"/>
                  </a:cubicBezTo>
                  <a:cubicBezTo>
                    <a:pt x="927805" y="461723"/>
                    <a:pt x="933767" y="454697"/>
                    <a:pt x="941778" y="454050"/>
                  </a:cubicBezTo>
                  <a:close/>
                  <a:moveTo>
                    <a:pt x="999812" y="449334"/>
                  </a:moveTo>
                  <a:lnTo>
                    <a:pt x="999838" y="449327"/>
                  </a:lnTo>
                  <a:cubicBezTo>
                    <a:pt x="1007850" y="448680"/>
                    <a:pt x="1014866" y="454645"/>
                    <a:pt x="1015519" y="462661"/>
                  </a:cubicBezTo>
                  <a:cubicBezTo>
                    <a:pt x="1016165" y="470677"/>
                    <a:pt x="1010204" y="477697"/>
                    <a:pt x="1002192" y="478351"/>
                  </a:cubicBezTo>
                  <a:lnTo>
                    <a:pt x="1002166" y="478351"/>
                  </a:lnTo>
                  <a:cubicBezTo>
                    <a:pt x="994155" y="479004"/>
                    <a:pt x="987139" y="473032"/>
                    <a:pt x="986486" y="465016"/>
                  </a:cubicBezTo>
                  <a:cubicBezTo>
                    <a:pt x="985839" y="457007"/>
                    <a:pt x="991801" y="449980"/>
                    <a:pt x="999812" y="449334"/>
                  </a:cubicBezTo>
                  <a:close/>
                  <a:moveTo>
                    <a:pt x="1057743" y="444559"/>
                  </a:moveTo>
                  <a:lnTo>
                    <a:pt x="1057769" y="444559"/>
                  </a:lnTo>
                  <a:cubicBezTo>
                    <a:pt x="1065774" y="443853"/>
                    <a:pt x="1072836" y="449774"/>
                    <a:pt x="1073540" y="457783"/>
                  </a:cubicBezTo>
                  <a:cubicBezTo>
                    <a:pt x="1074239" y="465793"/>
                    <a:pt x="1068322" y="472858"/>
                    <a:pt x="1060317" y="473563"/>
                  </a:cubicBezTo>
                  <a:lnTo>
                    <a:pt x="1060291" y="473563"/>
                  </a:lnTo>
                  <a:cubicBezTo>
                    <a:pt x="1052286" y="474268"/>
                    <a:pt x="1045225" y="468342"/>
                    <a:pt x="1044520" y="460339"/>
                  </a:cubicBezTo>
                  <a:cubicBezTo>
                    <a:pt x="1043822" y="452329"/>
                    <a:pt x="1049738" y="445264"/>
                    <a:pt x="1057743" y="444559"/>
                  </a:cubicBezTo>
                  <a:close/>
                  <a:moveTo>
                    <a:pt x="1115746" y="439480"/>
                  </a:moveTo>
                  <a:lnTo>
                    <a:pt x="1115778" y="439480"/>
                  </a:lnTo>
                  <a:cubicBezTo>
                    <a:pt x="1123783" y="438775"/>
                    <a:pt x="1130838" y="444701"/>
                    <a:pt x="1131542" y="452711"/>
                  </a:cubicBezTo>
                  <a:cubicBezTo>
                    <a:pt x="1132241" y="460720"/>
                    <a:pt x="1126324" y="467779"/>
                    <a:pt x="1118319" y="468484"/>
                  </a:cubicBezTo>
                  <a:lnTo>
                    <a:pt x="1118293" y="468484"/>
                  </a:lnTo>
                  <a:cubicBezTo>
                    <a:pt x="1110288" y="469189"/>
                    <a:pt x="1103227" y="463263"/>
                    <a:pt x="1102529" y="455253"/>
                  </a:cubicBezTo>
                  <a:cubicBezTo>
                    <a:pt x="1101824" y="447244"/>
                    <a:pt x="1107747" y="440185"/>
                    <a:pt x="1115746" y="439480"/>
                  </a:cubicBezTo>
                  <a:close/>
                  <a:moveTo>
                    <a:pt x="1173754" y="434401"/>
                  </a:moveTo>
                  <a:lnTo>
                    <a:pt x="1173780" y="434401"/>
                  </a:lnTo>
                  <a:cubicBezTo>
                    <a:pt x="1181785" y="433696"/>
                    <a:pt x="1188846" y="439622"/>
                    <a:pt x="1189544" y="447632"/>
                  </a:cubicBezTo>
                  <a:cubicBezTo>
                    <a:pt x="1190249" y="455642"/>
                    <a:pt x="1184326" y="462700"/>
                    <a:pt x="1176321" y="463405"/>
                  </a:cubicBezTo>
                  <a:lnTo>
                    <a:pt x="1176295" y="463405"/>
                  </a:lnTo>
                  <a:cubicBezTo>
                    <a:pt x="1168290" y="464111"/>
                    <a:pt x="1161229" y="458184"/>
                    <a:pt x="1160531" y="450175"/>
                  </a:cubicBezTo>
                  <a:cubicBezTo>
                    <a:pt x="1159826" y="442165"/>
                    <a:pt x="1165749" y="435106"/>
                    <a:pt x="1173754" y="434401"/>
                  </a:cubicBezTo>
                  <a:close/>
                  <a:moveTo>
                    <a:pt x="1231756" y="429322"/>
                  </a:moveTo>
                  <a:lnTo>
                    <a:pt x="1231782" y="429322"/>
                  </a:lnTo>
                  <a:cubicBezTo>
                    <a:pt x="1239787" y="428617"/>
                    <a:pt x="1246848" y="434544"/>
                    <a:pt x="1247547" y="442553"/>
                  </a:cubicBezTo>
                  <a:cubicBezTo>
                    <a:pt x="1248251" y="450563"/>
                    <a:pt x="1242328" y="457622"/>
                    <a:pt x="1234330" y="458326"/>
                  </a:cubicBezTo>
                  <a:lnTo>
                    <a:pt x="1234297" y="458326"/>
                  </a:lnTo>
                  <a:cubicBezTo>
                    <a:pt x="1226292" y="459032"/>
                    <a:pt x="1219237" y="453105"/>
                    <a:pt x="1218533" y="445096"/>
                  </a:cubicBezTo>
                  <a:cubicBezTo>
                    <a:pt x="1217834" y="437093"/>
                    <a:pt x="1223751" y="430028"/>
                    <a:pt x="1231756" y="429322"/>
                  </a:cubicBezTo>
                  <a:close/>
                  <a:moveTo>
                    <a:pt x="1289758" y="424250"/>
                  </a:moveTo>
                  <a:lnTo>
                    <a:pt x="1289790" y="424243"/>
                  </a:lnTo>
                  <a:cubicBezTo>
                    <a:pt x="1297795" y="423545"/>
                    <a:pt x="1304850" y="429465"/>
                    <a:pt x="1305555" y="437474"/>
                  </a:cubicBezTo>
                  <a:cubicBezTo>
                    <a:pt x="1306253" y="445484"/>
                    <a:pt x="1300337" y="452542"/>
                    <a:pt x="1292332" y="453248"/>
                  </a:cubicBezTo>
                  <a:lnTo>
                    <a:pt x="1292299" y="453248"/>
                  </a:lnTo>
                  <a:cubicBezTo>
                    <a:pt x="1284294" y="453953"/>
                    <a:pt x="1277239" y="448027"/>
                    <a:pt x="1276535" y="440023"/>
                  </a:cubicBezTo>
                  <a:cubicBezTo>
                    <a:pt x="1275836" y="432014"/>
                    <a:pt x="1281753" y="424949"/>
                    <a:pt x="1289758" y="424250"/>
                  </a:cubicBezTo>
                  <a:close/>
                  <a:moveTo>
                    <a:pt x="1347760" y="419171"/>
                  </a:moveTo>
                  <a:lnTo>
                    <a:pt x="1347792" y="419165"/>
                  </a:lnTo>
                  <a:cubicBezTo>
                    <a:pt x="1355798" y="418466"/>
                    <a:pt x="1362852" y="424386"/>
                    <a:pt x="1363557" y="432395"/>
                  </a:cubicBezTo>
                  <a:cubicBezTo>
                    <a:pt x="1364255" y="440405"/>
                    <a:pt x="1358339" y="447470"/>
                    <a:pt x="1350334" y="448169"/>
                  </a:cubicBezTo>
                  <a:lnTo>
                    <a:pt x="1350308" y="448169"/>
                  </a:lnTo>
                  <a:cubicBezTo>
                    <a:pt x="1342302" y="448874"/>
                    <a:pt x="1335241" y="442954"/>
                    <a:pt x="1334543" y="434945"/>
                  </a:cubicBezTo>
                  <a:cubicBezTo>
                    <a:pt x="1333838" y="426935"/>
                    <a:pt x="1339755" y="419870"/>
                    <a:pt x="1347760" y="419171"/>
                  </a:cubicBezTo>
                  <a:close/>
                  <a:moveTo>
                    <a:pt x="1405768" y="414092"/>
                  </a:moveTo>
                  <a:lnTo>
                    <a:pt x="1405794" y="414086"/>
                  </a:lnTo>
                  <a:cubicBezTo>
                    <a:pt x="1413800" y="413387"/>
                    <a:pt x="1420861" y="419307"/>
                    <a:pt x="1421559" y="427317"/>
                  </a:cubicBezTo>
                  <a:cubicBezTo>
                    <a:pt x="1422264" y="435326"/>
                    <a:pt x="1416341" y="442392"/>
                    <a:pt x="1408336" y="443090"/>
                  </a:cubicBezTo>
                  <a:lnTo>
                    <a:pt x="1408310" y="443096"/>
                  </a:lnTo>
                  <a:cubicBezTo>
                    <a:pt x="1400305" y="443795"/>
                    <a:pt x="1393243" y="437876"/>
                    <a:pt x="1392545" y="429866"/>
                  </a:cubicBezTo>
                  <a:cubicBezTo>
                    <a:pt x="1391840" y="421856"/>
                    <a:pt x="1397763" y="414791"/>
                    <a:pt x="1405768" y="414092"/>
                  </a:cubicBezTo>
                  <a:close/>
                  <a:moveTo>
                    <a:pt x="1463771" y="409014"/>
                  </a:moveTo>
                  <a:lnTo>
                    <a:pt x="1463796" y="409007"/>
                  </a:lnTo>
                  <a:cubicBezTo>
                    <a:pt x="1471802" y="408309"/>
                    <a:pt x="1478863" y="414228"/>
                    <a:pt x="1479561" y="422238"/>
                  </a:cubicBezTo>
                  <a:cubicBezTo>
                    <a:pt x="1480266" y="430248"/>
                    <a:pt x="1474343" y="437313"/>
                    <a:pt x="1466344" y="438011"/>
                  </a:cubicBezTo>
                  <a:lnTo>
                    <a:pt x="1466312" y="438018"/>
                  </a:lnTo>
                  <a:cubicBezTo>
                    <a:pt x="1458307" y="438716"/>
                    <a:pt x="1451252" y="432797"/>
                    <a:pt x="1450547" y="424787"/>
                  </a:cubicBezTo>
                  <a:cubicBezTo>
                    <a:pt x="1449842" y="416777"/>
                    <a:pt x="1455765" y="409712"/>
                    <a:pt x="1463771" y="409014"/>
                  </a:cubicBezTo>
                  <a:close/>
                  <a:moveTo>
                    <a:pt x="1521773" y="403935"/>
                  </a:moveTo>
                  <a:lnTo>
                    <a:pt x="1521805" y="403935"/>
                  </a:lnTo>
                  <a:cubicBezTo>
                    <a:pt x="1529804" y="403230"/>
                    <a:pt x="1536865" y="409156"/>
                    <a:pt x="1537570" y="417159"/>
                  </a:cubicBezTo>
                  <a:cubicBezTo>
                    <a:pt x="1538268" y="425169"/>
                    <a:pt x="1532351" y="432234"/>
                    <a:pt x="1524346" y="432932"/>
                  </a:cubicBezTo>
                  <a:lnTo>
                    <a:pt x="1524314" y="432939"/>
                  </a:lnTo>
                  <a:cubicBezTo>
                    <a:pt x="1516309" y="433638"/>
                    <a:pt x="1509254" y="427718"/>
                    <a:pt x="1508549" y="419708"/>
                  </a:cubicBezTo>
                  <a:cubicBezTo>
                    <a:pt x="1507851" y="411699"/>
                    <a:pt x="1513767" y="404640"/>
                    <a:pt x="1521773" y="403935"/>
                  </a:cubicBezTo>
                  <a:close/>
                  <a:moveTo>
                    <a:pt x="1579775" y="398856"/>
                  </a:moveTo>
                  <a:lnTo>
                    <a:pt x="1579807" y="398856"/>
                  </a:lnTo>
                  <a:cubicBezTo>
                    <a:pt x="1587812" y="398151"/>
                    <a:pt x="1594867" y="404077"/>
                    <a:pt x="1595571" y="412087"/>
                  </a:cubicBezTo>
                  <a:cubicBezTo>
                    <a:pt x="1596270" y="420090"/>
                    <a:pt x="1590353" y="427155"/>
                    <a:pt x="1582348" y="427860"/>
                  </a:cubicBezTo>
                  <a:lnTo>
                    <a:pt x="1582322" y="427860"/>
                  </a:lnTo>
                  <a:cubicBezTo>
                    <a:pt x="1574317" y="428559"/>
                    <a:pt x="1567256" y="422639"/>
                    <a:pt x="1566558" y="414629"/>
                  </a:cubicBezTo>
                  <a:cubicBezTo>
                    <a:pt x="1565853" y="406620"/>
                    <a:pt x="1571769" y="399561"/>
                    <a:pt x="1579775" y="398856"/>
                  </a:cubicBezTo>
                  <a:close/>
                  <a:moveTo>
                    <a:pt x="1637776" y="393777"/>
                  </a:moveTo>
                  <a:lnTo>
                    <a:pt x="1637809" y="393777"/>
                  </a:lnTo>
                  <a:cubicBezTo>
                    <a:pt x="1645814" y="393072"/>
                    <a:pt x="1652869" y="398998"/>
                    <a:pt x="1653573" y="407008"/>
                  </a:cubicBezTo>
                  <a:cubicBezTo>
                    <a:pt x="1654278" y="415011"/>
                    <a:pt x="1648355" y="422076"/>
                    <a:pt x="1640350" y="422782"/>
                  </a:cubicBezTo>
                  <a:lnTo>
                    <a:pt x="1640324" y="422782"/>
                  </a:lnTo>
                  <a:cubicBezTo>
                    <a:pt x="1632319" y="423487"/>
                    <a:pt x="1625258" y="417560"/>
                    <a:pt x="1624559" y="409550"/>
                  </a:cubicBezTo>
                  <a:cubicBezTo>
                    <a:pt x="1623855" y="401541"/>
                    <a:pt x="1629778" y="394482"/>
                    <a:pt x="1637776" y="393777"/>
                  </a:cubicBezTo>
                  <a:close/>
                  <a:moveTo>
                    <a:pt x="1695785" y="388699"/>
                  </a:moveTo>
                  <a:lnTo>
                    <a:pt x="1695811" y="388699"/>
                  </a:lnTo>
                  <a:cubicBezTo>
                    <a:pt x="1703816" y="387993"/>
                    <a:pt x="1710877" y="393920"/>
                    <a:pt x="1711576" y="401929"/>
                  </a:cubicBezTo>
                  <a:cubicBezTo>
                    <a:pt x="1712280" y="409939"/>
                    <a:pt x="1706357" y="416997"/>
                    <a:pt x="1698352" y="417702"/>
                  </a:cubicBezTo>
                  <a:lnTo>
                    <a:pt x="1698326" y="417702"/>
                  </a:lnTo>
                  <a:cubicBezTo>
                    <a:pt x="1690321" y="418408"/>
                    <a:pt x="1683266" y="412481"/>
                    <a:pt x="1682562" y="404472"/>
                  </a:cubicBezTo>
                  <a:cubicBezTo>
                    <a:pt x="1681857" y="396462"/>
                    <a:pt x="1687780" y="389404"/>
                    <a:pt x="1695785" y="388699"/>
                  </a:cubicBezTo>
                  <a:close/>
                  <a:moveTo>
                    <a:pt x="1753787" y="383619"/>
                  </a:moveTo>
                  <a:lnTo>
                    <a:pt x="1753813" y="383619"/>
                  </a:lnTo>
                  <a:cubicBezTo>
                    <a:pt x="1761818" y="382914"/>
                    <a:pt x="1768879" y="388841"/>
                    <a:pt x="1769577" y="396851"/>
                  </a:cubicBezTo>
                  <a:cubicBezTo>
                    <a:pt x="1770282" y="404860"/>
                    <a:pt x="1764366" y="411919"/>
                    <a:pt x="1756361" y="412624"/>
                  </a:cubicBezTo>
                  <a:lnTo>
                    <a:pt x="1756328" y="412624"/>
                  </a:lnTo>
                  <a:cubicBezTo>
                    <a:pt x="1748323" y="413329"/>
                    <a:pt x="1741268" y="407403"/>
                    <a:pt x="1740563" y="399393"/>
                  </a:cubicBezTo>
                  <a:cubicBezTo>
                    <a:pt x="1739865" y="391390"/>
                    <a:pt x="1745782" y="384325"/>
                    <a:pt x="1753787" y="383619"/>
                  </a:cubicBezTo>
                  <a:close/>
                  <a:moveTo>
                    <a:pt x="1811789" y="378547"/>
                  </a:moveTo>
                  <a:lnTo>
                    <a:pt x="1811821" y="378541"/>
                  </a:lnTo>
                  <a:cubicBezTo>
                    <a:pt x="1819826" y="377842"/>
                    <a:pt x="1826881" y="383762"/>
                    <a:pt x="1827586" y="391772"/>
                  </a:cubicBezTo>
                  <a:cubicBezTo>
                    <a:pt x="1828284" y="399781"/>
                    <a:pt x="1822368" y="406840"/>
                    <a:pt x="1814363" y="407545"/>
                  </a:cubicBezTo>
                  <a:lnTo>
                    <a:pt x="1814330" y="407545"/>
                  </a:lnTo>
                  <a:cubicBezTo>
                    <a:pt x="1806325" y="408250"/>
                    <a:pt x="1799271" y="402324"/>
                    <a:pt x="1798566" y="394321"/>
                  </a:cubicBezTo>
                  <a:cubicBezTo>
                    <a:pt x="1797867" y="386311"/>
                    <a:pt x="1803784" y="379246"/>
                    <a:pt x="1811789" y="378547"/>
                  </a:cubicBezTo>
                  <a:close/>
                  <a:moveTo>
                    <a:pt x="1869791" y="373469"/>
                  </a:moveTo>
                  <a:lnTo>
                    <a:pt x="1869824" y="373462"/>
                  </a:lnTo>
                  <a:cubicBezTo>
                    <a:pt x="1877829" y="372763"/>
                    <a:pt x="1884883" y="378683"/>
                    <a:pt x="1885588" y="386693"/>
                  </a:cubicBezTo>
                  <a:cubicBezTo>
                    <a:pt x="1886286" y="394702"/>
                    <a:pt x="1880370" y="401761"/>
                    <a:pt x="1872364" y="402466"/>
                  </a:cubicBezTo>
                  <a:lnTo>
                    <a:pt x="1872339" y="402466"/>
                  </a:lnTo>
                  <a:cubicBezTo>
                    <a:pt x="1864334" y="403171"/>
                    <a:pt x="1857272" y="397251"/>
                    <a:pt x="1856574" y="389242"/>
                  </a:cubicBezTo>
                  <a:cubicBezTo>
                    <a:pt x="1855869" y="381232"/>
                    <a:pt x="1861786" y="374167"/>
                    <a:pt x="1869791" y="373469"/>
                  </a:cubicBezTo>
                  <a:close/>
                  <a:moveTo>
                    <a:pt x="1927800" y="368390"/>
                  </a:moveTo>
                  <a:lnTo>
                    <a:pt x="1927825" y="368383"/>
                  </a:lnTo>
                  <a:cubicBezTo>
                    <a:pt x="1935830" y="367685"/>
                    <a:pt x="1942885" y="373604"/>
                    <a:pt x="1943590" y="381614"/>
                  </a:cubicBezTo>
                  <a:cubicBezTo>
                    <a:pt x="1944295" y="389624"/>
                    <a:pt x="1938372" y="396689"/>
                    <a:pt x="1930367" y="397387"/>
                  </a:cubicBezTo>
                  <a:lnTo>
                    <a:pt x="1930341" y="397394"/>
                  </a:lnTo>
                  <a:cubicBezTo>
                    <a:pt x="1922336" y="398092"/>
                    <a:pt x="1915275" y="392173"/>
                    <a:pt x="1914576" y="384163"/>
                  </a:cubicBezTo>
                  <a:cubicBezTo>
                    <a:pt x="1913871" y="376153"/>
                    <a:pt x="1919794" y="369088"/>
                    <a:pt x="1927800" y="368390"/>
                  </a:cubicBezTo>
                  <a:close/>
                  <a:moveTo>
                    <a:pt x="1985802" y="363311"/>
                  </a:moveTo>
                  <a:lnTo>
                    <a:pt x="1985828" y="363305"/>
                  </a:lnTo>
                  <a:cubicBezTo>
                    <a:pt x="1993833" y="362606"/>
                    <a:pt x="2000894" y="368525"/>
                    <a:pt x="2001592" y="376535"/>
                  </a:cubicBezTo>
                  <a:cubicBezTo>
                    <a:pt x="2002297" y="384545"/>
                    <a:pt x="1996374" y="391610"/>
                    <a:pt x="1988375" y="392309"/>
                  </a:cubicBezTo>
                  <a:lnTo>
                    <a:pt x="1988343" y="392315"/>
                  </a:lnTo>
                  <a:cubicBezTo>
                    <a:pt x="1980338" y="393014"/>
                    <a:pt x="1973283" y="387094"/>
                    <a:pt x="1972578" y="379084"/>
                  </a:cubicBezTo>
                  <a:cubicBezTo>
                    <a:pt x="1971873" y="371075"/>
                    <a:pt x="1977797" y="364009"/>
                    <a:pt x="1985802" y="363311"/>
                  </a:cubicBezTo>
                  <a:close/>
                  <a:moveTo>
                    <a:pt x="2043803" y="358232"/>
                  </a:moveTo>
                  <a:lnTo>
                    <a:pt x="2043829" y="358232"/>
                  </a:lnTo>
                  <a:cubicBezTo>
                    <a:pt x="2051834" y="357527"/>
                    <a:pt x="2058896" y="363447"/>
                    <a:pt x="2059601" y="371456"/>
                  </a:cubicBezTo>
                  <a:cubicBezTo>
                    <a:pt x="2060299" y="379466"/>
                    <a:pt x="2054382" y="386531"/>
                    <a:pt x="2046377" y="387230"/>
                  </a:cubicBezTo>
                  <a:lnTo>
                    <a:pt x="2046345" y="387236"/>
                  </a:lnTo>
                  <a:cubicBezTo>
                    <a:pt x="2038340" y="387935"/>
                    <a:pt x="2031285" y="382015"/>
                    <a:pt x="2030580" y="374006"/>
                  </a:cubicBezTo>
                  <a:cubicBezTo>
                    <a:pt x="2029882" y="365996"/>
                    <a:pt x="2035798" y="358937"/>
                    <a:pt x="2043803" y="358232"/>
                  </a:cubicBezTo>
                  <a:close/>
                  <a:moveTo>
                    <a:pt x="2101825" y="353160"/>
                  </a:moveTo>
                  <a:lnTo>
                    <a:pt x="2101851" y="353160"/>
                  </a:lnTo>
                  <a:cubicBezTo>
                    <a:pt x="2109856" y="352467"/>
                    <a:pt x="2116911" y="358401"/>
                    <a:pt x="2117603" y="366410"/>
                  </a:cubicBezTo>
                  <a:cubicBezTo>
                    <a:pt x="2118294" y="374419"/>
                    <a:pt x="2112371" y="381472"/>
                    <a:pt x="2104366" y="382164"/>
                  </a:cubicBezTo>
                  <a:lnTo>
                    <a:pt x="2104334" y="382170"/>
                  </a:lnTo>
                  <a:cubicBezTo>
                    <a:pt x="2096329" y="382863"/>
                    <a:pt x="2089280" y="376930"/>
                    <a:pt x="2088582" y="368920"/>
                  </a:cubicBezTo>
                  <a:cubicBezTo>
                    <a:pt x="2087890" y="360910"/>
                    <a:pt x="2093820" y="353859"/>
                    <a:pt x="2101825" y="353160"/>
                  </a:cubicBezTo>
                  <a:close/>
                  <a:moveTo>
                    <a:pt x="2159834" y="348113"/>
                  </a:moveTo>
                  <a:lnTo>
                    <a:pt x="2159860" y="348113"/>
                  </a:lnTo>
                  <a:cubicBezTo>
                    <a:pt x="2167865" y="347421"/>
                    <a:pt x="2174919" y="353348"/>
                    <a:pt x="2175611" y="361357"/>
                  </a:cubicBezTo>
                  <a:cubicBezTo>
                    <a:pt x="2176303" y="369366"/>
                    <a:pt x="2170374" y="376425"/>
                    <a:pt x="2162369" y="377117"/>
                  </a:cubicBezTo>
                  <a:lnTo>
                    <a:pt x="2162342" y="377124"/>
                  </a:lnTo>
                  <a:cubicBezTo>
                    <a:pt x="2154337" y="377816"/>
                    <a:pt x="2147283" y="371883"/>
                    <a:pt x="2146591" y="363874"/>
                  </a:cubicBezTo>
                  <a:cubicBezTo>
                    <a:pt x="2145899" y="355864"/>
                    <a:pt x="2151829" y="348812"/>
                    <a:pt x="2159834" y="348113"/>
                  </a:cubicBezTo>
                  <a:close/>
                  <a:moveTo>
                    <a:pt x="2217835" y="343067"/>
                  </a:moveTo>
                  <a:lnTo>
                    <a:pt x="2217868" y="343067"/>
                  </a:lnTo>
                  <a:cubicBezTo>
                    <a:pt x="2225873" y="342374"/>
                    <a:pt x="2232921" y="348301"/>
                    <a:pt x="2233613" y="356310"/>
                  </a:cubicBezTo>
                  <a:cubicBezTo>
                    <a:pt x="2234312" y="364320"/>
                    <a:pt x="2228382" y="371379"/>
                    <a:pt x="2220377" y="372071"/>
                  </a:cubicBezTo>
                  <a:lnTo>
                    <a:pt x="2220351" y="372077"/>
                  </a:lnTo>
                  <a:cubicBezTo>
                    <a:pt x="2212346" y="372770"/>
                    <a:pt x="2205291" y="366837"/>
                    <a:pt x="2204599" y="358827"/>
                  </a:cubicBezTo>
                  <a:cubicBezTo>
                    <a:pt x="2203901" y="350818"/>
                    <a:pt x="2209830" y="343766"/>
                    <a:pt x="2217835" y="343067"/>
                  </a:cubicBezTo>
                  <a:close/>
                  <a:moveTo>
                    <a:pt x="2275844" y="338020"/>
                  </a:moveTo>
                  <a:lnTo>
                    <a:pt x="2275870" y="338020"/>
                  </a:lnTo>
                  <a:cubicBezTo>
                    <a:pt x="2283875" y="337328"/>
                    <a:pt x="2290930" y="343255"/>
                    <a:pt x="2291622" y="351264"/>
                  </a:cubicBezTo>
                  <a:cubicBezTo>
                    <a:pt x="2292313" y="359274"/>
                    <a:pt x="2286391" y="366332"/>
                    <a:pt x="2278385" y="367024"/>
                  </a:cubicBezTo>
                  <a:lnTo>
                    <a:pt x="2278353" y="367031"/>
                  </a:lnTo>
                  <a:cubicBezTo>
                    <a:pt x="2270348" y="367723"/>
                    <a:pt x="2263299" y="361791"/>
                    <a:pt x="2262601" y="353781"/>
                  </a:cubicBezTo>
                  <a:cubicBezTo>
                    <a:pt x="2261909" y="345771"/>
                    <a:pt x="2267839" y="338719"/>
                    <a:pt x="2275844" y="338020"/>
                  </a:cubicBezTo>
                  <a:close/>
                  <a:moveTo>
                    <a:pt x="2333852" y="332974"/>
                  </a:moveTo>
                  <a:lnTo>
                    <a:pt x="2333879" y="332974"/>
                  </a:lnTo>
                  <a:cubicBezTo>
                    <a:pt x="2341884" y="332282"/>
                    <a:pt x="2348938" y="338208"/>
                    <a:pt x="2349630" y="346217"/>
                  </a:cubicBezTo>
                  <a:cubicBezTo>
                    <a:pt x="2350322" y="354227"/>
                    <a:pt x="2344392" y="361286"/>
                    <a:pt x="2336387" y="361978"/>
                  </a:cubicBezTo>
                  <a:lnTo>
                    <a:pt x="2336361" y="361978"/>
                  </a:lnTo>
                  <a:cubicBezTo>
                    <a:pt x="2328356" y="362677"/>
                    <a:pt x="2321302" y="356744"/>
                    <a:pt x="2320610" y="348734"/>
                  </a:cubicBezTo>
                  <a:cubicBezTo>
                    <a:pt x="2319918" y="340725"/>
                    <a:pt x="2325841" y="333673"/>
                    <a:pt x="2333852" y="332974"/>
                  </a:cubicBezTo>
                  <a:close/>
                  <a:moveTo>
                    <a:pt x="2391855" y="327928"/>
                  </a:moveTo>
                  <a:lnTo>
                    <a:pt x="2391887" y="327928"/>
                  </a:lnTo>
                  <a:cubicBezTo>
                    <a:pt x="2399892" y="327235"/>
                    <a:pt x="2406940" y="333162"/>
                    <a:pt x="2407632" y="341171"/>
                  </a:cubicBezTo>
                  <a:cubicBezTo>
                    <a:pt x="2408330" y="349181"/>
                    <a:pt x="2402401" y="356239"/>
                    <a:pt x="2394396" y="356932"/>
                  </a:cubicBezTo>
                  <a:lnTo>
                    <a:pt x="2394364" y="356932"/>
                  </a:lnTo>
                  <a:cubicBezTo>
                    <a:pt x="2386358" y="357630"/>
                    <a:pt x="2379310" y="351698"/>
                    <a:pt x="2378618" y="343688"/>
                  </a:cubicBezTo>
                  <a:cubicBezTo>
                    <a:pt x="2377920" y="335678"/>
                    <a:pt x="2383849" y="328620"/>
                    <a:pt x="2391855" y="327928"/>
                  </a:cubicBezTo>
                  <a:close/>
                  <a:moveTo>
                    <a:pt x="2449863" y="322881"/>
                  </a:moveTo>
                  <a:lnTo>
                    <a:pt x="2449889" y="322881"/>
                  </a:lnTo>
                  <a:cubicBezTo>
                    <a:pt x="2457894" y="322189"/>
                    <a:pt x="2464949" y="328115"/>
                    <a:pt x="2465640" y="336125"/>
                  </a:cubicBezTo>
                  <a:cubicBezTo>
                    <a:pt x="2466333" y="344134"/>
                    <a:pt x="2460410" y="351193"/>
                    <a:pt x="2452404" y="351885"/>
                  </a:cubicBezTo>
                  <a:lnTo>
                    <a:pt x="2452372" y="351885"/>
                  </a:lnTo>
                  <a:cubicBezTo>
                    <a:pt x="2444367" y="352584"/>
                    <a:pt x="2437319" y="346651"/>
                    <a:pt x="2436620" y="338642"/>
                  </a:cubicBezTo>
                  <a:cubicBezTo>
                    <a:pt x="2435928" y="330632"/>
                    <a:pt x="2441858" y="323573"/>
                    <a:pt x="2449863" y="322881"/>
                  </a:cubicBezTo>
                  <a:close/>
                  <a:moveTo>
                    <a:pt x="2507865" y="317835"/>
                  </a:moveTo>
                  <a:lnTo>
                    <a:pt x="2507897" y="317835"/>
                  </a:lnTo>
                  <a:cubicBezTo>
                    <a:pt x="2515902" y="317136"/>
                    <a:pt x="2522951" y="323068"/>
                    <a:pt x="2523649" y="331078"/>
                  </a:cubicBezTo>
                  <a:cubicBezTo>
                    <a:pt x="2524341" y="339088"/>
                    <a:pt x="2518411" y="346146"/>
                    <a:pt x="2510406" y="346839"/>
                  </a:cubicBezTo>
                  <a:lnTo>
                    <a:pt x="2510380" y="346839"/>
                  </a:lnTo>
                  <a:cubicBezTo>
                    <a:pt x="2502375" y="347538"/>
                    <a:pt x="2495321" y="341605"/>
                    <a:pt x="2494629" y="333595"/>
                  </a:cubicBezTo>
                  <a:cubicBezTo>
                    <a:pt x="2493937" y="325585"/>
                    <a:pt x="2499860" y="318527"/>
                    <a:pt x="2507865" y="317835"/>
                  </a:cubicBezTo>
                  <a:close/>
                  <a:moveTo>
                    <a:pt x="2565874" y="312788"/>
                  </a:moveTo>
                  <a:lnTo>
                    <a:pt x="2565906" y="312788"/>
                  </a:lnTo>
                  <a:cubicBezTo>
                    <a:pt x="2573911" y="312089"/>
                    <a:pt x="2580959" y="318022"/>
                    <a:pt x="2581651" y="326032"/>
                  </a:cubicBezTo>
                  <a:cubicBezTo>
                    <a:pt x="2582349" y="334042"/>
                    <a:pt x="2576420" y="341100"/>
                    <a:pt x="2568415" y="341792"/>
                  </a:cubicBezTo>
                  <a:lnTo>
                    <a:pt x="2568383" y="341792"/>
                  </a:lnTo>
                  <a:cubicBezTo>
                    <a:pt x="2560377" y="342485"/>
                    <a:pt x="2553329" y="336558"/>
                    <a:pt x="2552637" y="328549"/>
                  </a:cubicBezTo>
                  <a:cubicBezTo>
                    <a:pt x="2551939" y="320539"/>
                    <a:pt x="2557868" y="313480"/>
                    <a:pt x="2565874" y="312788"/>
                  </a:cubicBezTo>
                  <a:close/>
                  <a:moveTo>
                    <a:pt x="2623882" y="307742"/>
                  </a:moveTo>
                  <a:lnTo>
                    <a:pt x="2623908" y="307742"/>
                  </a:lnTo>
                  <a:cubicBezTo>
                    <a:pt x="2631913" y="307043"/>
                    <a:pt x="2638968" y="312976"/>
                    <a:pt x="2639660" y="320985"/>
                  </a:cubicBezTo>
                  <a:cubicBezTo>
                    <a:pt x="2640352" y="328995"/>
                    <a:pt x="2634428" y="336054"/>
                    <a:pt x="2626423" y="336746"/>
                  </a:cubicBezTo>
                  <a:lnTo>
                    <a:pt x="2626391" y="336746"/>
                  </a:lnTo>
                  <a:cubicBezTo>
                    <a:pt x="2618386" y="337438"/>
                    <a:pt x="2611338" y="331512"/>
                    <a:pt x="2610639" y="323502"/>
                  </a:cubicBezTo>
                  <a:cubicBezTo>
                    <a:pt x="2609947" y="315493"/>
                    <a:pt x="2615877" y="308434"/>
                    <a:pt x="2623882" y="307742"/>
                  </a:cubicBezTo>
                  <a:close/>
                  <a:moveTo>
                    <a:pt x="2681884" y="302695"/>
                  </a:moveTo>
                  <a:lnTo>
                    <a:pt x="2681916" y="302695"/>
                  </a:lnTo>
                  <a:cubicBezTo>
                    <a:pt x="2689922" y="301997"/>
                    <a:pt x="2696970" y="307929"/>
                    <a:pt x="2697668" y="315939"/>
                  </a:cubicBezTo>
                  <a:cubicBezTo>
                    <a:pt x="2698360" y="323949"/>
                    <a:pt x="2692431" y="331007"/>
                    <a:pt x="2684425" y="331700"/>
                  </a:cubicBezTo>
                  <a:lnTo>
                    <a:pt x="2684400" y="331700"/>
                  </a:lnTo>
                  <a:cubicBezTo>
                    <a:pt x="2676394" y="332392"/>
                    <a:pt x="2669340" y="326465"/>
                    <a:pt x="2668648" y="318456"/>
                  </a:cubicBezTo>
                  <a:cubicBezTo>
                    <a:pt x="2667956" y="310446"/>
                    <a:pt x="2673879" y="303387"/>
                    <a:pt x="2681884" y="302695"/>
                  </a:cubicBezTo>
                  <a:close/>
                  <a:moveTo>
                    <a:pt x="2739893" y="297649"/>
                  </a:moveTo>
                  <a:lnTo>
                    <a:pt x="2739919" y="297642"/>
                  </a:lnTo>
                  <a:cubicBezTo>
                    <a:pt x="2747924" y="296950"/>
                    <a:pt x="2754978" y="302883"/>
                    <a:pt x="2755670" y="310893"/>
                  </a:cubicBezTo>
                  <a:cubicBezTo>
                    <a:pt x="2756362" y="318902"/>
                    <a:pt x="2750439" y="325954"/>
                    <a:pt x="2742434" y="326653"/>
                  </a:cubicBezTo>
                  <a:lnTo>
                    <a:pt x="2742401" y="326653"/>
                  </a:lnTo>
                  <a:cubicBezTo>
                    <a:pt x="2734396" y="327345"/>
                    <a:pt x="2727348" y="321419"/>
                    <a:pt x="2726656" y="313409"/>
                  </a:cubicBezTo>
                  <a:cubicBezTo>
                    <a:pt x="2725958" y="305400"/>
                    <a:pt x="2731888" y="298341"/>
                    <a:pt x="2739893" y="297649"/>
                  </a:cubicBezTo>
                  <a:close/>
                  <a:moveTo>
                    <a:pt x="2797901" y="292602"/>
                  </a:moveTo>
                  <a:lnTo>
                    <a:pt x="2797927" y="292596"/>
                  </a:lnTo>
                  <a:cubicBezTo>
                    <a:pt x="2805932" y="291904"/>
                    <a:pt x="2812987" y="297836"/>
                    <a:pt x="2813679" y="305846"/>
                  </a:cubicBezTo>
                  <a:cubicBezTo>
                    <a:pt x="2814371" y="313856"/>
                    <a:pt x="2808441" y="320908"/>
                    <a:pt x="2800436" y="321607"/>
                  </a:cubicBezTo>
                  <a:lnTo>
                    <a:pt x="2800410" y="321607"/>
                  </a:lnTo>
                  <a:cubicBezTo>
                    <a:pt x="2792405" y="322299"/>
                    <a:pt x="2785350" y="316372"/>
                    <a:pt x="2784658" y="308363"/>
                  </a:cubicBezTo>
                  <a:cubicBezTo>
                    <a:pt x="2783966" y="300353"/>
                    <a:pt x="2789896" y="293294"/>
                    <a:pt x="2797901" y="292602"/>
                  </a:cubicBezTo>
                  <a:close/>
                  <a:moveTo>
                    <a:pt x="2855903" y="287556"/>
                  </a:moveTo>
                  <a:lnTo>
                    <a:pt x="2855935" y="287549"/>
                  </a:lnTo>
                  <a:cubicBezTo>
                    <a:pt x="2863941" y="286857"/>
                    <a:pt x="2870989" y="292790"/>
                    <a:pt x="2871687" y="300800"/>
                  </a:cubicBezTo>
                  <a:cubicBezTo>
                    <a:pt x="2872379" y="308809"/>
                    <a:pt x="2866450" y="315861"/>
                    <a:pt x="2858444" y="316560"/>
                  </a:cubicBezTo>
                  <a:lnTo>
                    <a:pt x="2858419" y="316560"/>
                  </a:lnTo>
                  <a:cubicBezTo>
                    <a:pt x="2850413" y="317252"/>
                    <a:pt x="2843358" y="311326"/>
                    <a:pt x="2842667" y="303316"/>
                  </a:cubicBezTo>
                  <a:cubicBezTo>
                    <a:pt x="2841975" y="295307"/>
                    <a:pt x="2847898" y="288248"/>
                    <a:pt x="2855903" y="287556"/>
                  </a:cubicBezTo>
                  <a:close/>
                  <a:moveTo>
                    <a:pt x="2913911" y="282509"/>
                  </a:moveTo>
                  <a:lnTo>
                    <a:pt x="2913937" y="282503"/>
                  </a:lnTo>
                  <a:cubicBezTo>
                    <a:pt x="2921943" y="281811"/>
                    <a:pt x="2928997" y="287744"/>
                    <a:pt x="2929689" y="295753"/>
                  </a:cubicBezTo>
                  <a:cubicBezTo>
                    <a:pt x="2930381" y="303763"/>
                    <a:pt x="2924458" y="310815"/>
                    <a:pt x="2916453" y="311514"/>
                  </a:cubicBezTo>
                  <a:lnTo>
                    <a:pt x="2916420" y="311514"/>
                  </a:lnTo>
                  <a:cubicBezTo>
                    <a:pt x="2908415" y="312206"/>
                    <a:pt x="2901367" y="306280"/>
                    <a:pt x="2900669" y="298263"/>
                  </a:cubicBezTo>
                  <a:cubicBezTo>
                    <a:pt x="2899977" y="290254"/>
                    <a:pt x="2905906" y="283202"/>
                    <a:pt x="2913911" y="282509"/>
                  </a:cubicBezTo>
                  <a:close/>
                  <a:moveTo>
                    <a:pt x="2971920" y="277463"/>
                  </a:moveTo>
                  <a:lnTo>
                    <a:pt x="2971946" y="277456"/>
                  </a:lnTo>
                  <a:cubicBezTo>
                    <a:pt x="2979951" y="276764"/>
                    <a:pt x="2987006" y="282697"/>
                    <a:pt x="2987698" y="290707"/>
                  </a:cubicBezTo>
                  <a:cubicBezTo>
                    <a:pt x="2988389" y="298716"/>
                    <a:pt x="2982460" y="305769"/>
                    <a:pt x="2974455" y="306461"/>
                  </a:cubicBezTo>
                  <a:lnTo>
                    <a:pt x="2974429" y="306467"/>
                  </a:lnTo>
                  <a:cubicBezTo>
                    <a:pt x="2966424" y="307159"/>
                    <a:pt x="2959369" y="301227"/>
                    <a:pt x="2958677" y="293217"/>
                  </a:cubicBezTo>
                  <a:cubicBezTo>
                    <a:pt x="2957985" y="285207"/>
                    <a:pt x="2963915" y="278155"/>
                    <a:pt x="2971920" y="277463"/>
                  </a:cubicBezTo>
                  <a:close/>
                  <a:moveTo>
                    <a:pt x="3029922" y="272416"/>
                  </a:moveTo>
                  <a:lnTo>
                    <a:pt x="3029955" y="272410"/>
                  </a:lnTo>
                  <a:cubicBezTo>
                    <a:pt x="3037960" y="271718"/>
                    <a:pt x="3045008" y="277651"/>
                    <a:pt x="3045700" y="285660"/>
                  </a:cubicBezTo>
                  <a:cubicBezTo>
                    <a:pt x="3046398" y="293670"/>
                    <a:pt x="3040468" y="300722"/>
                    <a:pt x="3032463" y="301414"/>
                  </a:cubicBezTo>
                  <a:lnTo>
                    <a:pt x="3032437" y="301421"/>
                  </a:lnTo>
                  <a:cubicBezTo>
                    <a:pt x="3024432" y="302113"/>
                    <a:pt x="3017378" y="296180"/>
                    <a:pt x="3016686" y="288170"/>
                  </a:cubicBezTo>
                  <a:cubicBezTo>
                    <a:pt x="3015987" y="280161"/>
                    <a:pt x="3021917" y="273109"/>
                    <a:pt x="3029922" y="272416"/>
                  </a:cubicBezTo>
                  <a:close/>
                  <a:moveTo>
                    <a:pt x="3087930" y="267370"/>
                  </a:moveTo>
                  <a:lnTo>
                    <a:pt x="3087956" y="267364"/>
                  </a:lnTo>
                  <a:cubicBezTo>
                    <a:pt x="3095961" y="266671"/>
                    <a:pt x="3103016" y="272604"/>
                    <a:pt x="3103708" y="280614"/>
                  </a:cubicBezTo>
                  <a:cubicBezTo>
                    <a:pt x="3104400" y="288623"/>
                    <a:pt x="3098477" y="295676"/>
                    <a:pt x="3090472" y="296368"/>
                  </a:cubicBezTo>
                  <a:lnTo>
                    <a:pt x="3090439" y="296374"/>
                  </a:lnTo>
                  <a:cubicBezTo>
                    <a:pt x="3082434" y="297066"/>
                    <a:pt x="3075386" y="291134"/>
                    <a:pt x="3074688" y="283124"/>
                  </a:cubicBezTo>
                  <a:cubicBezTo>
                    <a:pt x="3073996" y="275114"/>
                    <a:pt x="3079925" y="268062"/>
                    <a:pt x="3087930" y="267370"/>
                  </a:cubicBezTo>
                  <a:close/>
                  <a:moveTo>
                    <a:pt x="3146023" y="262440"/>
                  </a:moveTo>
                  <a:lnTo>
                    <a:pt x="3146055" y="262440"/>
                  </a:lnTo>
                  <a:cubicBezTo>
                    <a:pt x="3154061" y="261787"/>
                    <a:pt x="3161083" y="267758"/>
                    <a:pt x="3161730" y="275768"/>
                  </a:cubicBezTo>
                  <a:cubicBezTo>
                    <a:pt x="3162383" y="283784"/>
                    <a:pt x="3156414" y="290810"/>
                    <a:pt x="3148409" y="291457"/>
                  </a:cubicBezTo>
                  <a:lnTo>
                    <a:pt x="3148377" y="291457"/>
                  </a:lnTo>
                  <a:cubicBezTo>
                    <a:pt x="3140372" y="292111"/>
                    <a:pt x="3133349" y="286139"/>
                    <a:pt x="3132703" y="278129"/>
                  </a:cubicBezTo>
                  <a:cubicBezTo>
                    <a:pt x="3132050" y="270113"/>
                    <a:pt x="3138018" y="263094"/>
                    <a:pt x="3146023" y="262440"/>
                  </a:cubicBezTo>
                  <a:close/>
                  <a:moveTo>
                    <a:pt x="3204058" y="257724"/>
                  </a:moveTo>
                  <a:lnTo>
                    <a:pt x="3204090" y="257724"/>
                  </a:lnTo>
                  <a:cubicBezTo>
                    <a:pt x="3212095" y="257070"/>
                    <a:pt x="3219117" y="263042"/>
                    <a:pt x="3219764" y="271051"/>
                  </a:cubicBezTo>
                  <a:cubicBezTo>
                    <a:pt x="3220417" y="279068"/>
                    <a:pt x="3214449" y="286087"/>
                    <a:pt x="3206443" y="286741"/>
                  </a:cubicBezTo>
                  <a:lnTo>
                    <a:pt x="3206411" y="286741"/>
                  </a:lnTo>
                  <a:cubicBezTo>
                    <a:pt x="3198406" y="287394"/>
                    <a:pt x="3191384" y="281423"/>
                    <a:pt x="3190737" y="273413"/>
                  </a:cubicBezTo>
                  <a:cubicBezTo>
                    <a:pt x="3190084" y="265397"/>
                    <a:pt x="3196052" y="258370"/>
                    <a:pt x="3204058" y="257724"/>
                  </a:cubicBezTo>
                  <a:close/>
                  <a:moveTo>
                    <a:pt x="3262092" y="253007"/>
                  </a:moveTo>
                  <a:lnTo>
                    <a:pt x="3262124" y="253001"/>
                  </a:lnTo>
                  <a:cubicBezTo>
                    <a:pt x="3270129" y="252353"/>
                    <a:pt x="3277151" y="258319"/>
                    <a:pt x="3277798" y="266335"/>
                  </a:cubicBezTo>
                  <a:cubicBezTo>
                    <a:pt x="3278451" y="274351"/>
                    <a:pt x="3272483" y="281371"/>
                    <a:pt x="3264478" y="282024"/>
                  </a:cubicBezTo>
                  <a:lnTo>
                    <a:pt x="3264446" y="282024"/>
                  </a:lnTo>
                  <a:cubicBezTo>
                    <a:pt x="3256441" y="282678"/>
                    <a:pt x="3249418" y="276706"/>
                    <a:pt x="3248771" y="268690"/>
                  </a:cubicBezTo>
                  <a:cubicBezTo>
                    <a:pt x="3248118" y="260680"/>
                    <a:pt x="3254087" y="253654"/>
                    <a:pt x="3262092" y="253007"/>
                  </a:cubicBezTo>
                  <a:close/>
                  <a:moveTo>
                    <a:pt x="3320126" y="248291"/>
                  </a:moveTo>
                  <a:lnTo>
                    <a:pt x="3320158" y="248284"/>
                  </a:lnTo>
                  <a:cubicBezTo>
                    <a:pt x="3328164" y="247637"/>
                    <a:pt x="3335186" y="253602"/>
                    <a:pt x="3335832" y="261618"/>
                  </a:cubicBezTo>
                  <a:cubicBezTo>
                    <a:pt x="3336486" y="269628"/>
                    <a:pt x="3330518" y="276654"/>
                    <a:pt x="3322512" y="277301"/>
                  </a:cubicBezTo>
                  <a:lnTo>
                    <a:pt x="3322480" y="277308"/>
                  </a:lnTo>
                  <a:cubicBezTo>
                    <a:pt x="3314468" y="277955"/>
                    <a:pt x="3307452" y="271990"/>
                    <a:pt x="3306799" y="263973"/>
                  </a:cubicBezTo>
                  <a:cubicBezTo>
                    <a:pt x="3306153" y="255964"/>
                    <a:pt x="3312121" y="248938"/>
                    <a:pt x="3320126" y="248291"/>
                  </a:cubicBezTo>
                  <a:close/>
                  <a:moveTo>
                    <a:pt x="3378161" y="243568"/>
                  </a:moveTo>
                  <a:lnTo>
                    <a:pt x="3378193" y="243568"/>
                  </a:lnTo>
                  <a:cubicBezTo>
                    <a:pt x="3386198" y="242914"/>
                    <a:pt x="3393220" y="248886"/>
                    <a:pt x="3393867" y="256902"/>
                  </a:cubicBezTo>
                  <a:cubicBezTo>
                    <a:pt x="3394520" y="264912"/>
                    <a:pt x="3388552" y="271938"/>
                    <a:pt x="3380540" y="272585"/>
                  </a:cubicBezTo>
                  <a:lnTo>
                    <a:pt x="3380514" y="272591"/>
                  </a:lnTo>
                  <a:cubicBezTo>
                    <a:pt x="3372503" y="273238"/>
                    <a:pt x="3365487" y="267273"/>
                    <a:pt x="3364834" y="259257"/>
                  </a:cubicBezTo>
                  <a:cubicBezTo>
                    <a:pt x="3364187" y="251241"/>
                    <a:pt x="3370149" y="244221"/>
                    <a:pt x="3378161" y="243568"/>
                  </a:cubicBezTo>
                  <a:close/>
                  <a:moveTo>
                    <a:pt x="3436195" y="238851"/>
                  </a:moveTo>
                  <a:lnTo>
                    <a:pt x="3436221" y="238851"/>
                  </a:lnTo>
                  <a:cubicBezTo>
                    <a:pt x="3444232" y="238198"/>
                    <a:pt x="3451255" y="244169"/>
                    <a:pt x="3451901" y="252179"/>
                  </a:cubicBezTo>
                  <a:cubicBezTo>
                    <a:pt x="3452554" y="260195"/>
                    <a:pt x="3446586" y="267221"/>
                    <a:pt x="3438575" y="267868"/>
                  </a:cubicBezTo>
                  <a:lnTo>
                    <a:pt x="3438549" y="267868"/>
                  </a:lnTo>
                  <a:cubicBezTo>
                    <a:pt x="3430537" y="268522"/>
                    <a:pt x="3423521" y="262550"/>
                    <a:pt x="3422868" y="254540"/>
                  </a:cubicBezTo>
                  <a:cubicBezTo>
                    <a:pt x="3422222" y="246524"/>
                    <a:pt x="3428183" y="239505"/>
                    <a:pt x="3436195" y="238851"/>
                  </a:cubicBezTo>
                  <a:close/>
                  <a:moveTo>
                    <a:pt x="3494229" y="234135"/>
                  </a:moveTo>
                  <a:lnTo>
                    <a:pt x="3494255" y="234135"/>
                  </a:lnTo>
                  <a:cubicBezTo>
                    <a:pt x="3502267" y="233481"/>
                    <a:pt x="3509283" y="239453"/>
                    <a:pt x="3509935" y="247462"/>
                  </a:cubicBezTo>
                  <a:cubicBezTo>
                    <a:pt x="3510582" y="255479"/>
                    <a:pt x="3504620" y="262498"/>
                    <a:pt x="3496609" y="263152"/>
                  </a:cubicBezTo>
                  <a:lnTo>
                    <a:pt x="3496583" y="263152"/>
                  </a:lnTo>
                  <a:cubicBezTo>
                    <a:pt x="3488571" y="263805"/>
                    <a:pt x="3481555" y="257834"/>
                    <a:pt x="3480902" y="249818"/>
                  </a:cubicBezTo>
                  <a:cubicBezTo>
                    <a:pt x="3480256" y="241808"/>
                    <a:pt x="3486218" y="234781"/>
                    <a:pt x="3494229" y="234135"/>
                  </a:cubicBezTo>
                  <a:close/>
                  <a:moveTo>
                    <a:pt x="3552263" y="229418"/>
                  </a:moveTo>
                  <a:lnTo>
                    <a:pt x="3552290" y="229412"/>
                  </a:lnTo>
                  <a:cubicBezTo>
                    <a:pt x="3560301" y="228765"/>
                    <a:pt x="3567317" y="234730"/>
                    <a:pt x="3567970" y="242746"/>
                  </a:cubicBezTo>
                  <a:cubicBezTo>
                    <a:pt x="3568617" y="250762"/>
                    <a:pt x="3562655" y="257782"/>
                    <a:pt x="3554643" y="258435"/>
                  </a:cubicBezTo>
                  <a:lnTo>
                    <a:pt x="3554617" y="258435"/>
                  </a:lnTo>
                  <a:cubicBezTo>
                    <a:pt x="3546606" y="259082"/>
                    <a:pt x="3539590" y="253117"/>
                    <a:pt x="3538937" y="245101"/>
                  </a:cubicBezTo>
                  <a:cubicBezTo>
                    <a:pt x="3538290" y="237092"/>
                    <a:pt x="3544252" y="230065"/>
                    <a:pt x="3552263" y="229418"/>
                  </a:cubicBezTo>
                  <a:close/>
                  <a:moveTo>
                    <a:pt x="3610298" y="224702"/>
                  </a:moveTo>
                  <a:lnTo>
                    <a:pt x="3610324" y="224695"/>
                  </a:lnTo>
                  <a:cubicBezTo>
                    <a:pt x="3618335" y="224048"/>
                    <a:pt x="3625351" y="230013"/>
                    <a:pt x="3626004" y="238029"/>
                  </a:cubicBezTo>
                  <a:cubicBezTo>
                    <a:pt x="3626651" y="246039"/>
                    <a:pt x="3620689" y="253065"/>
                    <a:pt x="3612678" y="253712"/>
                  </a:cubicBezTo>
                  <a:lnTo>
                    <a:pt x="3612651" y="253719"/>
                  </a:lnTo>
                  <a:cubicBezTo>
                    <a:pt x="3604640" y="254366"/>
                    <a:pt x="3597624" y="248401"/>
                    <a:pt x="3596971" y="240384"/>
                  </a:cubicBezTo>
                  <a:cubicBezTo>
                    <a:pt x="3596325" y="232375"/>
                    <a:pt x="3602286" y="225349"/>
                    <a:pt x="3610298" y="224702"/>
                  </a:cubicBezTo>
                  <a:close/>
                  <a:moveTo>
                    <a:pt x="3668332" y="219979"/>
                  </a:moveTo>
                  <a:lnTo>
                    <a:pt x="3668358" y="219979"/>
                  </a:lnTo>
                  <a:cubicBezTo>
                    <a:pt x="3676370" y="219325"/>
                    <a:pt x="3683386" y="225297"/>
                    <a:pt x="3684039" y="233313"/>
                  </a:cubicBezTo>
                  <a:cubicBezTo>
                    <a:pt x="3684685" y="241323"/>
                    <a:pt x="3678723" y="248349"/>
                    <a:pt x="3670712" y="248996"/>
                  </a:cubicBezTo>
                  <a:lnTo>
                    <a:pt x="3670686" y="249002"/>
                  </a:lnTo>
                  <a:cubicBezTo>
                    <a:pt x="3662674" y="249649"/>
                    <a:pt x="3655652" y="243677"/>
                    <a:pt x="3655006" y="235668"/>
                  </a:cubicBezTo>
                  <a:cubicBezTo>
                    <a:pt x="3654359" y="227652"/>
                    <a:pt x="3660321" y="220632"/>
                    <a:pt x="3668332" y="219979"/>
                  </a:cubicBezTo>
                  <a:close/>
                  <a:moveTo>
                    <a:pt x="3726366" y="215262"/>
                  </a:moveTo>
                  <a:lnTo>
                    <a:pt x="3726393" y="215262"/>
                  </a:lnTo>
                  <a:cubicBezTo>
                    <a:pt x="3734404" y="214609"/>
                    <a:pt x="3741420" y="220581"/>
                    <a:pt x="3742073" y="228590"/>
                  </a:cubicBezTo>
                  <a:cubicBezTo>
                    <a:pt x="3742719" y="236606"/>
                    <a:pt x="3736758" y="243626"/>
                    <a:pt x="3728746" y="244279"/>
                  </a:cubicBezTo>
                  <a:lnTo>
                    <a:pt x="3728720" y="244279"/>
                  </a:lnTo>
                  <a:cubicBezTo>
                    <a:pt x="3720709" y="244933"/>
                    <a:pt x="3713686" y="238961"/>
                    <a:pt x="3713040" y="230951"/>
                  </a:cubicBezTo>
                  <a:cubicBezTo>
                    <a:pt x="3712387" y="222935"/>
                    <a:pt x="3718355" y="215916"/>
                    <a:pt x="3726366" y="215262"/>
                  </a:cubicBezTo>
                  <a:close/>
                  <a:moveTo>
                    <a:pt x="3784394" y="210546"/>
                  </a:moveTo>
                  <a:lnTo>
                    <a:pt x="3784427" y="210546"/>
                  </a:lnTo>
                  <a:cubicBezTo>
                    <a:pt x="3792438" y="209892"/>
                    <a:pt x="3799454" y="215864"/>
                    <a:pt x="3800107" y="223874"/>
                  </a:cubicBezTo>
                  <a:cubicBezTo>
                    <a:pt x="3800754" y="231890"/>
                    <a:pt x="3794792" y="238909"/>
                    <a:pt x="3786781" y="239563"/>
                  </a:cubicBezTo>
                  <a:lnTo>
                    <a:pt x="3786748" y="239563"/>
                  </a:lnTo>
                  <a:cubicBezTo>
                    <a:pt x="3778743" y="240216"/>
                    <a:pt x="3771721" y="234245"/>
                    <a:pt x="3771074" y="226229"/>
                  </a:cubicBezTo>
                  <a:cubicBezTo>
                    <a:pt x="3770421" y="218219"/>
                    <a:pt x="3776389" y="211193"/>
                    <a:pt x="3784394" y="210546"/>
                  </a:cubicBezTo>
                  <a:close/>
                  <a:moveTo>
                    <a:pt x="3842429" y="205829"/>
                  </a:moveTo>
                  <a:lnTo>
                    <a:pt x="3842461" y="205823"/>
                  </a:lnTo>
                  <a:cubicBezTo>
                    <a:pt x="3850466" y="205176"/>
                    <a:pt x="3857489" y="211141"/>
                    <a:pt x="3858142" y="219157"/>
                  </a:cubicBezTo>
                  <a:cubicBezTo>
                    <a:pt x="3858788" y="227173"/>
                    <a:pt x="3852820" y="234193"/>
                    <a:pt x="3844815" y="234846"/>
                  </a:cubicBezTo>
                  <a:lnTo>
                    <a:pt x="3844783" y="234846"/>
                  </a:lnTo>
                  <a:cubicBezTo>
                    <a:pt x="3836777" y="235493"/>
                    <a:pt x="3829755" y="229528"/>
                    <a:pt x="3829109" y="221512"/>
                  </a:cubicBezTo>
                  <a:cubicBezTo>
                    <a:pt x="3828455" y="213502"/>
                    <a:pt x="3834424" y="206476"/>
                    <a:pt x="3842429" y="205829"/>
                  </a:cubicBezTo>
                  <a:close/>
                  <a:moveTo>
                    <a:pt x="3900463" y="201106"/>
                  </a:moveTo>
                  <a:lnTo>
                    <a:pt x="3900495" y="201106"/>
                  </a:lnTo>
                  <a:cubicBezTo>
                    <a:pt x="3908501" y="200459"/>
                    <a:pt x="3915523" y="206424"/>
                    <a:pt x="3916170" y="214440"/>
                  </a:cubicBezTo>
                  <a:cubicBezTo>
                    <a:pt x="3916823" y="222450"/>
                    <a:pt x="3910854" y="229477"/>
                    <a:pt x="3902849" y="230123"/>
                  </a:cubicBezTo>
                  <a:lnTo>
                    <a:pt x="3902817" y="230130"/>
                  </a:lnTo>
                  <a:cubicBezTo>
                    <a:pt x="3894812" y="230777"/>
                    <a:pt x="3887790" y="224812"/>
                    <a:pt x="3887143" y="216796"/>
                  </a:cubicBezTo>
                  <a:cubicBezTo>
                    <a:pt x="3886490" y="208779"/>
                    <a:pt x="3892458" y="201760"/>
                    <a:pt x="3900463" y="201106"/>
                  </a:cubicBezTo>
                  <a:close/>
                  <a:moveTo>
                    <a:pt x="3958498" y="196390"/>
                  </a:moveTo>
                  <a:lnTo>
                    <a:pt x="3958530" y="196390"/>
                  </a:lnTo>
                  <a:cubicBezTo>
                    <a:pt x="3966535" y="195736"/>
                    <a:pt x="3973557" y="201708"/>
                    <a:pt x="3974204" y="209724"/>
                  </a:cubicBezTo>
                  <a:cubicBezTo>
                    <a:pt x="3974857" y="217734"/>
                    <a:pt x="3968889" y="224760"/>
                    <a:pt x="3960883" y="225407"/>
                  </a:cubicBezTo>
                  <a:lnTo>
                    <a:pt x="3960851" y="225407"/>
                  </a:lnTo>
                  <a:cubicBezTo>
                    <a:pt x="3952846" y="226060"/>
                    <a:pt x="3945824" y="220089"/>
                    <a:pt x="3945177" y="212079"/>
                  </a:cubicBezTo>
                  <a:cubicBezTo>
                    <a:pt x="3944524" y="204063"/>
                    <a:pt x="3950492" y="197043"/>
                    <a:pt x="3958498" y="196390"/>
                  </a:cubicBezTo>
                  <a:close/>
                  <a:moveTo>
                    <a:pt x="4016532" y="191673"/>
                  </a:moveTo>
                  <a:lnTo>
                    <a:pt x="4016564" y="191673"/>
                  </a:lnTo>
                  <a:cubicBezTo>
                    <a:pt x="4024569" y="191020"/>
                    <a:pt x="4031592" y="196991"/>
                    <a:pt x="4032238" y="205001"/>
                  </a:cubicBezTo>
                  <a:cubicBezTo>
                    <a:pt x="4032891" y="213017"/>
                    <a:pt x="4026923" y="220037"/>
                    <a:pt x="4018918" y="220690"/>
                  </a:cubicBezTo>
                  <a:lnTo>
                    <a:pt x="4018886" y="220690"/>
                  </a:lnTo>
                  <a:cubicBezTo>
                    <a:pt x="4010880" y="221344"/>
                    <a:pt x="4003858" y="215372"/>
                    <a:pt x="4003212" y="207363"/>
                  </a:cubicBezTo>
                  <a:cubicBezTo>
                    <a:pt x="4002558" y="199346"/>
                    <a:pt x="4008527" y="192320"/>
                    <a:pt x="4016532" y="191673"/>
                  </a:cubicBezTo>
                  <a:close/>
                  <a:moveTo>
                    <a:pt x="4074566" y="186957"/>
                  </a:moveTo>
                  <a:lnTo>
                    <a:pt x="4074598" y="186951"/>
                  </a:lnTo>
                  <a:cubicBezTo>
                    <a:pt x="4082604" y="186303"/>
                    <a:pt x="4089626" y="192275"/>
                    <a:pt x="4090273" y="200285"/>
                  </a:cubicBezTo>
                  <a:cubicBezTo>
                    <a:pt x="4090926" y="208301"/>
                    <a:pt x="4084957" y="215320"/>
                    <a:pt x="4076952" y="215974"/>
                  </a:cubicBezTo>
                  <a:lnTo>
                    <a:pt x="4076920" y="215974"/>
                  </a:lnTo>
                  <a:cubicBezTo>
                    <a:pt x="4068908" y="216627"/>
                    <a:pt x="4061893" y="210656"/>
                    <a:pt x="4061239" y="202640"/>
                  </a:cubicBezTo>
                  <a:cubicBezTo>
                    <a:pt x="4060593" y="194630"/>
                    <a:pt x="4066561" y="187604"/>
                    <a:pt x="4074566" y="186957"/>
                  </a:cubicBezTo>
                  <a:close/>
                  <a:moveTo>
                    <a:pt x="4132601" y="182240"/>
                  </a:moveTo>
                  <a:lnTo>
                    <a:pt x="4132633" y="182234"/>
                  </a:lnTo>
                  <a:cubicBezTo>
                    <a:pt x="4140638" y="181587"/>
                    <a:pt x="4147660" y="187552"/>
                    <a:pt x="4148307" y="195568"/>
                  </a:cubicBezTo>
                  <a:cubicBezTo>
                    <a:pt x="4148960" y="203578"/>
                    <a:pt x="4142992" y="210604"/>
                    <a:pt x="4134980" y="211251"/>
                  </a:cubicBezTo>
                  <a:lnTo>
                    <a:pt x="4134954" y="211257"/>
                  </a:lnTo>
                  <a:cubicBezTo>
                    <a:pt x="4126943" y="211905"/>
                    <a:pt x="4119927" y="205939"/>
                    <a:pt x="4119274" y="197923"/>
                  </a:cubicBezTo>
                  <a:cubicBezTo>
                    <a:pt x="4118627" y="189913"/>
                    <a:pt x="4124589" y="182887"/>
                    <a:pt x="4132601" y="182240"/>
                  </a:cubicBezTo>
                  <a:close/>
                  <a:moveTo>
                    <a:pt x="4190531" y="177323"/>
                  </a:moveTo>
                  <a:lnTo>
                    <a:pt x="4190558" y="177323"/>
                  </a:lnTo>
                  <a:cubicBezTo>
                    <a:pt x="4198563" y="176625"/>
                    <a:pt x="4205617" y="182551"/>
                    <a:pt x="4206316" y="190561"/>
                  </a:cubicBezTo>
                  <a:cubicBezTo>
                    <a:pt x="4207014" y="198570"/>
                    <a:pt x="4201091" y="205629"/>
                    <a:pt x="4193086" y="206328"/>
                  </a:cubicBezTo>
                  <a:lnTo>
                    <a:pt x="4193060" y="206328"/>
                  </a:lnTo>
                  <a:lnTo>
                    <a:pt x="4193060" y="206328"/>
                  </a:lnTo>
                  <a:cubicBezTo>
                    <a:pt x="4185055" y="207026"/>
                    <a:pt x="4178000" y="201100"/>
                    <a:pt x="4177301" y="193090"/>
                  </a:cubicBezTo>
                  <a:cubicBezTo>
                    <a:pt x="4176603" y="185081"/>
                    <a:pt x="4182526" y="178022"/>
                    <a:pt x="4190531" y="177323"/>
                  </a:cubicBezTo>
                  <a:close/>
                  <a:moveTo>
                    <a:pt x="4248534" y="172245"/>
                  </a:moveTo>
                  <a:lnTo>
                    <a:pt x="4248566" y="172245"/>
                  </a:lnTo>
                  <a:lnTo>
                    <a:pt x="4248566" y="172245"/>
                  </a:lnTo>
                  <a:cubicBezTo>
                    <a:pt x="4256571" y="171546"/>
                    <a:pt x="4263626" y="177472"/>
                    <a:pt x="4264324" y="185482"/>
                  </a:cubicBezTo>
                  <a:cubicBezTo>
                    <a:pt x="4265016" y="193491"/>
                    <a:pt x="4259093" y="200550"/>
                    <a:pt x="4251088" y="201249"/>
                  </a:cubicBezTo>
                  <a:lnTo>
                    <a:pt x="4251088" y="201249"/>
                  </a:lnTo>
                  <a:lnTo>
                    <a:pt x="4251062" y="201249"/>
                  </a:lnTo>
                  <a:cubicBezTo>
                    <a:pt x="4243057" y="201947"/>
                    <a:pt x="4236002" y="196021"/>
                    <a:pt x="4235304" y="188011"/>
                  </a:cubicBezTo>
                  <a:cubicBezTo>
                    <a:pt x="4234605" y="180002"/>
                    <a:pt x="4240528" y="172943"/>
                    <a:pt x="4248534" y="172245"/>
                  </a:cubicBezTo>
                  <a:close/>
                  <a:moveTo>
                    <a:pt x="4306536" y="167166"/>
                  </a:moveTo>
                  <a:lnTo>
                    <a:pt x="4306568" y="167166"/>
                  </a:lnTo>
                  <a:cubicBezTo>
                    <a:pt x="4314573" y="166467"/>
                    <a:pt x="4321628" y="172393"/>
                    <a:pt x="4322326" y="180403"/>
                  </a:cubicBezTo>
                  <a:cubicBezTo>
                    <a:pt x="4323024" y="188412"/>
                    <a:pt x="4317101" y="195471"/>
                    <a:pt x="4309096" y="196170"/>
                  </a:cubicBezTo>
                  <a:lnTo>
                    <a:pt x="4309064" y="196170"/>
                  </a:lnTo>
                  <a:lnTo>
                    <a:pt x="4309064" y="196170"/>
                  </a:lnTo>
                  <a:cubicBezTo>
                    <a:pt x="4301059" y="196868"/>
                    <a:pt x="4294004" y="190942"/>
                    <a:pt x="4293306" y="182933"/>
                  </a:cubicBezTo>
                  <a:cubicBezTo>
                    <a:pt x="4292607" y="174923"/>
                    <a:pt x="4298531" y="167864"/>
                    <a:pt x="4306536" y="167166"/>
                  </a:cubicBezTo>
                  <a:close/>
                  <a:moveTo>
                    <a:pt x="4364544" y="162093"/>
                  </a:moveTo>
                  <a:lnTo>
                    <a:pt x="4364570" y="162087"/>
                  </a:lnTo>
                  <a:lnTo>
                    <a:pt x="4364570" y="162087"/>
                  </a:lnTo>
                  <a:cubicBezTo>
                    <a:pt x="4372575" y="161388"/>
                    <a:pt x="4379630" y="167314"/>
                    <a:pt x="4380328" y="175324"/>
                  </a:cubicBezTo>
                  <a:cubicBezTo>
                    <a:pt x="4381027" y="183334"/>
                    <a:pt x="4375104" y="190392"/>
                    <a:pt x="4367098" y="191091"/>
                  </a:cubicBezTo>
                  <a:lnTo>
                    <a:pt x="4367098" y="191091"/>
                  </a:lnTo>
                  <a:lnTo>
                    <a:pt x="4367066" y="191098"/>
                  </a:lnTo>
                  <a:cubicBezTo>
                    <a:pt x="4359061" y="191796"/>
                    <a:pt x="4352006" y="185863"/>
                    <a:pt x="4351314" y="177854"/>
                  </a:cubicBezTo>
                  <a:cubicBezTo>
                    <a:pt x="4350616" y="169851"/>
                    <a:pt x="4356539" y="162785"/>
                    <a:pt x="4364544" y="162093"/>
                  </a:cubicBezTo>
                  <a:close/>
                  <a:moveTo>
                    <a:pt x="4422546" y="157015"/>
                  </a:moveTo>
                  <a:lnTo>
                    <a:pt x="4422572" y="157008"/>
                  </a:lnTo>
                  <a:cubicBezTo>
                    <a:pt x="4430577" y="156309"/>
                    <a:pt x="4437632" y="162236"/>
                    <a:pt x="4438330" y="170245"/>
                  </a:cubicBezTo>
                  <a:cubicBezTo>
                    <a:pt x="4439029" y="178255"/>
                    <a:pt x="4433105" y="185313"/>
                    <a:pt x="4425100" y="186012"/>
                  </a:cubicBezTo>
                  <a:lnTo>
                    <a:pt x="4425074" y="186019"/>
                  </a:lnTo>
                  <a:lnTo>
                    <a:pt x="4425074" y="186019"/>
                  </a:lnTo>
                  <a:cubicBezTo>
                    <a:pt x="4417069" y="186718"/>
                    <a:pt x="4410015" y="180791"/>
                    <a:pt x="4409316" y="172782"/>
                  </a:cubicBezTo>
                  <a:cubicBezTo>
                    <a:pt x="4408618" y="164772"/>
                    <a:pt x="4414541" y="157713"/>
                    <a:pt x="4422546" y="157015"/>
                  </a:cubicBezTo>
                  <a:close/>
                  <a:moveTo>
                    <a:pt x="4480548" y="151936"/>
                  </a:moveTo>
                  <a:lnTo>
                    <a:pt x="4480581" y="151929"/>
                  </a:lnTo>
                  <a:lnTo>
                    <a:pt x="4480581" y="151929"/>
                  </a:lnTo>
                  <a:cubicBezTo>
                    <a:pt x="4488579" y="151230"/>
                    <a:pt x="4495640" y="157163"/>
                    <a:pt x="4496332" y="165173"/>
                  </a:cubicBezTo>
                  <a:cubicBezTo>
                    <a:pt x="4497031" y="173176"/>
                    <a:pt x="4491108" y="180235"/>
                    <a:pt x="4483102" y="180933"/>
                  </a:cubicBezTo>
                  <a:lnTo>
                    <a:pt x="4483102" y="180933"/>
                  </a:lnTo>
                  <a:lnTo>
                    <a:pt x="4483076" y="180940"/>
                  </a:lnTo>
                  <a:cubicBezTo>
                    <a:pt x="4475071" y="181639"/>
                    <a:pt x="4468017" y="175712"/>
                    <a:pt x="4467318" y="167703"/>
                  </a:cubicBezTo>
                  <a:cubicBezTo>
                    <a:pt x="4466620" y="159693"/>
                    <a:pt x="4472543" y="152635"/>
                    <a:pt x="4480548" y="151936"/>
                  </a:cubicBezTo>
                  <a:close/>
                  <a:moveTo>
                    <a:pt x="4538550" y="146857"/>
                  </a:moveTo>
                  <a:lnTo>
                    <a:pt x="4538582" y="146857"/>
                  </a:lnTo>
                  <a:cubicBezTo>
                    <a:pt x="4546588" y="146158"/>
                    <a:pt x="4553643" y="152084"/>
                    <a:pt x="4554341" y="160094"/>
                  </a:cubicBezTo>
                  <a:cubicBezTo>
                    <a:pt x="4555039" y="168104"/>
                    <a:pt x="4549109" y="175162"/>
                    <a:pt x="4541111" y="175855"/>
                  </a:cubicBezTo>
                  <a:lnTo>
                    <a:pt x="4541078" y="175861"/>
                  </a:lnTo>
                  <a:lnTo>
                    <a:pt x="4541078" y="175861"/>
                  </a:lnTo>
                  <a:cubicBezTo>
                    <a:pt x="4533073" y="176560"/>
                    <a:pt x="4526019" y="170633"/>
                    <a:pt x="4525320" y="162624"/>
                  </a:cubicBezTo>
                  <a:cubicBezTo>
                    <a:pt x="4524622" y="154614"/>
                    <a:pt x="4530545" y="147556"/>
                    <a:pt x="4538550" y="146857"/>
                  </a:cubicBezTo>
                  <a:close/>
                  <a:moveTo>
                    <a:pt x="4596559" y="141778"/>
                  </a:moveTo>
                  <a:lnTo>
                    <a:pt x="4596585" y="141778"/>
                  </a:lnTo>
                  <a:cubicBezTo>
                    <a:pt x="4604590" y="141079"/>
                    <a:pt x="4611644" y="147006"/>
                    <a:pt x="4612343" y="155015"/>
                  </a:cubicBezTo>
                  <a:cubicBezTo>
                    <a:pt x="4613041" y="163025"/>
                    <a:pt x="4607118" y="170083"/>
                    <a:pt x="4599113" y="170782"/>
                  </a:cubicBezTo>
                  <a:lnTo>
                    <a:pt x="4599113" y="170782"/>
                  </a:lnTo>
                  <a:lnTo>
                    <a:pt x="4599081" y="170782"/>
                  </a:lnTo>
                  <a:cubicBezTo>
                    <a:pt x="4591076" y="171481"/>
                    <a:pt x="4584021" y="165555"/>
                    <a:pt x="4583322" y="157545"/>
                  </a:cubicBezTo>
                  <a:cubicBezTo>
                    <a:pt x="4582624" y="149535"/>
                    <a:pt x="4588554" y="142477"/>
                    <a:pt x="4596559" y="141778"/>
                  </a:cubicBezTo>
                  <a:close/>
                  <a:moveTo>
                    <a:pt x="4654561" y="136699"/>
                  </a:moveTo>
                  <a:lnTo>
                    <a:pt x="4654587" y="136699"/>
                  </a:lnTo>
                  <a:cubicBezTo>
                    <a:pt x="4662592" y="136001"/>
                    <a:pt x="4669647" y="141927"/>
                    <a:pt x="4670345" y="149937"/>
                  </a:cubicBezTo>
                  <a:cubicBezTo>
                    <a:pt x="4671043" y="157946"/>
                    <a:pt x="4665120" y="165005"/>
                    <a:pt x="4657115" y="165703"/>
                  </a:cubicBezTo>
                  <a:lnTo>
                    <a:pt x="4657089" y="165703"/>
                  </a:lnTo>
                  <a:lnTo>
                    <a:pt x="4657089" y="165703"/>
                  </a:lnTo>
                  <a:cubicBezTo>
                    <a:pt x="4649084" y="166402"/>
                    <a:pt x="4642029" y="160476"/>
                    <a:pt x="4641331" y="152466"/>
                  </a:cubicBezTo>
                  <a:cubicBezTo>
                    <a:pt x="4640632" y="144456"/>
                    <a:pt x="4646555" y="137398"/>
                    <a:pt x="4654561" y="136699"/>
                  </a:cubicBezTo>
                  <a:close/>
                  <a:moveTo>
                    <a:pt x="4712576" y="131621"/>
                  </a:moveTo>
                  <a:lnTo>
                    <a:pt x="4712576" y="131621"/>
                  </a:lnTo>
                  <a:cubicBezTo>
                    <a:pt x="4720594" y="130922"/>
                    <a:pt x="4727642" y="136841"/>
                    <a:pt x="4728353" y="144851"/>
                  </a:cubicBezTo>
                  <a:cubicBezTo>
                    <a:pt x="4729064" y="152861"/>
                    <a:pt x="4723116" y="159926"/>
                    <a:pt x="4715098" y="160625"/>
                  </a:cubicBezTo>
                  <a:lnTo>
                    <a:pt x="4715098" y="160625"/>
                  </a:lnTo>
                  <a:cubicBezTo>
                    <a:pt x="4707079" y="161323"/>
                    <a:pt x="4700031" y="155403"/>
                    <a:pt x="4699320" y="147394"/>
                  </a:cubicBezTo>
                  <a:cubicBezTo>
                    <a:pt x="4698608" y="139384"/>
                    <a:pt x="4704558" y="132319"/>
                    <a:pt x="4712576" y="131621"/>
                  </a:cubicBezTo>
                  <a:close/>
                  <a:moveTo>
                    <a:pt x="4770578" y="126542"/>
                  </a:moveTo>
                  <a:lnTo>
                    <a:pt x="4770578" y="126542"/>
                  </a:lnTo>
                  <a:cubicBezTo>
                    <a:pt x="4778596" y="125843"/>
                    <a:pt x="4785644" y="131763"/>
                    <a:pt x="4786355" y="139772"/>
                  </a:cubicBezTo>
                  <a:cubicBezTo>
                    <a:pt x="4787067" y="147782"/>
                    <a:pt x="4781118" y="154847"/>
                    <a:pt x="4773099" y="155546"/>
                  </a:cubicBezTo>
                  <a:lnTo>
                    <a:pt x="4773099" y="155546"/>
                  </a:lnTo>
                  <a:cubicBezTo>
                    <a:pt x="4765081" y="156245"/>
                    <a:pt x="4758033" y="150325"/>
                    <a:pt x="4757322" y="142315"/>
                  </a:cubicBezTo>
                  <a:cubicBezTo>
                    <a:pt x="4756611" y="134306"/>
                    <a:pt x="4762559" y="127247"/>
                    <a:pt x="4770578" y="126542"/>
                  </a:cubicBezTo>
                  <a:close/>
                  <a:moveTo>
                    <a:pt x="4828580" y="121463"/>
                  </a:moveTo>
                  <a:lnTo>
                    <a:pt x="4828580" y="121463"/>
                  </a:lnTo>
                  <a:cubicBezTo>
                    <a:pt x="4836598" y="120764"/>
                    <a:pt x="4843646" y="126691"/>
                    <a:pt x="4844357" y="134700"/>
                  </a:cubicBezTo>
                  <a:cubicBezTo>
                    <a:pt x="4845069" y="142703"/>
                    <a:pt x="4839120" y="149768"/>
                    <a:pt x="4831102" y="150467"/>
                  </a:cubicBezTo>
                  <a:lnTo>
                    <a:pt x="4831102" y="150467"/>
                  </a:lnTo>
                  <a:cubicBezTo>
                    <a:pt x="4823083" y="151172"/>
                    <a:pt x="4816035" y="145246"/>
                    <a:pt x="4815324" y="137236"/>
                  </a:cubicBezTo>
                  <a:cubicBezTo>
                    <a:pt x="4814612" y="129226"/>
                    <a:pt x="4820562" y="122168"/>
                    <a:pt x="4828580" y="121463"/>
                  </a:cubicBezTo>
                  <a:close/>
                  <a:moveTo>
                    <a:pt x="4886582" y="116391"/>
                  </a:moveTo>
                  <a:lnTo>
                    <a:pt x="4886582" y="116384"/>
                  </a:lnTo>
                  <a:cubicBezTo>
                    <a:pt x="4894600" y="115685"/>
                    <a:pt x="4901648" y="121611"/>
                    <a:pt x="4902360" y="129621"/>
                  </a:cubicBezTo>
                  <a:cubicBezTo>
                    <a:pt x="4903071" y="137631"/>
                    <a:pt x="4897122" y="144689"/>
                    <a:pt x="4889104" y="145388"/>
                  </a:cubicBezTo>
                  <a:lnTo>
                    <a:pt x="4889104" y="145388"/>
                  </a:lnTo>
                  <a:cubicBezTo>
                    <a:pt x="4881085" y="146094"/>
                    <a:pt x="4874037" y="140167"/>
                    <a:pt x="4873326" y="132157"/>
                  </a:cubicBezTo>
                  <a:cubicBezTo>
                    <a:pt x="4872614" y="124148"/>
                    <a:pt x="4878564" y="117089"/>
                    <a:pt x="4886582" y="116391"/>
                  </a:cubicBezTo>
                  <a:close/>
                  <a:moveTo>
                    <a:pt x="4944583" y="111312"/>
                  </a:moveTo>
                  <a:lnTo>
                    <a:pt x="4944583" y="111305"/>
                  </a:lnTo>
                  <a:cubicBezTo>
                    <a:pt x="4952601" y="110606"/>
                    <a:pt x="4959650" y="116533"/>
                    <a:pt x="4960361" y="124542"/>
                  </a:cubicBezTo>
                  <a:cubicBezTo>
                    <a:pt x="4961073" y="132552"/>
                    <a:pt x="4955123" y="139611"/>
                    <a:pt x="4947105" y="140309"/>
                  </a:cubicBezTo>
                  <a:lnTo>
                    <a:pt x="4947105" y="140316"/>
                  </a:lnTo>
                  <a:cubicBezTo>
                    <a:pt x="4939087" y="141015"/>
                    <a:pt x="4932039" y="135088"/>
                    <a:pt x="4931328" y="127079"/>
                  </a:cubicBezTo>
                  <a:cubicBezTo>
                    <a:pt x="4930617" y="119069"/>
                    <a:pt x="4936565" y="112011"/>
                    <a:pt x="4944583" y="111312"/>
                  </a:cubicBezTo>
                  <a:close/>
                  <a:moveTo>
                    <a:pt x="5002586" y="106233"/>
                  </a:moveTo>
                  <a:lnTo>
                    <a:pt x="5002586" y="106226"/>
                  </a:lnTo>
                  <a:cubicBezTo>
                    <a:pt x="5010604" y="105528"/>
                    <a:pt x="5017652" y="111454"/>
                    <a:pt x="5018363" y="119464"/>
                  </a:cubicBezTo>
                  <a:cubicBezTo>
                    <a:pt x="5019074" y="127473"/>
                    <a:pt x="5013126" y="134532"/>
                    <a:pt x="5005172" y="135231"/>
                  </a:cubicBezTo>
                  <a:lnTo>
                    <a:pt x="5005108" y="135237"/>
                  </a:lnTo>
                  <a:cubicBezTo>
                    <a:pt x="4997089" y="135936"/>
                    <a:pt x="4990041" y="130010"/>
                    <a:pt x="4989330" y="122000"/>
                  </a:cubicBezTo>
                  <a:cubicBezTo>
                    <a:pt x="4988619" y="113990"/>
                    <a:pt x="4994568" y="106932"/>
                    <a:pt x="5002586" y="106233"/>
                  </a:cubicBezTo>
                  <a:close/>
                  <a:moveTo>
                    <a:pt x="5060588" y="101154"/>
                  </a:moveTo>
                  <a:lnTo>
                    <a:pt x="5060588" y="101148"/>
                  </a:lnTo>
                  <a:cubicBezTo>
                    <a:pt x="5068606" y="100449"/>
                    <a:pt x="5075654" y="106375"/>
                    <a:pt x="5076365" y="114385"/>
                  </a:cubicBezTo>
                  <a:cubicBezTo>
                    <a:pt x="5077076" y="122395"/>
                    <a:pt x="5071128" y="129453"/>
                    <a:pt x="5063175" y="130152"/>
                  </a:cubicBezTo>
                  <a:lnTo>
                    <a:pt x="5063110" y="130158"/>
                  </a:lnTo>
                  <a:cubicBezTo>
                    <a:pt x="5055092" y="130857"/>
                    <a:pt x="5048043" y="124931"/>
                    <a:pt x="5047332" y="116921"/>
                  </a:cubicBezTo>
                  <a:cubicBezTo>
                    <a:pt x="5046685" y="108912"/>
                    <a:pt x="5052570" y="101853"/>
                    <a:pt x="5060588" y="101154"/>
                  </a:cubicBezTo>
                  <a:close/>
                  <a:moveTo>
                    <a:pt x="5118590" y="96075"/>
                  </a:moveTo>
                  <a:lnTo>
                    <a:pt x="5118590" y="96075"/>
                  </a:lnTo>
                  <a:cubicBezTo>
                    <a:pt x="5126608" y="95370"/>
                    <a:pt x="5133656" y="101297"/>
                    <a:pt x="5134368" y="109306"/>
                  </a:cubicBezTo>
                  <a:cubicBezTo>
                    <a:pt x="5135079" y="117316"/>
                    <a:pt x="5129130" y="124374"/>
                    <a:pt x="5121176" y="125073"/>
                  </a:cubicBezTo>
                  <a:lnTo>
                    <a:pt x="5121112" y="125079"/>
                  </a:lnTo>
                  <a:cubicBezTo>
                    <a:pt x="5113094" y="125778"/>
                    <a:pt x="5106046" y="119852"/>
                    <a:pt x="5105334" y="111842"/>
                  </a:cubicBezTo>
                  <a:cubicBezTo>
                    <a:pt x="5104687" y="103839"/>
                    <a:pt x="5110572" y="96774"/>
                    <a:pt x="5118590" y="96075"/>
                  </a:cubicBezTo>
                  <a:close/>
                  <a:moveTo>
                    <a:pt x="5176592" y="90996"/>
                  </a:moveTo>
                  <a:lnTo>
                    <a:pt x="5176592" y="90996"/>
                  </a:lnTo>
                  <a:cubicBezTo>
                    <a:pt x="5184610" y="90292"/>
                    <a:pt x="5191658" y="96218"/>
                    <a:pt x="5192370" y="104227"/>
                  </a:cubicBezTo>
                  <a:cubicBezTo>
                    <a:pt x="5193081" y="112237"/>
                    <a:pt x="5187132" y="119295"/>
                    <a:pt x="5179178" y="120001"/>
                  </a:cubicBezTo>
                  <a:lnTo>
                    <a:pt x="5179113" y="120001"/>
                  </a:lnTo>
                  <a:cubicBezTo>
                    <a:pt x="5171095" y="120699"/>
                    <a:pt x="5164047" y="114773"/>
                    <a:pt x="5163336" y="106770"/>
                  </a:cubicBezTo>
                  <a:cubicBezTo>
                    <a:pt x="5162690" y="98760"/>
                    <a:pt x="5168573" y="91695"/>
                    <a:pt x="5176592" y="90996"/>
                  </a:cubicBezTo>
                  <a:close/>
                  <a:moveTo>
                    <a:pt x="5234594" y="85918"/>
                  </a:moveTo>
                  <a:lnTo>
                    <a:pt x="5234594" y="85918"/>
                  </a:lnTo>
                  <a:cubicBezTo>
                    <a:pt x="5242612" y="85219"/>
                    <a:pt x="5249660" y="91139"/>
                    <a:pt x="5250371" y="99148"/>
                  </a:cubicBezTo>
                  <a:cubicBezTo>
                    <a:pt x="5251083" y="107158"/>
                    <a:pt x="5245134" y="114217"/>
                    <a:pt x="5237180" y="114922"/>
                  </a:cubicBezTo>
                  <a:lnTo>
                    <a:pt x="5237115" y="114922"/>
                  </a:lnTo>
                  <a:cubicBezTo>
                    <a:pt x="5229097" y="115621"/>
                    <a:pt x="5222049" y="109701"/>
                    <a:pt x="5221338" y="101691"/>
                  </a:cubicBezTo>
                  <a:cubicBezTo>
                    <a:pt x="5220692" y="93682"/>
                    <a:pt x="5226576" y="86616"/>
                    <a:pt x="5234594" y="85918"/>
                  </a:cubicBezTo>
                  <a:close/>
                  <a:moveTo>
                    <a:pt x="5292596" y="80839"/>
                  </a:moveTo>
                  <a:lnTo>
                    <a:pt x="5292596" y="80839"/>
                  </a:lnTo>
                  <a:cubicBezTo>
                    <a:pt x="5300614" y="80140"/>
                    <a:pt x="5307662" y="86060"/>
                    <a:pt x="5308373" y="94070"/>
                  </a:cubicBezTo>
                  <a:cubicBezTo>
                    <a:pt x="5309084" y="102079"/>
                    <a:pt x="5303136" y="109145"/>
                    <a:pt x="5295183" y="109843"/>
                  </a:cubicBezTo>
                  <a:lnTo>
                    <a:pt x="5295118" y="109843"/>
                  </a:lnTo>
                  <a:cubicBezTo>
                    <a:pt x="5287100" y="110542"/>
                    <a:pt x="5280051" y="104622"/>
                    <a:pt x="5279340" y="96612"/>
                  </a:cubicBezTo>
                  <a:cubicBezTo>
                    <a:pt x="5278693" y="88603"/>
                    <a:pt x="5284578" y="81544"/>
                    <a:pt x="5292596" y="80839"/>
                  </a:cubicBezTo>
                  <a:close/>
                  <a:moveTo>
                    <a:pt x="5350598" y="75760"/>
                  </a:moveTo>
                  <a:lnTo>
                    <a:pt x="5350598" y="75760"/>
                  </a:lnTo>
                  <a:cubicBezTo>
                    <a:pt x="5358616" y="75062"/>
                    <a:pt x="5365664" y="80988"/>
                    <a:pt x="5366376" y="88991"/>
                  </a:cubicBezTo>
                  <a:cubicBezTo>
                    <a:pt x="5367087" y="97001"/>
                    <a:pt x="5361138" y="104066"/>
                    <a:pt x="5353184" y="104764"/>
                  </a:cubicBezTo>
                  <a:lnTo>
                    <a:pt x="5353120" y="104764"/>
                  </a:lnTo>
                  <a:cubicBezTo>
                    <a:pt x="5345102" y="105469"/>
                    <a:pt x="5338054" y="99543"/>
                    <a:pt x="5337342" y="91533"/>
                  </a:cubicBezTo>
                  <a:cubicBezTo>
                    <a:pt x="5336695" y="83524"/>
                    <a:pt x="5342580" y="76465"/>
                    <a:pt x="5350598" y="75760"/>
                  </a:cubicBezTo>
                  <a:close/>
                  <a:moveTo>
                    <a:pt x="5408600" y="70688"/>
                  </a:moveTo>
                  <a:lnTo>
                    <a:pt x="5408600" y="70681"/>
                  </a:lnTo>
                  <a:cubicBezTo>
                    <a:pt x="5416618" y="69983"/>
                    <a:pt x="5423666" y="75909"/>
                    <a:pt x="5424378" y="83918"/>
                  </a:cubicBezTo>
                  <a:cubicBezTo>
                    <a:pt x="5425089" y="91922"/>
                    <a:pt x="5419140" y="98987"/>
                    <a:pt x="5411186" y="99685"/>
                  </a:cubicBezTo>
                  <a:lnTo>
                    <a:pt x="5411122" y="99685"/>
                  </a:lnTo>
                  <a:cubicBezTo>
                    <a:pt x="5403104" y="100391"/>
                    <a:pt x="5396056" y="94464"/>
                    <a:pt x="5395344" y="86455"/>
                  </a:cubicBezTo>
                  <a:cubicBezTo>
                    <a:pt x="5394698" y="78445"/>
                    <a:pt x="5400582" y="71386"/>
                    <a:pt x="5408600" y="70688"/>
                  </a:cubicBezTo>
                  <a:close/>
                  <a:moveTo>
                    <a:pt x="5466602" y="65609"/>
                  </a:moveTo>
                  <a:lnTo>
                    <a:pt x="5466602" y="65602"/>
                  </a:lnTo>
                  <a:lnTo>
                    <a:pt x="5466602" y="65602"/>
                  </a:lnTo>
                  <a:cubicBezTo>
                    <a:pt x="5474620" y="64904"/>
                    <a:pt x="5481668" y="70830"/>
                    <a:pt x="5482379" y="78840"/>
                  </a:cubicBezTo>
                  <a:cubicBezTo>
                    <a:pt x="5483091" y="86849"/>
                    <a:pt x="5477142" y="93908"/>
                    <a:pt x="5469188" y="94607"/>
                  </a:cubicBezTo>
                  <a:lnTo>
                    <a:pt x="5469123" y="94613"/>
                  </a:lnTo>
                  <a:cubicBezTo>
                    <a:pt x="5461105" y="95312"/>
                    <a:pt x="5454057" y="89386"/>
                    <a:pt x="5453346" y="81376"/>
                  </a:cubicBezTo>
                  <a:cubicBezTo>
                    <a:pt x="5452700" y="73366"/>
                    <a:pt x="5458583" y="66308"/>
                    <a:pt x="5466602" y="65609"/>
                  </a:cubicBezTo>
                  <a:close/>
                  <a:moveTo>
                    <a:pt x="5524604" y="60530"/>
                  </a:moveTo>
                  <a:lnTo>
                    <a:pt x="5524669" y="60524"/>
                  </a:lnTo>
                  <a:cubicBezTo>
                    <a:pt x="5532622" y="59825"/>
                    <a:pt x="5539670" y="65751"/>
                    <a:pt x="5540381" y="73761"/>
                  </a:cubicBezTo>
                  <a:cubicBezTo>
                    <a:pt x="5541092" y="81771"/>
                    <a:pt x="5535209" y="88829"/>
                    <a:pt x="5527191" y="89528"/>
                  </a:cubicBezTo>
                  <a:lnTo>
                    <a:pt x="5527126" y="89535"/>
                  </a:lnTo>
                  <a:cubicBezTo>
                    <a:pt x="5519108" y="90233"/>
                    <a:pt x="5512059" y="84307"/>
                    <a:pt x="5511413" y="76297"/>
                  </a:cubicBezTo>
                  <a:cubicBezTo>
                    <a:pt x="5510702" y="68288"/>
                    <a:pt x="5516586" y="61229"/>
                    <a:pt x="5524604" y="60530"/>
                  </a:cubicBezTo>
                  <a:close/>
                  <a:moveTo>
                    <a:pt x="5582606" y="55452"/>
                  </a:moveTo>
                  <a:lnTo>
                    <a:pt x="5582671" y="55445"/>
                  </a:lnTo>
                  <a:lnTo>
                    <a:pt x="5582671" y="55445"/>
                  </a:lnTo>
                  <a:cubicBezTo>
                    <a:pt x="5590624" y="54746"/>
                    <a:pt x="5597672" y="60673"/>
                    <a:pt x="5598384" y="68682"/>
                  </a:cubicBezTo>
                  <a:cubicBezTo>
                    <a:pt x="5599095" y="76692"/>
                    <a:pt x="5593211" y="83750"/>
                    <a:pt x="5585193" y="84449"/>
                  </a:cubicBezTo>
                  <a:lnTo>
                    <a:pt x="5585128" y="84455"/>
                  </a:lnTo>
                  <a:cubicBezTo>
                    <a:pt x="5577110" y="85154"/>
                    <a:pt x="5570062" y="79228"/>
                    <a:pt x="5569415" y="71219"/>
                  </a:cubicBezTo>
                  <a:cubicBezTo>
                    <a:pt x="5568703" y="63209"/>
                    <a:pt x="5574588" y="56150"/>
                    <a:pt x="5582606" y="55452"/>
                  </a:cubicBezTo>
                  <a:close/>
                  <a:moveTo>
                    <a:pt x="5640608" y="50372"/>
                  </a:moveTo>
                  <a:lnTo>
                    <a:pt x="5640672" y="50372"/>
                  </a:lnTo>
                  <a:cubicBezTo>
                    <a:pt x="5648626" y="49667"/>
                    <a:pt x="5655675" y="55594"/>
                    <a:pt x="5656386" y="63604"/>
                  </a:cubicBezTo>
                  <a:cubicBezTo>
                    <a:pt x="5657097" y="71613"/>
                    <a:pt x="5651212" y="78672"/>
                    <a:pt x="5643194" y="79370"/>
                  </a:cubicBezTo>
                  <a:lnTo>
                    <a:pt x="5643130" y="79377"/>
                  </a:lnTo>
                  <a:cubicBezTo>
                    <a:pt x="5635176" y="80075"/>
                    <a:pt x="5628064" y="74149"/>
                    <a:pt x="5627417" y="66140"/>
                  </a:cubicBezTo>
                  <a:cubicBezTo>
                    <a:pt x="5626705" y="58136"/>
                    <a:pt x="5632590" y="51071"/>
                    <a:pt x="5640608" y="50372"/>
                  </a:cubicBezTo>
                  <a:close/>
                  <a:moveTo>
                    <a:pt x="5698610" y="45294"/>
                  </a:moveTo>
                  <a:lnTo>
                    <a:pt x="5698674" y="45294"/>
                  </a:lnTo>
                  <a:cubicBezTo>
                    <a:pt x="5706628" y="44589"/>
                    <a:pt x="5713741" y="50515"/>
                    <a:pt x="5714388" y="58525"/>
                  </a:cubicBezTo>
                  <a:cubicBezTo>
                    <a:pt x="5715099" y="66534"/>
                    <a:pt x="5709214" y="73593"/>
                    <a:pt x="5701196" y="74298"/>
                  </a:cubicBezTo>
                  <a:lnTo>
                    <a:pt x="5701196" y="74298"/>
                  </a:lnTo>
                  <a:lnTo>
                    <a:pt x="5701132" y="74298"/>
                  </a:lnTo>
                  <a:lnTo>
                    <a:pt x="5701132" y="74298"/>
                  </a:lnTo>
                  <a:cubicBezTo>
                    <a:pt x="5693178" y="74997"/>
                    <a:pt x="5686065" y="69070"/>
                    <a:pt x="5685419" y="61067"/>
                  </a:cubicBezTo>
                  <a:cubicBezTo>
                    <a:pt x="5684708" y="53058"/>
                    <a:pt x="5690592" y="45992"/>
                    <a:pt x="5698610" y="45294"/>
                  </a:cubicBezTo>
                  <a:close/>
                  <a:moveTo>
                    <a:pt x="5756612" y="40215"/>
                  </a:moveTo>
                  <a:lnTo>
                    <a:pt x="5756677" y="40215"/>
                  </a:lnTo>
                  <a:cubicBezTo>
                    <a:pt x="5764630" y="39516"/>
                    <a:pt x="5771743" y="45436"/>
                    <a:pt x="5772389" y="53446"/>
                  </a:cubicBezTo>
                  <a:cubicBezTo>
                    <a:pt x="5773101" y="61455"/>
                    <a:pt x="5767217" y="68514"/>
                    <a:pt x="5759199" y="69219"/>
                  </a:cubicBezTo>
                  <a:lnTo>
                    <a:pt x="5759134" y="69219"/>
                  </a:lnTo>
                  <a:cubicBezTo>
                    <a:pt x="5751180" y="69918"/>
                    <a:pt x="5744067" y="63998"/>
                    <a:pt x="5743421" y="55989"/>
                  </a:cubicBezTo>
                  <a:cubicBezTo>
                    <a:pt x="5742710" y="47979"/>
                    <a:pt x="5748594" y="40914"/>
                    <a:pt x="5756612" y="40215"/>
                  </a:cubicBezTo>
                  <a:close/>
                  <a:moveTo>
                    <a:pt x="5814614" y="35136"/>
                  </a:moveTo>
                  <a:lnTo>
                    <a:pt x="5814679" y="35136"/>
                  </a:lnTo>
                  <a:cubicBezTo>
                    <a:pt x="5822632" y="34437"/>
                    <a:pt x="5829745" y="40357"/>
                    <a:pt x="5830391" y="48367"/>
                  </a:cubicBezTo>
                  <a:cubicBezTo>
                    <a:pt x="5831103" y="56377"/>
                    <a:pt x="5825219" y="63442"/>
                    <a:pt x="5817201" y="64140"/>
                  </a:cubicBezTo>
                  <a:lnTo>
                    <a:pt x="5817136" y="64140"/>
                  </a:lnTo>
                  <a:cubicBezTo>
                    <a:pt x="5809183" y="64839"/>
                    <a:pt x="5802070" y="58919"/>
                    <a:pt x="5801423" y="50910"/>
                  </a:cubicBezTo>
                  <a:cubicBezTo>
                    <a:pt x="5800711" y="42900"/>
                    <a:pt x="5806596" y="35841"/>
                    <a:pt x="5814614" y="35136"/>
                  </a:cubicBezTo>
                  <a:close/>
                  <a:moveTo>
                    <a:pt x="5872616" y="30058"/>
                  </a:moveTo>
                  <a:lnTo>
                    <a:pt x="5872681" y="30058"/>
                  </a:lnTo>
                  <a:cubicBezTo>
                    <a:pt x="5880634" y="29359"/>
                    <a:pt x="5887747" y="35285"/>
                    <a:pt x="5888394" y="43295"/>
                  </a:cubicBezTo>
                  <a:cubicBezTo>
                    <a:pt x="5889105" y="51298"/>
                    <a:pt x="5883221" y="58363"/>
                    <a:pt x="5875203" y="59062"/>
                  </a:cubicBezTo>
                  <a:lnTo>
                    <a:pt x="5875138" y="59062"/>
                  </a:lnTo>
                  <a:cubicBezTo>
                    <a:pt x="5867184" y="59760"/>
                    <a:pt x="5860072" y="53840"/>
                    <a:pt x="5859425" y="45831"/>
                  </a:cubicBezTo>
                  <a:cubicBezTo>
                    <a:pt x="5858713" y="37821"/>
                    <a:pt x="5864598" y="30756"/>
                    <a:pt x="5872616" y="30058"/>
                  </a:cubicBezTo>
                  <a:close/>
                  <a:moveTo>
                    <a:pt x="5930618" y="24979"/>
                  </a:moveTo>
                  <a:lnTo>
                    <a:pt x="5930682" y="24979"/>
                  </a:lnTo>
                  <a:cubicBezTo>
                    <a:pt x="5938637" y="24280"/>
                    <a:pt x="5945749" y="30206"/>
                    <a:pt x="5946396" y="38216"/>
                  </a:cubicBezTo>
                  <a:cubicBezTo>
                    <a:pt x="5947107" y="46225"/>
                    <a:pt x="5941222" y="53284"/>
                    <a:pt x="5933204" y="53983"/>
                  </a:cubicBezTo>
                  <a:lnTo>
                    <a:pt x="5933140" y="53983"/>
                  </a:lnTo>
                  <a:cubicBezTo>
                    <a:pt x="5925186" y="54688"/>
                    <a:pt x="5918074" y="48762"/>
                    <a:pt x="5917427" y="40752"/>
                  </a:cubicBezTo>
                  <a:cubicBezTo>
                    <a:pt x="5916716" y="32742"/>
                    <a:pt x="5922600" y="25684"/>
                    <a:pt x="5930618" y="24979"/>
                  </a:cubicBezTo>
                  <a:close/>
                  <a:moveTo>
                    <a:pt x="5988620" y="19906"/>
                  </a:moveTo>
                  <a:lnTo>
                    <a:pt x="5988685" y="19900"/>
                  </a:lnTo>
                  <a:cubicBezTo>
                    <a:pt x="5996703" y="19201"/>
                    <a:pt x="6003751" y="25127"/>
                    <a:pt x="6004398" y="33137"/>
                  </a:cubicBezTo>
                  <a:cubicBezTo>
                    <a:pt x="6005109" y="41147"/>
                    <a:pt x="5999225" y="48205"/>
                    <a:pt x="5991207" y="48904"/>
                  </a:cubicBezTo>
                  <a:lnTo>
                    <a:pt x="5991142" y="48904"/>
                  </a:lnTo>
                  <a:cubicBezTo>
                    <a:pt x="5983188" y="49609"/>
                    <a:pt x="5976140" y="43683"/>
                    <a:pt x="5975429" y="35673"/>
                  </a:cubicBezTo>
                  <a:cubicBezTo>
                    <a:pt x="5974718" y="27663"/>
                    <a:pt x="5980602" y="20605"/>
                    <a:pt x="5988620" y="19906"/>
                  </a:cubicBezTo>
                  <a:close/>
                  <a:moveTo>
                    <a:pt x="6046622" y="14828"/>
                  </a:moveTo>
                  <a:lnTo>
                    <a:pt x="6046687" y="14821"/>
                  </a:lnTo>
                  <a:cubicBezTo>
                    <a:pt x="6054640" y="14122"/>
                    <a:pt x="6061753" y="20048"/>
                    <a:pt x="6062399" y="28058"/>
                  </a:cubicBezTo>
                  <a:cubicBezTo>
                    <a:pt x="6063111" y="36068"/>
                    <a:pt x="6057227" y="43126"/>
                    <a:pt x="6049209" y="43825"/>
                  </a:cubicBezTo>
                  <a:lnTo>
                    <a:pt x="6049144" y="43832"/>
                  </a:lnTo>
                  <a:cubicBezTo>
                    <a:pt x="6041191" y="44531"/>
                    <a:pt x="6034142" y="38604"/>
                    <a:pt x="6033431" y="30594"/>
                  </a:cubicBezTo>
                  <a:cubicBezTo>
                    <a:pt x="6032720" y="22585"/>
                    <a:pt x="6038604" y="15526"/>
                    <a:pt x="6046622" y="14828"/>
                  </a:cubicBezTo>
                  <a:close/>
                  <a:moveTo>
                    <a:pt x="6104624" y="9749"/>
                  </a:moveTo>
                  <a:lnTo>
                    <a:pt x="6104689" y="9742"/>
                  </a:lnTo>
                  <a:cubicBezTo>
                    <a:pt x="6112707" y="9043"/>
                    <a:pt x="6119755" y="14970"/>
                    <a:pt x="6120402" y="22979"/>
                  </a:cubicBezTo>
                  <a:cubicBezTo>
                    <a:pt x="6121113" y="30989"/>
                    <a:pt x="6115229" y="38048"/>
                    <a:pt x="6107211" y="38746"/>
                  </a:cubicBezTo>
                  <a:lnTo>
                    <a:pt x="6107146" y="38753"/>
                  </a:lnTo>
                  <a:lnTo>
                    <a:pt x="6107146" y="38753"/>
                  </a:lnTo>
                  <a:cubicBezTo>
                    <a:pt x="6099193" y="39452"/>
                    <a:pt x="6092145" y="33525"/>
                    <a:pt x="6091433" y="25516"/>
                  </a:cubicBezTo>
                  <a:cubicBezTo>
                    <a:pt x="6090721" y="17506"/>
                    <a:pt x="6096606" y="10448"/>
                    <a:pt x="6104624" y="9749"/>
                  </a:cubicBezTo>
                  <a:close/>
                  <a:moveTo>
                    <a:pt x="6162626" y="4670"/>
                  </a:moveTo>
                  <a:lnTo>
                    <a:pt x="6162691" y="4663"/>
                  </a:lnTo>
                  <a:cubicBezTo>
                    <a:pt x="6170709" y="3965"/>
                    <a:pt x="6177757" y="9891"/>
                    <a:pt x="6178404" y="17901"/>
                  </a:cubicBezTo>
                  <a:cubicBezTo>
                    <a:pt x="6179115" y="25910"/>
                    <a:pt x="6173231" y="32969"/>
                    <a:pt x="6165212" y="33668"/>
                  </a:cubicBezTo>
                  <a:lnTo>
                    <a:pt x="6165148" y="33674"/>
                  </a:lnTo>
                  <a:cubicBezTo>
                    <a:pt x="6157194" y="34373"/>
                    <a:pt x="6150146" y="28446"/>
                    <a:pt x="6149435" y="20437"/>
                  </a:cubicBezTo>
                  <a:cubicBezTo>
                    <a:pt x="6148724" y="12427"/>
                    <a:pt x="6154672" y="5369"/>
                    <a:pt x="6162626" y="4670"/>
                  </a:cubicBezTo>
                  <a:close/>
                  <a:moveTo>
                    <a:pt x="6220628" y="-409"/>
                  </a:moveTo>
                  <a:lnTo>
                    <a:pt x="6220693" y="-409"/>
                  </a:lnTo>
                  <a:cubicBezTo>
                    <a:pt x="6228711" y="-1114"/>
                    <a:pt x="6235759" y="4812"/>
                    <a:pt x="6236470" y="12822"/>
                  </a:cubicBezTo>
                  <a:cubicBezTo>
                    <a:pt x="6237117" y="20831"/>
                    <a:pt x="6231233" y="27890"/>
                    <a:pt x="6223214" y="28595"/>
                  </a:cubicBezTo>
                  <a:lnTo>
                    <a:pt x="6223214" y="28595"/>
                  </a:lnTo>
                  <a:lnTo>
                    <a:pt x="6223214" y="28595"/>
                  </a:lnTo>
                  <a:cubicBezTo>
                    <a:pt x="6215196" y="29294"/>
                    <a:pt x="6208148" y="23367"/>
                    <a:pt x="6207437" y="15358"/>
                  </a:cubicBezTo>
                  <a:cubicBezTo>
                    <a:pt x="6206726" y="7348"/>
                    <a:pt x="6212675" y="290"/>
                    <a:pt x="6220628" y="-409"/>
                  </a:cubicBez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nvGrpSpPr>
            <p:cNvPr id="40" name="Graphic 15">
              <a:extLst>
                <a:ext uri="{FF2B5EF4-FFF2-40B4-BE49-F238E27FC236}">
                  <a16:creationId xmlns:a16="http://schemas.microsoft.com/office/drawing/2014/main" id="{2036C16A-54C2-8FAB-7446-3B422B169E66}"/>
                </a:ext>
              </a:extLst>
            </p:cNvPr>
            <p:cNvGrpSpPr/>
            <p:nvPr/>
          </p:nvGrpSpPr>
          <p:grpSpPr>
            <a:xfrm>
              <a:off x="1272985" y="5984743"/>
              <a:ext cx="6213551" cy="622996"/>
              <a:chOff x="4261713" y="5068747"/>
              <a:chExt cx="6323972" cy="634067"/>
            </a:xfrm>
            <a:solidFill>
              <a:srgbClr val="D14600"/>
            </a:solidFill>
          </p:grpSpPr>
          <p:sp>
            <p:nvSpPr>
              <p:cNvPr id="41" name="Freeform 40">
                <a:extLst>
                  <a:ext uri="{FF2B5EF4-FFF2-40B4-BE49-F238E27FC236}">
                    <a16:creationId xmlns:a16="http://schemas.microsoft.com/office/drawing/2014/main" id="{F3D693D9-3C07-7B2D-67FD-DE9EFA0725F0}"/>
                  </a:ext>
                </a:extLst>
              </p:cNvPr>
              <p:cNvSpPr/>
              <p:nvPr/>
            </p:nvSpPr>
            <p:spPr>
              <a:xfrm>
                <a:off x="4261713" y="5599271"/>
                <a:ext cx="103459" cy="103543"/>
              </a:xfrm>
              <a:custGeom>
                <a:avLst/>
                <a:gdLst>
                  <a:gd name="csX0" fmla="*/ 51590 w 103459"/>
                  <a:gd name="csY0" fmla="*/ -466 h 103543"/>
                  <a:gd name="csX1" fmla="*/ 103320 w 103459"/>
                  <a:gd name="csY1" fmla="*/ 103077 h 103543"/>
                  <a:gd name="csX2" fmla="*/ -140 w 103459"/>
                  <a:gd name="csY2" fmla="*/ 103077 h 103543"/>
                </a:gdLst>
                <a:ahLst/>
                <a:cxnLst>
                  <a:cxn ang="0">
                    <a:pos x="csX0" y="csY0"/>
                  </a:cxn>
                  <a:cxn ang="0">
                    <a:pos x="csX1" y="csY1"/>
                  </a:cxn>
                  <a:cxn ang="0">
                    <a:pos x="csX2" y="csY2"/>
                  </a:cxn>
                </a:cxnLst>
                <a:rect l="l" t="t" r="r" b="b"/>
                <a:pathLst>
                  <a:path w="103459" h="103543">
                    <a:moveTo>
                      <a:pt x="51590" y="-466"/>
                    </a:moveTo>
                    <a:lnTo>
                      <a:pt x="103320" y="103077"/>
                    </a:lnTo>
                    <a:lnTo>
                      <a:pt x="-140" y="103077"/>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2" name="Freeform 41">
                <a:extLst>
                  <a:ext uri="{FF2B5EF4-FFF2-40B4-BE49-F238E27FC236}">
                    <a16:creationId xmlns:a16="http://schemas.microsoft.com/office/drawing/2014/main" id="{2F592A95-F706-22C3-2F14-A7C1C2CFEF1D}"/>
                  </a:ext>
                </a:extLst>
              </p:cNvPr>
              <p:cNvSpPr/>
              <p:nvPr/>
            </p:nvSpPr>
            <p:spPr>
              <a:xfrm>
                <a:off x="5302775" y="5508694"/>
                <a:ext cx="103459" cy="103543"/>
              </a:xfrm>
              <a:custGeom>
                <a:avLst/>
                <a:gdLst>
                  <a:gd name="csX0" fmla="*/ 51590 w 103459"/>
                  <a:gd name="csY0" fmla="*/ -466 h 103543"/>
                  <a:gd name="csX1" fmla="*/ 103320 w 103459"/>
                  <a:gd name="csY1" fmla="*/ 103077 h 103543"/>
                  <a:gd name="csX2" fmla="*/ -140 w 103459"/>
                  <a:gd name="csY2" fmla="*/ 103077 h 103543"/>
                </a:gdLst>
                <a:ahLst/>
                <a:cxnLst>
                  <a:cxn ang="0">
                    <a:pos x="csX0" y="csY0"/>
                  </a:cxn>
                  <a:cxn ang="0">
                    <a:pos x="csX1" y="csY1"/>
                  </a:cxn>
                  <a:cxn ang="0">
                    <a:pos x="csX2" y="csY2"/>
                  </a:cxn>
                </a:cxnLst>
                <a:rect l="l" t="t" r="r" b="b"/>
                <a:pathLst>
                  <a:path w="103459" h="103543">
                    <a:moveTo>
                      <a:pt x="51590" y="-466"/>
                    </a:moveTo>
                    <a:lnTo>
                      <a:pt x="103320" y="103077"/>
                    </a:lnTo>
                    <a:lnTo>
                      <a:pt x="-140" y="103077"/>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3" name="Freeform 42">
                <a:extLst>
                  <a:ext uri="{FF2B5EF4-FFF2-40B4-BE49-F238E27FC236}">
                    <a16:creationId xmlns:a16="http://schemas.microsoft.com/office/drawing/2014/main" id="{11BE5011-3856-90E5-44CF-68B8B648CA6B}"/>
                  </a:ext>
                </a:extLst>
              </p:cNvPr>
              <p:cNvSpPr/>
              <p:nvPr/>
            </p:nvSpPr>
            <p:spPr>
              <a:xfrm>
                <a:off x="6337371" y="5424586"/>
                <a:ext cx="103459" cy="103516"/>
              </a:xfrm>
              <a:custGeom>
                <a:avLst/>
                <a:gdLst>
                  <a:gd name="csX0" fmla="*/ 51590 w 103459"/>
                  <a:gd name="csY0" fmla="*/ -466 h 103516"/>
                  <a:gd name="csX1" fmla="*/ 103320 w 103459"/>
                  <a:gd name="csY1" fmla="*/ 103051 h 103516"/>
                  <a:gd name="csX2" fmla="*/ -140 w 103459"/>
                  <a:gd name="csY2" fmla="*/ 103051 h 103516"/>
                </a:gdLst>
                <a:ahLst/>
                <a:cxnLst>
                  <a:cxn ang="0">
                    <a:pos x="csX0" y="csY0"/>
                  </a:cxn>
                  <a:cxn ang="0">
                    <a:pos x="csX1" y="csY1"/>
                  </a:cxn>
                  <a:cxn ang="0">
                    <a:pos x="csX2" y="csY2"/>
                  </a:cxn>
                </a:cxnLst>
                <a:rect l="l" t="t" r="r" b="b"/>
                <a:pathLst>
                  <a:path w="103459" h="103516">
                    <a:moveTo>
                      <a:pt x="51590" y="-466"/>
                    </a:moveTo>
                    <a:lnTo>
                      <a:pt x="103320" y="103051"/>
                    </a:lnTo>
                    <a:lnTo>
                      <a:pt x="-140" y="103051"/>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4" name="Freeform 43">
                <a:extLst>
                  <a:ext uri="{FF2B5EF4-FFF2-40B4-BE49-F238E27FC236}">
                    <a16:creationId xmlns:a16="http://schemas.microsoft.com/office/drawing/2014/main" id="{AFB28458-3A7B-3AAC-CBFF-048CAACA54FE}"/>
                  </a:ext>
                </a:extLst>
              </p:cNvPr>
              <p:cNvSpPr/>
              <p:nvPr/>
            </p:nvSpPr>
            <p:spPr>
              <a:xfrm>
                <a:off x="7371966" y="5334009"/>
                <a:ext cx="103459" cy="103516"/>
              </a:xfrm>
              <a:custGeom>
                <a:avLst/>
                <a:gdLst>
                  <a:gd name="csX0" fmla="*/ 51590 w 103459"/>
                  <a:gd name="csY0" fmla="*/ -466 h 103516"/>
                  <a:gd name="csX1" fmla="*/ 103320 w 103459"/>
                  <a:gd name="csY1" fmla="*/ 103051 h 103516"/>
                  <a:gd name="csX2" fmla="*/ -140 w 103459"/>
                  <a:gd name="csY2" fmla="*/ 103051 h 103516"/>
                </a:gdLst>
                <a:ahLst/>
                <a:cxnLst>
                  <a:cxn ang="0">
                    <a:pos x="csX0" y="csY0"/>
                  </a:cxn>
                  <a:cxn ang="0">
                    <a:pos x="csX1" y="csY1"/>
                  </a:cxn>
                  <a:cxn ang="0">
                    <a:pos x="csX2" y="csY2"/>
                  </a:cxn>
                </a:cxnLst>
                <a:rect l="l" t="t" r="r" b="b"/>
                <a:pathLst>
                  <a:path w="103459" h="103516">
                    <a:moveTo>
                      <a:pt x="51590" y="-466"/>
                    </a:moveTo>
                    <a:lnTo>
                      <a:pt x="103320" y="103051"/>
                    </a:lnTo>
                    <a:lnTo>
                      <a:pt x="-140" y="103051"/>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5" name="Freeform 44">
                <a:extLst>
                  <a:ext uri="{FF2B5EF4-FFF2-40B4-BE49-F238E27FC236}">
                    <a16:creationId xmlns:a16="http://schemas.microsoft.com/office/drawing/2014/main" id="{544D56E9-9173-72DE-CF80-CD14E667DAAB}"/>
                  </a:ext>
                </a:extLst>
              </p:cNvPr>
              <p:cNvSpPr/>
              <p:nvPr/>
            </p:nvSpPr>
            <p:spPr>
              <a:xfrm>
                <a:off x="8406562" y="5243432"/>
                <a:ext cx="103459" cy="103516"/>
              </a:xfrm>
              <a:custGeom>
                <a:avLst/>
                <a:gdLst>
                  <a:gd name="csX0" fmla="*/ 51590 w 103459"/>
                  <a:gd name="csY0" fmla="*/ -466 h 103516"/>
                  <a:gd name="csX1" fmla="*/ 103320 w 103459"/>
                  <a:gd name="csY1" fmla="*/ 103051 h 103516"/>
                  <a:gd name="csX2" fmla="*/ -140 w 103459"/>
                  <a:gd name="csY2" fmla="*/ 103051 h 103516"/>
                </a:gdLst>
                <a:ahLst/>
                <a:cxnLst>
                  <a:cxn ang="0">
                    <a:pos x="csX0" y="csY0"/>
                  </a:cxn>
                  <a:cxn ang="0">
                    <a:pos x="csX1" y="csY1"/>
                  </a:cxn>
                  <a:cxn ang="0">
                    <a:pos x="csX2" y="csY2"/>
                  </a:cxn>
                </a:cxnLst>
                <a:rect l="l" t="t" r="r" b="b"/>
                <a:pathLst>
                  <a:path w="103459" h="103516">
                    <a:moveTo>
                      <a:pt x="51590" y="-466"/>
                    </a:moveTo>
                    <a:lnTo>
                      <a:pt x="103320" y="103051"/>
                    </a:lnTo>
                    <a:lnTo>
                      <a:pt x="-140" y="103051"/>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6" name="Freeform 45">
                <a:extLst>
                  <a:ext uri="{FF2B5EF4-FFF2-40B4-BE49-F238E27FC236}">
                    <a16:creationId xmlns:a16="http://schemas.microsoft.com/office/drawing/2014/main" id="{56458695-7D9D-7CFD-5AB6-7FAD24B1DCE9}"/>
                  </a:ext>
                </a:extLst>
              </p:cNvPr>
              <p:cNvSpPr/>
              <p:nvPr/>
            </p:nvSpPr>
            <p:spPr>
              <a:xfrm>
                <a:off x="9447631" y="5152854"/>
                <a:ext cx="103459" cy="103516"/>
              </a:xfrm>
              <a:custGeom>
                <a:avLst/>
                <a:gdLst>
                  <a:gd name="csX0" fmla="*/ 51590 w 103459"/>
                  <a:gd name="csY0" fmla="*/ -466 h 103516"/>
                  <a:gd name="csX1" fmla="*/ 103320 w 103459"/>
                  <a:gd name="csY1" fmla="*/ 103051 h 103516"/>
                  <a:gd name="csX2" fmla="*/ -140 w 103459"/>
                  <a:gd name="csY2" fmla="*/ 103051 h 103516"/>
                </a:gdLst>
                <a:ahLst/>
                <a:cxnLst>
                  <a:cxn ang="0">
                    <a:pos x="csX0" y="csY0"/>
                  </a:cxn>
                  <a:cxn ang="0">
                    <a:pos x="csX1" y="csY1"/>
                  </a:cxn>
                  <a:cxn ang="0">
                    <a:pos x="csX2" y="csY2"/>
                  </a:cxn>
                </a:cxnLst>
                <a:rect l="l" t="t" r="r" b="b"/>
                <a:pathLst>
                  <a:path w="103459" h="103516">
                    <a:moveTo>
                      <a:pt x="51590" y="-466"/>
                    </a:moveTo>
                    <a:lnTo>
                      <a:pt x="103320" y="103051"/>
                    </a:lnTo>
                    <a:lnTo>
                      <a:pt x="-140" y="103051"/>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47" name="Freeform 46">
                <a:extLst>
                  <a:ext uri="{FF2B5EF4-FFF2-40B4-BE49-F238E27FC236}">
                    <a16:creationId xmlns:a16="http://schemas.microsoft.com/office/drawing/2014/main" id="{76982909-C209-E48E-335C-BD49306C8B00}"/>
                  </a:ext>
                </a:extLst>
              </p:cNvPr>
              <p:cNvSpPr/>
              <p:nvPr/>
            </p:nvSpPr>
            <p:spPr>
              <a:xfrm>
                <a:off x="10482226" y="5068747"/>
                <a:ext cx="103459" cy="103516"/>
              </a:xfrm>
              <a:custGeom>
                <a:avLst/>
                <a:gdLst>
                  <a:gd name="csX0" fmla="*/ 51590 w 103459"/>
                  <a:gd name="csY0" fmla="*/ -466 h 103516"/>
                  <a:gd name="csX1" fmla="*/ 103320 w 103459"/>
                  <a:gd name="csY1" fmla="*/ 103051 h 103516"/>
                  <a:gd name="csX2" fmla="*/ -140 w 103459"/>
                  <a:gd name="csY2" fmla="*/ 103051 h 103516"/>
                </a:gdLst>
                <a:ahLst/>
                <a:cxnLst>
                  <a:cxn ang="0">
                    <a:pos x="csX0" y="csY0"/>
                  </a:cxn>
                  <a:cxn ang="0">
                    <a:pos x="csX1" y="csY1"/>
                  </a:cxn>
                  <a:cxn ang="0">
                    <a:pos x="csX2" y="csY2"/>
                  </a:cxn>
                </a:cxnLst>
                <a:rect l="l" t="t" r="r" b="b"/>
                <a:pathLst>
                  <a:path w="103459" h="103516">
                    <a:moveTo>
                      <a:pt x="51590" y="-466"/>
                    </a:moveTo>
                    <a:lnTo>
                      <a:pt x="103320" y="103051"/>
                    </a:lnTo>
                    <a:lnTo>
                      <a:pt x="-140" y="103051"/>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grpSp>
        <p:sp>
          <p:nvSpPr>
            <p:cNvPr id="48" name="TextBox 47">
              <a:extLst>
                <a:ext uri="{FF2B5EF4-FFF2-40B4-BE49-F238E27FC236}">
                  <a16:creationId xmlns:a16="http://schemas.microsoft.com/office/drawing/2014/main" id="{39246665-A30D-AC33-4113-144A56840F95}"/>
                </a:ext>
              </a:extLst>
            </p:cNvPr>
            <p:cNvSpPr txBox="1"/>
            <p:nvPr/>
          </p:nvSpPr>
          <p:spPr>
            <a:xfrm>
              <a:off x="1071975" y="6513075"/>
              <a:ext cx="269642"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0</a:t>
              </a:r>
            </a:p>
          </p:txBody>
        </p:sp>
        <p:sp>
          <p:nvSpPr>
            <p:cNvPr id="49" name="TextBox 48">
              <a:extLst>
                <a:ext uri="{FF2B5EF4-FFF2-40B4-BE49-F238E27FC236}">
                  <a16:creationId xmlns:a16="http://schemas.microsoft.com/office/drawing/2014/main" id="{376CD27C-6A02-D45D-57C1-5F7D124F00C4}"/>
                </a:ext>
              </a:extLst>
            </p:cNvPr>
            <p:cNvSpPr txBox="1"/>
            <p:nvPr/>
          </p:nvSpPr>
          <p:spPr>
            <a:xfrm>
              <a:off x="1076741" y="6080810"/>
              <a:ext cx="263342"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5</a:t>
              </a:r>
            </a:p>
          </p:txBody>
        </p:sp>
        <p:sp>
          <p:nvSpPr>
            <p:cNvPr id="50" name="TextBox 49">
              <a:extLst>
                <a:ext uri="{FF2B5EF4-FFF2-40B4-BE49-F238E27FC236}">
                  <a16:creationId xmlns:a16="http://schemas.microsoft.com/office/drawing/2014/main" id="{6A42AE6E-E41C-7BB0-1D1D-542CF478DBAD}"/>
                </a:ext>
              </a:extLst>
            </p:cNvPr>
            <p:cNvSpPr txBox="1"/>
            <p:nvPr/>
          </p:nvSpPr>
          <p:spPr>
            <a:xfrm>
              <a:off x="1020323" y="5642187"/>
              <a:ext cx="32634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10</a:t>
              </a:r>
            </a:p>
          </p:txBody>
        </p:sp>
        <p:sp>
          <p:nvSpPr>
            <p:cNvPr id="51" name="TextBox 50">
              <a:extLst>
                <a:ext uri="{FF2B5EF4-FFF2-40B4-BE49-F238E27FC236}">
                  <a16:creationId xmlns:a16="http://schemas.microsoft.com/office/drawing/2014/main" id="{E3E10BC5-23BA-5B4A-4167-110297BC8220}"/>
                </a:ext>
              </a:extLst>
            </p:cNvPr>
            <p:cNvSpPr txBox="1"/>
            <p:nvPr/>
          </p:nvSpPr>
          <p:spPr>
            <a:xfrm>
              <a:off x="1025088" y="5209922"/>
              <a:ext cx="32004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15</a:t>
              </a:r>
            </a:p>
          </p:txBody>
        </p:sp>
        <p:sp>
          <p:nvSpPr>
            <p:cNvPr id="52" name="TextBox 51">
              <a:extLst>
                <a:ext uri="{FF2B5EF4-FFF2-40B4-BE49-F238E27FC236}">
                  <a16:creationId xmlns:a16="http://schemas.microsoft.com/office/drawing/2014/main" id="{67410DB3-A0AA-DBE2-40BA-A346550CB34C}"/>
                </a:ext>
              </a:extLst>
            </p:cNvPr>
            <p:cNvSpPr txBox="1"/>
            <p:nvPr/>
          </p:nvSpPr>
          <p:spPr>
            <a:xfrm>
              <a:off x="994466" y="4771300"/>
              <a:ext cx="35469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20</a:t>
              </a:r>
            </a:p>
          </p:txBody>
        </p:sp>
        <p:sp>
          <p:nvSpPr>
            <p:cNvPr id="53" name="TextBox 52">
              <a:extLst>
                <a:ext uri="{FF2B5EF4-FFF2-40B4-BE49-F238E27FC236}">
                  <a16:creationId xmlns:a16="http://schemas.microsoft.com/office/drawing/2014/main" id="{CB58E524-58FD-7088-7021-887180407DCF}"/>
                </a:ext>
              </a:extLst>
            </p:cNvPr>
            <p:cNvSpPr txBox="1"/>
            <p:nvPr/>
          </p:nvSpPr>
          <p:spPr>
            <a:xfrm>
              <a:off x="999230" y="4339033"/>
              <a:ext cx="34839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25</a:t>
              </a:r>
            </a:p>
          </p:txBody>
        </p:sp>
        <p:sp>
          <p:nvSpPr>
            <p:cNvPr id="54" name="TextBox 53">
              <a:extLst>
                <a:ext uri="{FF2B5EF4-FFF2-40B4-BE49-F238E27FC236}">
                  <a16:creationId xmlns:a16="http://schemas.microsoft.com/office/drawing/2014/main" id="{D1B934BE-D993-A9C2-A1C6-7ECC36CF462A}"/>
                </a:ext>
              </a:extLst>
            </p:cNvPr>
            <p:cNvSpPr txBox="1"/>
            <p:nvPr/>
          </p:nvSpPr>
          <p:spPr>
            <a:xfrm>
              <a:off x="993513" y="3906768"/>
              <a:ext cx="35469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30</a:t>
              </a:r>
            </a:p>
          </p:txBody>
        </p:sp>
        <p:sp>
          <p:nvSpPr>
            <p:cNvPr id="55" name="TextBox 54">
              <a:extLst>
                <a:ext uri="{FF2B5EF4-FFF2-40B4-BE49-F238E27FC236}">
                  <a16:creationId xmlns:a16="http://schemas.microsoft.com/office/drawing/2014/main" id="{87B65739-FDE7-2655-D260-6FC5F1B79E39}"/>
                </a:ext>
              </a:extLst>
            </p:cNvPr>
            <p:cNvSpPr txBox="1"/>
            <p:nvPr/>
          </p:nvSpPr>
          <p:spPr>
            <a:xfrm>
              <a:off x="998277" y="3468146"/>
              <a:ext cx="348393" cy="257042"/>
            </a:xfrm>
            <a:prstGeom prst="rect">
              <a:avLst/>
            </a:prstGeom>
            <a:noFill/>
          </p:spPr>
          <p:txBody>
            <a:bodyPr wrap="none" rtlCol="0">
              <a:spAutoFit/>
            </a:bodyPr>
            <a:lstStyle/>
            <a:p>
              <a:pPr algn="l">
                <a:spcAft>
                  <a:spcPts val="600"/>
                </a:spcAft>
              </a:pPr>
              <a:r>
                <a:rPr lang="en-UA" sz="1050" spc="0" baseline="0" dirty="0">
                  <a:ln/>
                  <a:solidFill>
                    <a:srgbClr val="A6A6A6"/>
                  </a:solidFill>
                  <a:latin typeface="Inter" panose="02000503000000020004" pitchFamily="2" charset="0"/>
                  <a:ea typeface="Inter" panose="02000503000000020004" pitchFamily="2" charset="0"/>
                  <a:cs typeface="Inter" panose="02000503000000020004" pitchFamily="2" charset="0"/>
                  <a:sym typeface="Inter"/>
                  <a:rtl val="0"/>
                </a:rPr>
                <a:t>35</a:t>
              </a:r>
            </a:p>
          </p:txBody>
        </p:sp>
        <p:sp>
          <p:nvSpPr>
            <p:cNvPr id="56" name="TextBox 55">
              <a:extLst>
                <a:ext uri="{FF2B5EF4-FFF2-40B4-BE49-F238E27FC236}">
                  <a16:creationId xmlns:a16="http://schemas.microsoft.com/office/drawing/2014/main" id="{69C5823B-0FE7-EC10-03E7-65E57522FF21}"/>
                </a:ext>
              </a:extLst>
            </p:cNvPr>
            <p:cNvSpPr txBox="1"/>
            <p:nvPr/>
          </p:nvSpPr>
          <p:spPr>
            <a:xfrm>
              <a:off x="1058299" y="6691464"/>
              <a:ext cx="542120"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2024</a:t>
              </a:r>
            </a:p>
          </p:txBody>
        </p:sp>
        <p:sp>
          <p:nvSpPr>
            <p:cNvPr id="57" name="TextBox 56">
              <a:extLst>
                <a:ext uri="{FF2B5EF4-FFF2-40B4-BE49-F238E27FC236}">
                  <a16:creationId xmlns:a16="http://schemas.microsoft.com/office/drawing/2014/main" id="{27EA1187-0A64-5461-770F-17236BC10F6C}"/>
                </a:ext>
              </a:extLst>
            </p:cNvPr>
            <p:cNvSpPr txBox="1"/>
            <p:nvPr/>
          </p:nvSpPr>
          <p:spPr>
            <a:xfrm>
              <a:off x="2080084" y="6691464"/>
              <a:ext cx="53424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2025</a:t>
              </a:r>
            </a:p>
          </p:txBody>
        </p:sp>
        <p:sp>
          <p:nvSpPr>
            <p:cNvPr id="58" name="TextBox 57">
              <a:extLst>
                <a:ext uri="{FF2B5EF4-FFF2-40B4-BE49-F238E27FC236}">
                  <a16:creationId xmlns:a16="http://schemas.microsoft.com/office/drawing/2014/main" id="{0D2A6AE3-1528-42C4-79F8-9E2DB4D4BD5D}"/>
                </a:ext>
              </a:extLst>
            </p:cNvPr>
            <p:cNvSpPr txBox="1"/>
            <p:nvPr/>
          </p:nvSpPr>
          <p:spPr>
            <a:xfrm>
              <a:off x="3096214" y="6691464"/>
              <a:ext cx="53739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2026</a:t>
              </a:r>
            </a:p>
          </p:txBody>
        </p:sp>
        <p:sp>
          <p:nvSpPr>
            <p:cNvPr id="59" name="TextBox 58">
              <a:extLst>
                <a:ext uri="{FF2B5EF4-FFF2-40B4-BE49-F238E27FC236}">
                  <a16:creationId xmlns:a16="http://schemas.microsoft.com/office/drawing/2014/main" id="{9E078ABE-909F-69A7-7C6A-0D305B53B4E4}"/>
                </a:ext>
              </a:extLst>
            </p:cNvPr>
            <p:cNvSpPr txBox="1"/>
            <p:nvPr/>
          </p:nvSpPr>
          <p:spPr>
            <a:xfrm>
              <a:off x="4118668" y="6691464"/>
              <a:ext cx="52794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2027</a:t>
              </a:r>
            </a:p>
          </p:txBody>
        </p:sp>
        <p:sp>
          <p:nvSpPr>
            <p:cNvPr id="60" name="TextBox 59">
              <a:extLst>
                <a:ext uri="{FF2B5EF4-FFF2-40B4-BE49-F238E27FC236}">
                  <a16:creationId xmlns:a16="http://schemas.microsoft.com/office/drawing/2014/main" id="{5B4FA8CA-FFEB-FD03-2847-F71B9CEC2A0E}"/>
                </a:ext>
              </a:extLst>
            </p:cNvPr>
            <p:cNvSpPr txBox="1"/>
            <p:nvPr/>
          </p:nvSpPr>
          <p:spPr>
            <a:xfrm>
              <a:off x="5132250" y="6691464"/>
              <a:ext cx="53739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2028</a:t>
              </a:r>
            </a:p>
          </p:txBody>
        </p:sp>
        <p:sp>
          <p:nvSpPr>
            <p:cNvPr id="61" name="TextBox 60">
              <a:extLst>
                <a:ext uri="{FF2B5EF4-FFF2-40B4-BE49-F238E27FC236}">
                  <a16:creationId xmlns:a16="http://schemas.microsoft.com/office/drawing/2014/main" id="{E2A34DC0-9797-B93D-2769-E4630CCAE858}"/>
                </a:ext>
              </a:extLst>
            </p:cNvPr>
            <p:cNvSpPr txBox="1"/>
            <p:nvPr/>
          </p:nvSpPr>
          <p:spPr>
            <a:xfrm>
              <a:off x="6150299" y="6691464"/>
              <a:ext cx="53739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2029</a:t>
              </a:r>
            </a:p>
          </p:txBody>
        </p:sp>
        <p:sp>
          <p:nvSpPr>
            <p:cNvPr id="62" name="TextBox 61">
              <a:extLst>
                <a:ext uri="{FF2B5EF4-FFF2-40B4-BE49-F238E27FC236}">
                  <a16:creationId xmlns:a16="http://schemas.microsoft.com/office/drawing/2014/main" id="{9B750981-7251-1312-DF3C-D9BDF991D204}"/>
                </a:ext>
              </a:extLst>
            </p:cNvPr>
            <p:cNvSpPr txBox="1"/>
            <p:nvPr/>
          </p:nvSpPr>
          <p:spPr>
            <a:xfrm>
              <a:off x="7166004" y="6691464"/>
              <a:ext cx="543695" cy="257042"/>
            </a:xfrm>
            <a:prstGeom prst="rect">
              <a:avLst/>
            </a:prstGeom>
            <a:noFill/>
          </p:spPr>
          <p:txBody>
            <a:bodyPr wrap="none" rtlCol="0">
              <a:spAutoFit/>
            </a:bodyPr>
            <a:lstStyle/>
            <a:p>
              <a:pPr algn="l">
                <a:spcAft>
                  <a:spcPts val="600"/>
                </a:spcAft>
              </a:pPr>
              <a:r>
                <a:rPr lang="en-UA" sz="1100" b="1"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SemiBold"/>
                  <a:rtl val="0"/>
                </a:rPr>
                <a:t>2030</a:t>
              </a:r>
            </a:p>
          </p:txBody>
        </p:sp>
        <p:sp>
          <p:nvSpPr>
            <p:cNvPr id="64" name="Freeform 63">
              <a:extLst>
                <a:ext uri="{FF2B5EF4-FFF2-40B4-BE49-F238E27FC236}">
                  <a16:creationId xmlns:a16="http://schemas.microsoft.com/office/drawing/2014/main" id="{7C7C89A5-BFFC-7BD5-0448-20CFF5B4A84E}"/>
                </a:ext>
              </a:extLst>
            </p:cNvPr>
            <p:cNvSpPr/>
            <p:nvPr/>
          </p:nvSpPr>
          <p:spPr>
            <a:xfrm>
              <a:off x="1460337" y="3733897"/>
              <a:ext cx="317666" cy="6356"/>
            </a:xfrm>
            <a:custGeom>
              <a:avLst/>
              <a:gdLst>
                <a:gd name="csX0" fmla="*/ -140 w 323311"/>
                <a:gd name="csY0" fmla="*/ -466 h 6469"/>
                <a:gd name="csX1" fmla="*/ 323171 w 323311"/>
                <a:gd name="csY1" fmla="*/ -466 h 6469"/>
              </a:gdLst>
              <a:ahLst/>
              <a:cxnLst>
                <a:cxn ang="0">
                  <a:pos x="csX0" y="csY0"/>
                </a:cxn>
                <a:cxn ang="0">
                  <a:pos x="csX1" y="csY1"/>
                </a:cxn>
              </a:cxnLst>
              <a:rect l="l" t="t" r="r" b="b"/>
              <a:pathLst>
                <a:path w="323311" h="6469">
                  <a:moveTo>
                    <a:pt x="-140" y="-466"/>
                  </a:moveTo>
                  <a:lnTo>
                    <a:pt x="323171" y="-466"/>
                  </a:lnTo>
                </a:path>
              </a:pathLst>
            </a:custGeom>
            <a:noFill/>
            <a:ln w="29098" cap="rnd">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65" name="Freeform 64">
              <a:extLst>
                <a:ext uri="{FF2B5EF4-FFF2-40B4-BE49-F238E27FC236}">
                  <a16:creationId xmlns:a16="http://schemas.microsoft.com/office/drawing/2014/main" id="{BDB66A7B-EC30-A6D2-85C4-D78FC3F3199B}"/>
                </a:ext>
              </a:extLst>
            </p:cNvPr>
            <p:cNvSpPr/>
            <p:nvPr/>
          </p:nvSpPr>
          <p:spPr>
            <a:xfrm>
              <a:off x="1584226" y="3698935"/>
              <a:ext cx="63533" cy="63568"/>
            </a:xfrm>
            <a:custGeom>
              <a:avLst/>
              <a:gdLst>
                <a:gd name="csX0" fmla="*/ 64522 w 64662"/>
                <a:gd name="csY0" fmla="*/ 31883 h 64698"/>
                <a:gd name="csX1" fmla="*/ 32191 w 64662"/>
                <a:gd name="csY1" fmla="*/ 64232 h 64698"/>
                <a:gd name="csX2" fmla="*/ -140 w 64662"/>
                <a:gd name="csY2" fmla="*/ 31883 h 64698"/>
                <a:gd name="csX3" fmla="*/ 32191 w 64662"/>
                <a:gd name="csY3" fmla="*/ -466 h 64698"/>
                <a:gd name="csX4" fmla="*/ 64522 w 64662"/>
                <a:gd name="csY4" fmla="*/ 31883 h 64698"/>
              </a:gdLst>
              <a:ahLst/>
              <a:cxnLst>
                <a:cxn ang="0">
                  <a:pos x="csX0" y="csY0"/>
                </a:cxn>
                <a:cxn ang="0">
                  <a:pos x="csX1" y="csY1"/>
                </a:cxn>
                <a:cxn ang="0">
                  <a:pos x="csX2" y="csY2"/>
                </a:cxn>
                <a:cxn ang="0">
                  <a:pos x="csX3" y="csY3"/>
                </a:cxn>
                <a:cxn ang="0">
                  <a:pos x="csX4" y="csY4"/>
                </a:cxn>
              </a:cxnLst>
              <a:rect l="l" t="t" r="r" b="b"/>
              <a:pathLst>
                <a:path w="64662" h="64698">
                  <a:moveTo>
                    <a:pt x="64522" y="31883"/>
                  </a:moveTo>
                  <a:cubicBezTo>
                    <a:pt x="64522" y="49746"/>
                    <a:pt x="50044" y="64232"/>
                    <a:pt x="32191" y="64232"/>
                  </a:cubicBezTo>
                  <a:cubicBezTo>
                    <a:pt x="14338" y="64232"/>
                    <a:pt x="-140" y="49746"/>
                    <a:pt x="-140" y="31883"/>
                  </a:cubicBezTo>
                  <a:cubicBezTo>
                    <a:pt x="-140" y="14020"/>
                    <a:pt x="14338" y="-466"/>
                    <a:pt x="32191" y="-466"/>
                  </a:cubicBezTo>
                  <a:cubicBezTo>
                    <a:pt x="50044" y="-466"/>
                    <a:pt x="64522" y="14020"/>
                    <a:pt x="64522" y="31883"/>
                  </a:cubicBezTo>
                  <a:close/>
                </a:path>
              </a:pathLst>
            </a:custGeom>
            <a:solidFill>
              <a:srgbClr val="FFAE41"/>
            </a:solidFill>
            <a:ln w="9699" cap="flat">
              <a:solidFill>
                <a:srgbClr val="FFAE41"/>
              </a:solidFill>
              <a:prstDash val="solid"/>
              <a:round/>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66" name="TextBox 65">
              <a:extLst>
                <a:ext uri="{FF2B5EF4-FFF2-40B4-BE49-F238E27FC236}">
                  <a16:creationId xmlns:a16="http://schemas.microsoft.com/office/drawing/2014/main" id="{03A45B25-640A-89CE-4967-171C7D0F4584}"/>
                </a:ext>
              </a:extLst>
            </p:cNvPr>
            <p:cNvSpPr txBox="1"/>
            <p:nvPr/>
          </p:nvSpPr>
          <p:spPr>
            <a:xfrm>
              <a:off x="1723287" y="3619447"/>
              <a:ext cx="2076183" cy="241922"/>
            </a:xfrm>
            <a:prstGeom prst="rect">
              <a:avLst/>
            </a:prstGeom>
            <a:noFill/>
          </p:spPr>
          <p:txBody>
            <a:bodyPr wrap="none" rtlCol="0">
              <a:spAutoFit/>
            </a:bodyPr>
            <a:lstStyle/>
            <a:p>
              <a:pPr algn="l">
                <a:spcAft>
                  <a:spcPts val="600"/>
                </a:spcAft>
              </a:pPr>
              <a:r>
                <a:rPr lang="en-UA" sz="1000"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a:rtl val="0"/>
                </a:rPr>
                <a:t>AI Leaders (scaled deployment)</a:t>
              </a:r>
            </a:p>
          </p:txBody>
        </p:sp>
        <p:sp>
          <p:nvSpPr>
            <p:cNvPr id="67" name="Freeform 66">
              <a:extLst>
                <a:ext uri="{FF2B5EF4-FFF2-40B4-BE49-F238E27FC236}">
                  <a16:creationId xmlns:a16="http://schemas.microsoft.com/office/drawing/2014/main" id="{68BCF31A-7137-9F8F-410B-6292FE3EA801}"/>
                </a:ext>
              </a:extLst>
            </p:cNvPr>
            <p:cNvSpPr/>
            <p:nvPr/>
          </p:nvSpPr>
          <p:spPr>
            <a:xfrm>
              <a:off x="1444453" y="3934138"/>
              <a:ext cx="279545" cy="25427"/>
            </a:xfrm>
            <a:custGeom>
              <a:avLst/>
              <a:gdLst>
                <a:gd name="csX0" fmla="*/ 12792 w 284513"/>
                <a:gd name="csY0" fmla="*/ -466 h 25879"/>
                <a:gd name="csX1" fmla="*/ 90387 w 284513"/>
                <a:gd name="csY1" fmla="*/ -466 h 25879"/>
                <a:gd name="csX2" fmla="*/ 103320 w 284513"/>
                <a:gd name="csY2" fmla="*/ 12474 h 25879"/>
                <a:gd name="csX3" fmla="*/ 90387 w 284513"/>
                <a:gd name="csY3" fmla="*/ 25413 h 25879"/>
                <a:gd name="csX4" fmla="*/ 12792 w 284513"/>
                <a:gd name="csY4" fmla="*/ 25413 h 25879"/>
                <a:gd name="csX5" fmla="*/ -140 w 284513"/>
                <a:gd name="csY5" fmla="*/ 12474 h 25879"/>
                <a:gd name="csX6" fmla="*/ 12792 w 284513"/>
                <a:gd name="csY6" fmla="*/ -466 h 25879"/>
                <a:gd name="csX7" fmla="*/ 193847 w 284513"/>
                <a:gd name="csY7" fmla="*/ -466 h 25879"/>
                <a:gd name="csX8" fmla="*/ 271441 w 284513"/>
                <a:gd name="csY8" fmla="*/ -466 h 25879"/>
                <a:gd name="csX9" fmla="*/ 284374 w 284513"/>
                <a:gd name="csY9" fmla="*/ 12474 h 25879"/>
                <a:gd name="csX10" fmla="*/ 271441 w 284513"/>
                <a:gd name="csY10" fmla="*/ 25413 h 25879"/>
                <a:gd name="csX11" fmla="*/ 193847 w 284513"/>
                <a:gd name="csY11" fmla="*/ 25413 h 25879"/>
                <a:gd name="csX12" fmla="*/ 180914 w 284513"/>
                <a:gd name="csY12" fmla="*/ 12474 h 25879"/>
                <a:gd name="csX13" fmla="*/ 193847 w 284513"/>
                <a:gd name="csY13" fmla="*/ -466 h 25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84513" h="25879">
                  <a:moveTo>
                    <a:pt x="12792" y="-466"/>
                  </a:moveTo>
                  <a:lnTo>
                    <a:pt x="90387" y="-466"/>
                  </a:lnTo>
                  <a:cubicBezTo>
                    <a:pt x="97532" y="-466"/>
                    <a:pt x="103320" y="5325"/>
                    <a:pt x="103320" y="12474"/>
                  </a:cubicBezTo>
                  <a:cubicBezTo>
                    <a:pt x="103320" y="19623"/>
                    <a:pt x="97532" y="25413"/>
                    <a:pt x="90387" y="25413"/>
                  </a:cubicBezTo>
                  <a:lnTo>
                    <a:pt x="12792" y="25413"/>
                  </a:lnTo>
                  <a:cubicBezTo>
                    <a:pt x="5647" y="25413"/>
                    <a:pt x="-140" y="19623"/>
                    <a:pt x="-140" y="12474"/>
                  </a:cubicBezTo>
                  <a:cubicBezTo>
                    <a:pt x="-140" y="5325"/>
                    <a:pt x="5647" y="-466"/>
                    <a:pt x="12792" y="-466"/>
                  </a:cubicBezTo>
                  <a:close/>
                  <a:moveTo>
                    <a:pt x="193847" y="-466"/>
                  </a:moveTo>
                  <a:lnTo>
                    <a:pt x="271441" y="-466"/>
                  </a:lnTo>
                  <a:cubicBezTo>
                    <a:pt x="278587" y="-466"/>
                    <a:pt x="284374" y="5331"/>
                    <a:pt x="284374" y="12474"/>
                  </a:cubicBezTo>
                  <a:cubicBezTo>
                    <a:pt x="284374" y="19623"/>
                    <a:pt x="278587" y="25413"/>
                    <a:pt x="271441" y="25413"/>
                  </a:cubicBezTo>
                  <a:lnTo>
                    <a:pt x="193847" y="25413"/>
                  </a:lnTo>
                  <a:cubicBezTo>
                    <a:pt x="186702" y="25413"/>
                    <a:pt x="180914" y="19623"/>
                    <a:pt x="180914" y="12474"/>
                  </a:cubicBezTo>
                  <a:cubicBezTo>
                    <a:pt x="180914" y="5331"/>
                    <a:pt x="186702" y="-466"/>
                    <a:pt x="193847" y="-466"/>
                  </a:cubicBez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68" name="Freeform 67">
              <a:extLst>
                <a:ext uri="{FF2B5EF4-FFF2-40B4-BE49-F238E27FC236}">
                  <a16:creationId xmlns:a16="http://schemas.microsoft.com/office/drawing/2014/main" id="{0B1EB216-76E6-FC75-5DDC-518EF46E9859}"/>
                </a:ext>
              </a:extLst>
            </p:cNvPr>
            <p:cNvSpPr/>
            <p:nvPr/>
          </p:nvSpPr>
          <p:spPr>
            <a:xfrm>
              <a:off x="1584226" y="3915068"/>
              <a:ext cx="63533" cy="63568"/>
            </a:xfrm>
            <a:custGeom>
              <a:avLst/>
              <a:gdLst>
                <a:gd name="csX0" fmla="*/ -140 w 64662"/>
                <a:gd name="csY0" fmla="*/ -466 h 64698"/>
                <a:gd name="csX1" fmla="*/ 64522 w 64662"/>
                <a:gd name="csY1" fmla="*/ -466 h 64698"/>
                <a:gd name="csX2" fmla="*/ 64522 w 64662"/>
                <a:gd name="csY2" fmla="*/ 64232 h 64698"/>
                <a:gd name="csX3" fmla="*/ -140 w 64662"/>
                <a:gd name="csY3" fmla="*/ 64232 h 64698"/>
              </a:gdLst>
              <a:ahLst/>
              <a:cxnLst>
                <a:cxn ang="0">
                  <a:pos x="csX0" y="csY0"/>
                </a:cxn>
                <a:cxn ang="0">
                  <a:pos x="csX1" y="csY1"/>
                </a:cxn>
                <a:cxn ang="0">
                  <a:pos x="csX2" y="csY2"/>
                </a:cxn>
                <a:cxn ang="0">
                  <a:pos x="csX3" y="csY3"/>
                </a:cxn>
              </a:cxnLst>
              <a:rect l="l" t="t" r="r" b="b"/>
              <a:pathLst>
                <a:path w="64662" h="64698">
                  <a:moveTo>
                    <a:pt x="-140" y="-466"/>
                  </a:moveTo>
                  <a:lnTo>
                    <a:pt x="64522" y="-466"/>
                  </a:lnTo>
                  <a:lnTo>
                    <a:pt x="64522" y="64232"/>
                  </a:lnTo>
                  <a:lnTo>
                    <a:pt x="-140" y="64232"/>
                  </a:lnTo>
                  <a:close/>
                </a:path>
              </a:pathLst>
            </a:custGeom>
            <a:solidFill>
              <a:srgbClr val="4995FF"/>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69" name="TextBox 68">
              <a:extLst>
                <a:ext uri="{FF2B5EF4-FFF2-40B4-BE49-F238E27FC236}">
                  <a16:creationId xmlns:a16="http://schemas.microsoft.com/office/drawing/2014/main" id="{7F1B11D1-F6BF-B0AF-C1C8-242A506A90B8}"/>
                </a:ext>
              </a:extLst>
            </p:cNvPr>
            <p:cNvSpPr txBox="1"/>
            <p:nvPr/>
          </p:nvSpPr>
          <p:spPr>
            <a:xfrm>
              <a:off x="1723287" y="3829223"/>
              <a:ext cx="1009898" cy="241922"/>
            </a:xfrm>
            <a:prstGeom prst="rect">
              <a:avLst/>
            </a:prstGeom>
            <a:noFill/>
          </p:spPr>
          <p:txBody>
            <a:bodyPr wrap="none" rtlCol="0">
              <a:spAutoFit/>
            </a:bodyPr>
            <a:lstStyle/>
            <a:p>
              <a:pPr algn="l">
                <a:spcAft>
                  <a:spcPts val="600"/>
                </a:spcAft>
              </a:pPr>
              <a:r>
                <a:rPr lang="en-UA" sz="1000"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a:rtl val="0"/>
                </a:rPr>
                <a:t>Average bank</a:t>
              </a:r>
            </a:p>
          </p:txBody>
        </p:sp>
        <p:sp>
          <p:nvSpPr>
            <p:cNvPr id="70" name="Freeform 69">
              <a:extLst>
                <a:ext uri="{FF2B5EF4-FFF2-40B4-BE49-F238E27FC236}">
                  <a16:creationId xmlns:a16="http://schemas.microsoft.com/office/drawing/2014/main" id="{48E3388E-3091-DD2A-E259-7C4DB9DF8455}"/>
                </a:ext>
              </a:extLst>
            </p:cNvPr>
            <p:cNvSpPr/>
            <p:nvPr/>
          </p:nvSpPr>
          <p:spPr>
            <a:xfrm>
              <a:off x="1446042" y="4151860"/>
              <a:ext cx="314660" cy="28606"/>
            </a:xfrm>
            <a:custGeom>
              <a:avLst/>
              <a:gdLst>
                <a:gd name="csX0" fmla="*/ 14409 w 320252"/>
                <a:gd name="csY0" fmla="*/ -466 h 29114"/>
                <a:gd name="csX1" fmla="*/ 14441 w 320252"/>
                <a:gd name="csY1" fmla="*/ -466 h 29114"/>
                <a:gd name="csX2" fmla="*/ 28990 w 320252"/>
                <a:gd name="csY2" fmla="*/ 14091 h 29114"/>
                <a:gd name="csX3" fmla="*/ 14435 w 320252"/>
                <a:gd name="csY3" fmla="*/ 28648 h 29114"/>
                <a:gd name="csX4" fmla="*/ 14409 w 320252"/>
                <a:gd name="csY4" fmla="*/ 28648 h 29114"/>
                <a:gd name="csX5" fmla="*/ -140 w 320252"/>
                <a:gd name="csY5" fmla="*/ 14091 h 29114"/>
                <a:gd name="csX6" fmla="*/ 14409 w 320252"/>
                <a:gd name="csY6" fmla="*/ -466 h 29114"/>
                <a:gd name="csX7" fmla="*/ 72637 w 320252"/>
                <a:gd name="csY7" fmla="*/ -466 h 29114"/>
                <a:gd name="csX8" fmla="*/ 72663 w 320252"/>
                <a:gd name="csY8" fmla="*/ -466 h 29114"/>
                <a:gd name="csX9" fmla="*/ 87212 w 320252"/>
                <a:gd name="csY9" fmla="*/ 14091 h 29114"/>
                <a:gd name="csX10" fmla="*/ 72663 w 320252"/>
                <a:gd name="csY10" fmla="*/ 28648 h 29114"/>
                <a:gd name="csX11" fmla="*/ 72631 w 320252"/>
                <a:gd name="csY11" fmla="*/ 28648 h 29114"/>
                <a:gd name="csX12" fmla="*/ 58088 w 320252"/>
                <a:gd name="csY12" fmla="*/ 14091 h 29114"/>
                <a:gd name="csX13" fmla="*/ 72637 w 320252"/>
                <a:gd name="csY13" fmla="*/ -466 h 29114"/>
                <a:gd name="csX14" fmla="*/ 130859 w 320252"/>
                <a:gd name="csY14" fmla="*/ -466 h 29114"/>
                <a:gd name="csX15" fmla="*/ 130892 w 320252"/>
                <a:gd name="csY15" fmla="*/ -466 h 29114"/>
                <a:gd name="csX16" fmla="*/ 145441 w 320252"/>
                <a:gd name="csY16" fmla="*/ 14091 h 29114"/>
                <a:gd name="csX17" fmla="*/ 130885 w 320252"/>
                <a:gd name="csY17" fmla="*/ 28648 h 29114"/>
                <a:gd name="csX18" fmla="*/ 130859 w 320252"/>
                <a:gd name="csY18" fmla="*/ 28648 h 29114"/>
                <a:gd name="csX19" fmla="*/ 116310 w 320252"/>
                <a:gd name="csY19" fmla="*/ 14091 h 29114"/>
                <a:gd name="csX20" fmla="*/ 130859 w 320252"/>
                <a:gd name="csY20" fmla="*/ -466 h 29114"/>
                <a:gd name="csX21" fmla="*/ 189088 w 320252"/>
                <a:gd name="csY21" fmla="*/ -466 h 29114"/>
                <a:gd name="csX22" fmla="*/ 189113 w 320252"/>
                <a:gd name="csY22" fmla="*/ -466 h 29114"/>
                <a:gd name="csX23" fmla="*/ 203662 w 320252"/>
                <a:gd name="csY23" fmla="*/ 14091 h 29114"/>
                <a:gd name="csX24" fmla="*/ 189113 w 320252"/>
                <a:gd name="csY24" fmla="*/ 28648 h 29114"/>
                <a:gd name="csX25" fmla="*/ 189081 w 320252"/>
                <a:gd name="csY25" fmla="*/ 28648 h 29114"/>
                <a:gd name="csX26" fmla="*/ 174539 w 320252"/>
                <a:gd name="csY26" fmla="*/ 14091 h 29114"/>
                <a:gd name="csX27" fmla="*/ 189088 w 320252"/>
                <a:gd name="csY27" fmla="*/ -466 h 29114"/>
                <a:gd name="csX28" fmla="*/ 247309 w 320252"/>
                <a:gd name="csY28" fmla="*/ -466 h 29114"/>
                <a:gd name="csX29" fmla="*/ 247342 w 320252"/>
                <a:gd name="csY29" fmla="*/ -466 h 29114"/>
                <a:gd name="csX30" fmla="*/ 261884 w 320252"/>
                <a:gd name="csY30" fmla="*/ 14091 h 29114"/>
                <a:gd name="csX31" fmla="*/ 247335 w 320252"/>
                <a:gd name="csY31" fmla="*/ 28648 h 29114"/>
                <a:gd name="csX32" fmla="*/ 247309 w 320252"/>
                <a:gd name="csY32" fmla="*/ 28648 h 29114"/>
                <a:gd name="csX33" fmla="*/ 232760 w 320252"/>
                <a:gd name="csY33" fmla="*/ 14091 h 29114"/>
                <a:gd name="csX34" fmla="*/ 247309 w 320252"/>
                <a:gd name="csY34" fmla="*/ -466 h 29114"/>
                <a:gd name="csX35" fmla="*/ 305531 w 320252"/>
                <a:gd name="csY35" fmla="*/ -466 h 29114"/>
                <a:gd name="csX36" fmla="*/ 305564 w 320252"/>
                <a:gd name="csY36" fmla="*/ -466 h 29114"/>
                <a:gd name="csX37" fmla="*/ 320113 w 320252"/>
                <a:gd name="csY37" fmla="*/ 14091 h 29114"/>
                <a:gd name="csX38" fmla="*/ 305564 w 320252"/>
                <a:gd name="csY38" fmla="*/ 28648 h 29114"/>
                <a:gd name="csX39" fmla="*/ 305531 w 320252"/>
                <a:gd name="csY39" fmla="*/ 28648 h 29114"/>
                <a:gd name="csX40" fmla="*/ 290982 w 320252"/>
                <a:gd name="csY40" fmla="*/ 14091 h 29114"/>
                <a:gd name="csX41" fmla="*/ 305531 w 320252"/>
                <a:gd name="csY41" fmla="*/ -466 h 291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320252" h="29114">
                  <a:moveTo>
                    <a:pt x="14409" y="-466"/>
                  </a:moveTo>
                  <a:lnTo>
                    <a:pt x="14441" y="-466"/>
                  </a:lnTo>
                  <a:cubicBezTo>
                    <a:pt x="22472" y="-466"/>
                    <a:pt x="28990" y="6049"/>
                    <a:pt x="28990" y="14091"/>
                  </a:cubicBezTo>
                  <a:cubicBezTo>
                    <a:pt x="28990" y="22133"/>
                    <a:pt x="22472" y="28648"/>
                    <a:pt x="14435" y="28648"/>
                  </a:cubicBezTo>
                  <a:lnTo>
                    <a:pt x="14409" y="28648"/>
                  </a:lnTo>
                  <a:cubicBezTo>
                    <a:pt x="6372" y="28648"/>
                    <a:pt x="-140" y="22133"/>
                    <a:pt x="-140" y="14091"/>
                  </a:cubicBezTo>
                  <a:cubicBezTo>
                    <a:pt x="-140" y="6049"/>
                    <a:pt x="6372" y="-466"/>
                    <a:pt x="14409" y="-466"/>
                  </a:cubicBezTo>
                  <a:close/>
                  <a:moveTo>
                    <a:pt x="72637" y="-466"/>
                  </a:moveTo>
                  <a:lnTo>
                    <a:pt x="72663" y="-466"/>
                  </a:lnTo>
                  <a:cubicBezTo>
                    <a:pt x="80701" y="-466"/>
                    <a:pt x="87212" y="6049"/>
                    <a:pt x="87212" y="14091"/>
                  </a:cubicBezTo>
                  <a:cubicBezTo>
                    <a:pt x="87212" y="22133"/>
                    <a:pt x="80701" y="28648"/>
                    <a:pt x="72663" y="28648"/>
                  </a:cubicBezTo>
                  <a:lnTo>
                    <a:pt x="72631" y="28648"/>
                  </a:lnTo>
                  <a:cubicBezTo>
                    <a:pt x="64600" y="28648"/>
                    <a:pt x="58088" y="22133"/>
                    <a:pt x="58088" y="14091"/>
                  </a:cubicBezTo>
                  <a:cubicBezTo>
                    <a:pt x="58088" y="6049"/>
                    <a:pt x="64600" y="-466"/>
                    <a:pt x="72637" y="-466"/>
                  </a:cubicBezTo>
                  <a:close/>
                  <a:moveTo>
                    <a:pt x="130859" y="-466"/>
                  </a:moveTo>
                  <a:lnTo>
                    <a:pt x="130892" y="-466"/>
                  </a:lnTo>
                  <a:cubicBezTo>
                    <a:pt x="138923" y="-466"/>
                    <a:pt x="145441" y="6049"/>
                    <a:pt x="145441" y="14091"/>
                  </a:cubicBezTo>
                  <a:cubicBezTo>
                    <a:pt x="145434" y="22133"/>
                    <a:pt x="138923" y="28648"/>
                    <a:pt x="130885" y="28648"/>
                  </a:cubicBezTo>
                  <a:lnTo>
                    <a:pt x="130859" y="28648"/>
                  </a:lnTo>
                  <a:cubicBezTo>
                    <a:pt x="122822" y="28648"/>
                    <a:pt x="116310" y="22133"/>
                    <a:pt x="116310" y="14091"/>
                  </a:cubicBezTo>
                  <a:cubicBezTo>
                    <a:pt x="116310" y="6049"/>
                    <a:pt x="122822" y="-466"/>
                    <a:pt x="130859" y="-466"/>
                  </a:cubicBezTo>
                  <a:close/>
                  <a:moveTo>
                    <a:pt x="189088" y="-466"/>
                  </a:moveTo>
                  <a:lnTo>
                    <a:pt x="189113" y="-466"/>
                  </a:lnTo>
                  <a:cubicBezTo>
                    <a:pt x="197151" y="-466"/>
                    <a:pt x="203662" y="6049"/>
                    <a:pt x="203662" y="14091"/>
                  </a:cubicBezTo>
                  <a:cubicBezTo>
                    <a:pt x="203662" y="22133"/>
                    <a:pt x="197151" y="28648"/>
                    <a:pt x="189113" y="28648"/>
                  </a:cubicBezTo>
                  <a:lnTo>
                    <a:pt x="189081" y="28648"/>
                  </a:lnTo>
                  <a:cubicBezTo>
                    <a:pt x="181050" y="28648"/>
                    <a:pt x="174532" y="22133"/>
                    <a:pt x="174539" y="14091"/>
                  </a:cubicBezTo>
                  <a:cubicBezTo>
                    <a:pt x="174539" y="6049"/>
                    <a:pt x="181050" y="-466"/>
                    <a:pt x="189088" y="-466"/>
                  </a:cubicBezTo>
                  <a:close/>
                  <a:moveTo>
                    <a:pt x="247309" y="-466"/>
                  </a:moveTo>
                  <a:lnTo>
                    <a:pt x="247342" y="-466"/>
                  </a:lnTo>
                  <a:cubicBezTo>
                    <a:pt x="255373" y="-466"/>
                    <a:pt x="261884" y="6056"/>
                    <a:pt x="261884" y="14091"/>
                  </a:cubicBezTo>
                  <a:cubicBezTo>
                    <a:pt x="261884" y="22133"/>
                    <a:pt x="255373" y="28648"/>
                    <a:pt x="247335" y="28648"/>
                  </a:cubicBezTo>
                  <a:lnTo>
                    <a:pt x="247309" y="28648"/>
                  </a:lnTo>
                  <a:cubicBezTo>
                    <a:pt x="239272" y="28648"/>
                    <a:pt x="232760" y="22133"/>
                    <a:pt x="232760" y="14091"/>
                  </a:cubicBezTo>
                  <a:cubicBezTo>
                    <a:pt x="232760" y="6049"/>
                    <a:pt x="239272" y="-466"/>
                    <a:pt x="247309" y="-466"/>
                  </a:cubicBezTo>
                  <a:close/>
                  <a:moveTo>
                    <a:pt x="305531" y="-466"/>
                  </a:moveTo>
                  <a:lnTo>
                    <a:pt x="305564" y="-466"/>
                  </a:lnTo>
                  <a:cubicBezTo>
                    <a:pt x="313601" y="-466"/>
                    <a:pt x="320113" y="6056"/>
                    <a:pt x="320113" y="14091"/>
                  </a:cubicBezTo>
                  <a:cubicBezTo>
                    <a:pt x="320113" y="22133"/>
                    <a:pt x="313601" y="28648"/>
                    <a:pt x="305564" y="28648"/>
                  </a:cubicBezTo>
                  <a:lnTo>
                    <a:pt x="305531" y="28648"/>
                  </a:lnTo>
                  <a:cubicBezTo>
                    <a:pt x="297500" y="28648"/>
                    <a:pt x="290982" y="22133"/>
                    <a:pt x="290982" y="14091"/>
                  </a:cubicBezTo>
                  <a:cubicBezTo>
                    <a:pt x="290982" y="6056"/>
                    <a:pt x="297500" y="-466"/>
                    <a:pt x="305531" y="-466"/>
                  </a:cubicBez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71" name="Freeform 70">
              <a:extLst>
                <a:ext uri="{FF2B5EF4-FFF2-40B4-BE49-F238E27FC236}">
                  <a16:creationId xmlns:a16="http://schemas.microsoft.com/office/drawing/2014/main" id="{A0E2EF11-D061-F94E-686F-59F876527CF8}"/>
                </a:ext>
              </a:extLst>
            </p:cNvPr>
            <p:cNvSpPr/>
            <p:nvPr/>
          </p:nvSpPr>
          <p:spPr>
            <a:xfrm>
              <a:off x="1584226" y="4131200"/>
              <a:ext cx="63533" cy="63568"/>
            </a:xfrm>
            <a:custGeom>
              <a:avLst/>
              <a:gdLst>
                <a:gd name="csX0" fmla="*/ 32191 w 64662"/>
                <a:gd name="csY0" fmla="*/ -466 h 64698"/>
                <a:gd name="csX1" fmla="*/ 64522 w 64662"/>
                <a:gd name="csY1" fmla="*/ 64232 h 64698"/>
                <a:gd name="csX2" fmla="*/ -140 w 64662"/>
                <a:gd name="csY2" fmla="*/ 64232 h 64698"/>
              </a:gdLst>
              <a:ahLst/>
              <a:cxnLst>
                <a:cxn ang="0">
                  <a:pos x="csX0" y="csY0"/>
                </a:cxn>
                <a:cxn ang="0">
                  <a:pos x="csX1" y="csY1"/>
                </a:cxn>
                <a:cxn ang="0">
                  <a:pos x="csX2" y="csY2"/>
                </a:cxn>
              </a:cxnLst>
              <a:rect l="l" t="t" r="r" b="b"/>
              <a:pathLst>
                <a:path w="64662" h="64698">
                  <a:moveTo>
                    <a:pt x="32191" y="-466"/>
                  </a:moveTo>
                  <a:lnTo>
                    <a:pt x="64522" y="64232"/>
                  </a:lnTo>
                  <a:lnTo>
                    <a:pt x="-140" y="64232"/>
                  </a:lnTo>
                  <a:close/>
                </a:path>
              </a:pathLst>
            </a:custGeom>
            <a:solidFill>
              <a:srgbClr val="D14600"/>
            </a:solidFill>
            <a:ln w="6466" cap="flat">
              <a:noFill/>
              <a:prstDash val="solid"/>
              <a:miter/>
            </a:ln>
          </p:spPr>
          <p:txBody>
            <a:bodyPr/>
            <a:lstStyle/>
            <a:p>
              <a:endParaRPr lang="en-UA" sz="1100">
                <a:latin typeface="Inter" panose="02000503000000020004" pitchFamily="2" charset="0"/>
                <a:ea typeface="Inter" panose="02000503000000020004" pitchFamily="2" charset="0"/>
                <a:cs typeface="Inter" panose="02000503000000020004" pitchFamily="2" charset="0"/>
              </a:endParaRPr>
            </a:p>
          </p:txBody>
        </p:sp>
        <p:sp>
          <p:nvSpPr>
            <p:cNvPr id="72" name="TextBox 71">
              <a:extLst>
                <a:ext uri="{FF2B5EF4-FFF2-40B4-BE49-F238E27FC236}">
                  <a16:creationId xmlns:a16="http://schemas.microsoft.com/office/drawing/2014/main" id="{A4FD93B1-B863-F862-EB40-C094A3C9BF4B}"/>
                </a:ext>
              </a:extLst>
            </p:cNvPr>
            <p:cNvSpPr txBox="1"/>
            <p:nvPr/>
          </p:nvSpPr>
          <p:spPr>
            <a:xfrm>
              <a:off x="1723287" y="4045357"/>
              <a:ext cx="1472952" cy="241922"/>
            </a:xfrm>
            <a:prstGeom prst="rect">
              <a:avLst/>
            </a:prstGeom>
            <a:noFill/>
          </p:spPr>
          <p:txBody>
            <a:bodyPr wrap="none" rtlCol="0">
              <a:spAutoFit/>
            </a:bodyPr>
            <a:lstStyle/>
            <a:p>
              <a:pPr algn="l">
                <a:spcAft>
                  <a:spcPts val="600"/>
                </a:spcAft>
              </a:pPr>
              <a:r>
                <a:rPr lang="en-UA" sz="1000" spc="0" baseline="0" dirty="0">
                  <a:ln/>
                  <a:solidFill>
                    <a:srgbClr val="0E1020"/>
                  </a:solidFill>
                  <a:latin typeface="Inter" panose="02000503000000020004" pitchFamily="2" charset="0"/>
                  <a:ea typeface="Inter" panose="02000503000000020004" pitchFamily="2" charset="0"/>
                  <a:cs typeface="Inter" panose="02000503000000020004" pitchFamily="2" charset="0"/>
                  <a:sym typeface="Inter"/>
                  <a:rtl val="0"/>
                </a:rPr>
                <a:t>Laggards (pilots only)</a:t>
              </a:r>
            </a:p>
          </p:txBody>
        </p:sp>
        <p:cxnSp>
          <p:nvCxnSpPr>
            <p:cNvPr id="74" name="Straight Connector 73">
              <a:extLst>
                <a:ext uri="{FF2B5EF4-FFF2-40B4-BE49-F238E27FC236}">
                  <a16:creationId xmlns:a16="http://schemas.microsoft.com/office/drawing/2014/main" id="{286541CB-3D52-21DA-A239-FE748B584C54}"/>
                </a:ext>
              </a:extLst>
            </p:cNvPr>
            <p:cNvCxnSpPr>
              <a:cxnSpLocks/>
            </p:cNvCxnSpPr>
            <p:nvPr/>
          </p:nvCxnSpPr>
          <p:spPr>
            <a:xfrm flipV="1">
              <a:off x="1310870" y="3499678"/>
              <a:ext cx="0" cy="3181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DA1F1F11-C10F-BCDE-B4E5-EEA19ECDFA4B}"/>
              </a:ext>
            </a:extLst>
          </p:cNvPr>
          <p:cNvSpPr txBox="1"/>
          <p:nvPr/>
        </p:nvSpPr>
        <p:spPr>
          <a:xfrm>
            <a:off x="6477963" y="3402024"/>
            <a:ext cx="1824538" cy="646331"/>
          </a:xfrm>
          <a:prstGeom prst="rect">
            <a:avLst/>
          </a:prstGeom>
          <a:solidFill>
            <a:schemeClr val="bg1"/>
          </a:solidFill>
        </p:spPr>
        <p:txBody>
          <a:bodyPr wrap="none" rtlCol="0">
            <a:spAutoFit/>
          </a:bodyPr>
          <a:lstStyle/>
          <a:p>
            <a:pPr algn="l">
              <a:spcAft>
                <a:spcPts val="600"/>
              </a:spcAft>
            </a:pPr>
            <a:r>
              <a:rPr lang="en-UA" sz="1200" b="1" spc="0" baseline="0"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rPr>
              <a:t>30% profitability</a:t>
            </a:r>
            <a:br>
              <a:rPr lang="en-UA" sz="1200" b="1"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rPr>
            </a:br>
            <a:r>
              <a:rPr lang="en-UA" sz="1200" b="1"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rPr>
              <a:t>improvrmrnt by 2030</a:t>
            </a:r>
            <a:br>
              <a:rPr lang="en-UA" sz="1200" b="1"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rPr>
            </a:br>
            <a:r>
              <a:rPr lang="en-UA" sz="1200" b="1"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rPr>
              <a:t>(BCG, 2026)</a:t>
            </a:r>
            <a:endParaRPr lang="en-UA" sz="1200" b="1" spc="0" baseline="0" dirty="0">
              <a:ln/>
              <a:solidFill>
                <a:srgbClr val="0E1020"/>
              </a:solidFill>
              <a:latin typeface="Inter SemiBold" panose="02000503000000020004" pitchFamily="2" charset="0"/>
              <a:ea typeface="Inter SemiBold" panose="02000503000000020004" pitchFamily="2" charset="0"/>
              <a:cs typeface="Inter SemiBold" panose="02000503000000020004" pitchFamily="2" charset="0"/>
              <a:sym typeface="Inter"/>
              <a:rtl val="0"/>
            </a:endParaRPr>
          </a:p>
        </p:txBody>
      </p:sp>
      <p:cxnSp>
        <p:nvCxnSpPr>
          <p:cNvPr id="80" name="Straight Connector 79">
            <a:extLst>
              <a:ext uri="{FF2B5EF4-FFF2-40B4-BE49-F238E27FC236}">
                <a16:creationId xmlns:a16="http://schemas.microsoft.com/office/drawing/2014/main" id="{97E554CF-F32C-1D2E-963C-FA8719F4FBE0}"/>
              </a:ext>
            </a:extLst>
          </p:cNvPr>
          <p:cNvCxnSpPr/>
          <p:nvPr/>
        </p:nvCxnSpPr>
        <p:spPr>
          <a:xfrm>
            <a:off x="7693571" y="3959565"/>
            <a:ext cx="501351" cy="448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22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7999-14C8-D504-7116-396657DF564D}"/>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7983EA20-4C87-84C2-31F4-701E422B0227}"/>
              </a:ext>
            </a:extLst>
          </p:cNvPr>
          <p:cNvSpPr/>
          <p:nvPr/>
        </p:nvSpPr>
        <p:spPr>
          <a:xfrm>
            <a:off x="457201" y="2282066"/>
            <a:ext cx="6645230" cy="1538694"/>
          </a:xfrm>
          <a:prstGeom prst="roundRect">
            <a:avLst>
              <a:gd name="adj" fmla="val 85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13" name="Rounded Rectangle 12">
            <a:extLst>
              <a:ext uri="{FF2B5EF4-FFF2-40B4-BE49-F238E27FC236}">
                <a16:creationId xmlns:a16="http://schemas.microsoft.com/office/drawing/2014/main" id="{A473D0A3-7193-8213-88B2-15DBC6570D02}"/>
              </a:ext>
            </a:extLst>
          </p:cNvPr>
          <p:cNvSpPr/>
          <p:nvPr/>
        </p:nvSpPr>
        <p:spPr>
          <a:xfrm>
            <a:off x="7514839" y="2282066"/>
            <a:ext cx="6645230" cy="1538694"/>
          </a:xfrm>
          <a:prstGeom prst="roundRect">
            <a:avLst>
              <a:gd name="adj" fmla="val 76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17" name="Rounded Rectangle 16">
            <a:extLst>
              <a:ext uri="{FF2B5EF4-FFF2-40B4-BE49-F238E27FC236}">
                <a16:creationId xmlns:a16="http://schemas.microsoft.com/office/drawing/2014/main" id="{7F3B55BD-6CB2-50F7-D8D3-E980C2A75F56}"/>
              </a:ext>
            </a:extLst>
          </p:cNvPr>
          <p:cNvSpPr/>
          <p:nvPr/>
        </p:nvSpPr>
        <p:spPr>
          <a:xfrm>
            <a:off x="457200" y="3986255"/>
            <a:ext cx="6645230" cy="1538694"/>
          </a:xfrm>
          <a:prstGeom prst="roundRect">
            <a:avLst>
              <a:gd name="adj" fmla="val 76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18" name="Rounded Rectangle 17">
            <a:extLst>
              <a:ext uri="{FF2B5EF4-FFF2-40B4-BE49-F238E27FC236}">
                <a16:creationId xmlns:a16="http://schemas.microsoft.com/office/drawing/2014/main" id="{7F97E7A1-788C-2F93-B7D3-E90035AAB237}"/>
              </a:ext>
            </a:extLst>
          </p:cNvPr>
          <p:cNvSpPr/>
          <p:nvPr/>
        </p:nvSpPr>
        <p:spPr>
          <a:xfrm>
            <a:off x="7514838" y="3986255"/>
            <a:ext cx="6645230" cy="1538694"/>
          </a:xfrm>
          <a:prstGeom prst="roundRect">
            <a:avLst>
              <a:gd name="adj" fmla="val 67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19" name="Rounded Rectangle 18">
            <a:extLst>
              <a:ext uri="{FF2B5EF4-FFF2-40B4-BE49-F238E27FC236}">
                <a16:creationId xmlns:a16="http://schemas.microsoft.com/office/drawing/2014/main" id="{FFE9E881-914F-1BA2-E0F1-CF8F1EAB1FAC}"/>
              </a:ext>
            </a:extLst>
          </p:cNvPr>
          <p:cNvSpPr/>
          <p:nvPr/>
        </p:nvSpPr>
        <p:spPr>
          <a:xfrm>
            <a:off x="457200" y="5712371"/>
            <a:ext cx="6645230" cy="1538694"/>
          </a:xfrm>
          <a:prstGeom prst="roundRect">
            <a:avLst>
              <a:gd name="adj" fmla="val 85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0" name="Rounded Rectangle 19">
            <a:extLst>
              <a:ext uri="{FF2B5EF4-FFF2-40B4-BE49-F238E27FC236}">
                <a16:creationId xmlns:a16="http://schemas.microsoft.com/office/drawing/2014/main" id="{6830E828-F531-E556-FADB-A4F7FE38D795}"/>
              </a:ext>
            </a:extLst>
          </p:cNvPr>
          <p:cNvSpPr/>
          <p:nvPr/>
        </p:nvSpPr>
        <p:spPr>
          <a:xfrm>
            <a:off x="7514838" y="5712371"/>
            <a:ext cx="6645230" cy="1538694"/>
          </a:xfrm>
          <a:prstGeom prst="roundRect">
            <a:avLst>
              <a:gd name="adj" fmla="val 67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pSp>
        <p:nvGrpSpPr>
          <p:cNvPr id="31" name="Group 30">
            <a:extLst>
              <a:ext uri="{FF2B5EF4-FFF2-40B4-BE49-F238E27FC236}">
                <a16:creationId xmlns:a16="http://schemas.microsoft.com/office/drawing/2014/main" id="{228C31D5-3F93-C3BB-9A05-DC0F0A086B0A}"/>
              </a:ext>
            </a:extLst>
          </p:cNvPr>
          <p:cNvGrpSpPr/>
          <p:nvPr/>
        </p:nvGrpSpPr>
        <p:grpSpPr>
          <a:xfrm>
            <a:off x="704584" y="2653574"/>
            <a:ext cx="7893918" cy="4236619"/>
            <a:chOff x="704584" y="2653574"/>
            <a:chExt cx="7893918" cy="4236619"/>
          </a:xfrm>
          <a:gradFill>
            <a:gsLst>
              <a:gs pos="0">
                <a:schemeClr val="tx2"/>
              </a:gs>
              <a:gs pos="27000">
                <a:schemeClr val="accent1"/>
              </a:gs>
              <a:gs pos="99000">
                <a:schemeClr val="accent5"/>
              </a:gs>
              <a:gs pos="59000">
                <a:schemeClr val="accent2"/>
              </a:gs>
            </a:gsLst>
            <a:lin ang="3600000" scaled="0"/>
          </a:gradFill>
        </p:grpSpPr>
        <p:sp>
          <p:nvSpPr>
            <p:cNvPr id="16" name="Oval 15">
              <a:extLst>
                <a:ext uri="{FF2B5EF4-FFF2-40B4-BE49-F238E27FC236}">
                  <a16:creationId xmlns:a16="http://schemas.microsoft.com/office/drawing/2014/main" id="{177E9BB9-1553-E14C-47EE-2DB444E0CDB9}"/>
                </a:ext>
              </a:extLst>
            </p:cNvPr>
            <p:cNvSpPr/>
            <p:nvPr/>
          </p:nvSpPr>
          <p:spPr>
            <a:xfrm>
              <a:off x="704584" y="2653574"/>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1" name="Oval 20">
              <a:extLst>
                <a:ext uri="{FF2B5EF4-FFF2-40B4-BE49-F238E27FC236}">
                  <a16:creationId xmlns:a16="http://schemas.microsoft.com/office/drawing/2014/main" id="{5B82BC5E-7D89-537C-8B07-E67C72356C77}"/>
                </a:ext>
              </a:extLst>
            </p:cNvPr>
            <p:cNvSpPr/>
            <p:nvPr/>
          </p:nvSpPr>
          <p:spPr>
            <a:xfrm>
              <a:off x="704584" y="4397487"/>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2" name="Oval 21">
              <a:extLst>
                <a:ext uri="{FF2B5EF4-FFF2-40B4-BE49-F238E27FC236}">
                  <a16:creationId xmlns:a16="http://schemas.microsoft.com/office/drawing/2014/main" id="{00E622E8-2C2A-86DD-5E17-20CFD6D1349F}"/>
                </a:ext>
              </a:extLst>
            </p:cNvPr>
            <p:cNvSpPr/>
            <p:nvPr/>
          </p:nvSpPr>
          <p:spPr>
            <a:xfrm>
              <a:off x="704584" y="6113263"/>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6" name="Oval 25">
              <a:extLst>
                <a:ext uri="{FF2B5EF4-FFF2-40B4-BE49-F238E27FC236}">
                  <a16:creationId xmlns:a16="http://schemas.microsoft.com/office/drawing/2014/main" id="{C5BCF333-D2A3-033B-01C9-7604CD18576C}"/>
                </a:ext>
              </a:extLst>
            </p:cNvPr>
            <p:cNvSpPr/>
            <p:nvPr/>
          </p:nvSpPr>
          <p:spPr>
            <a:xfrm>
              <a:off x="7821572" y="2653574"/>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7" name="Oval 26">
              <a:extLst>
                <a:ext uri="{FF2B5EF4-FFF2-40B4-BE49-F238E27FC236}">
                  <a16:creationId xmlns:a16="http://schemas.microsoft.com/office/drawing/2014/main" id="{4860FB0C-8419-D02C-EC7C-41277C374775}"/>
                </a:ext>
              </a:extLst>
            </p:cNvPr>
            <p:cNvSpPr/>
            <p:nvPr/>
          </p:nvSpPr>
          <p:spPr>
            <a:xfrm>
              <a:off x="7821572" y="4397487"/>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sp>
          <p:nvSpPr>
            <p:cNvPr id="28" name="Oval 27">
              <a:extLst>
                <a:ext uri="{FF2B5EF4-FFF2-40B4-BE49-F238E27FC236}">
                  <a16:creationId xmlns:a16="http://schemas.microsoft.com/office/drawing/2014/main" id="{3DFD1BC2-6D66-F920-F2B3-B27C1AF1644D}"/>
                </a:ext>
              </a:extLst>
            </p:cNvPr>
            <p:cNvSpPr/>
            <p:nvPr/>
          </p:nvSpPr>
          <p:spPr>
            <a:xfrm>
              <a:off x="7821572" y="6113263"/>
              <a:ext cx="776930" cy="77693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A" sz="1600" dirty="0" err="1">
                <a:latin typeface="Inter Light" panose="02000403000000020004" pitchFamily="50" charset="0"/>
                <a:ea typeface="Inter Light" panose="02000403000000020004" pitchFamily="50" charset="0"/>
                <a:cs typeface="Inter Light" panose="02000403000000020004" pitchFamily="50" charset="0"/>
              </a:endParaRPr>
            </a:p>
          </p:txBody>
        </p:sp>
      </p:grpSp>
      <p:sp>
        <p:nvSpPr>
          <p:cNvPr id="2" name="Title 1">
            <a:extLst>
              <a:ext uri="{FF2B5EF4-FFF2-40B4-BE49-F238E27FC236}">
                <a16:creationId xmlns:a16="http://schemas.microsoft.com/office/drawing/2014/main" id="{3B24C08C-E550-CB44-6457-F9F3D52AEFD1}"/>
              </a:ext>
            </a:extLst>
          </p:cNvPr>
          <p:cNvSpPr>
            <a:spLocks noGrp="1"/>
          </p:cNvSpPr>
          <p:nvPr>
            <p:ph type="title"/>
          </p:nvPr>
        </p:nvSpPr>
        <p:spPr>
          <a:xfrm>
            <a:off x="457200" y="902407"/>
            <a:ext cx="13689011" cy="1097280"/>
          </a:xfrm>
        </p:spPr>
        <p:txBody>
          <a:bodyPr/>
          <a:lstStyle/>
          <a:p>
            <a:r>
              <a:rPr lang="en-US" dirty="0"/>
              <a:t>Banks are evidently facing challenges …</a:t>
            </a:r>
          </a:p>
        </p:txBody>
      </p:sp>
      <p:sp>
        <p:nvSpPr>
          <p:cNvPr id="29" name="Text 6">
            <a:extLst>
              <a:ext uri="{FF2B5EF4-FFF2-40B4-BE49-F238E27FC236}">
                <a16:creationId xmlns:a16="http://schemas.microsoft.com/office/drawing/2014/main" id="{C6364231-1D73-DA7B-4FDB-86C0702CFDC0}"/>
              </a:ext>
            </a:extLst>
          </p:cNvPr>
          <p:cNvSpPr/>
          <p:nvPr/>
        </p:nvSpPr>
        <p:spPr>
          <a:xfrm>
            <a:off x="484189" y="1679521"/>
            <a:ext cx="12224609" cy="266804"/>
          </a:xfrm>
          <a:prstGeom prst="rect">
            <a:avLst/>
          </a:prstGeom>
          <a:noFill/>
          <a:ln/>
        </p:spPr>
        <p:txBody>
          <a:bodyPr wrap="square" lIns="0" tIns="0" rIns="0" bIns="0" rtlCol="0" anchor="t">
            <a:spAutoFit/>
          </a:bodyPr>
          <a:lstStyle/>
          <a:p>
            <a:pPr>
              <a:lnSpc>
                <a:spcPts val="2240"/>
              </a:lnSpc>
            </a:pPr>
            <a:r>
              <a:rPr lang="en-US" sz="1600" i="1" dirty="0">
                <a:solidFill>
                  <a:srgbClr val="333333"/>
                </a:solidFill>
                <a:latin typeface="Inter" panose="02000503000000020004" pitchFamily="2" charset="0"/>
                <a:ea typeface="Inter" panose="02000503000000020004" pitchFamily="2" charset="0"/>
                <a:cs typeface="Inter" panose="02000503000000020004" pitchFamily="2" charset="0"/>
              </a:rPr>
              <a:t>Wide acceptance that Agentic AI is a coming revolution; Widespread challenges in executing</a:t>
            </a:r>
            <a:endParaRPr lang="en-US" sz="1600" i="1" dirty="0">
              <a:latin typeface="Inter" panose="02000503000000020004" pitchFamily="2" charset="0"/>
              <a:ea typeface="Inter" panose="02000503000000020004" pitchFamily="2" charset="0"/>
              <a:cs typeface="Inter" panose="02000503000000020004" pitchFamily="2" charset="0"/>
            </a:endParaRPr>
          </a:p>
        </p:txBody>
      </p:sp>
      <p:sp>
        <p:nvSpPr>
          <p:cNvPr id="32" name="TextBox 31">
            <a:extLst>
              <a:ext uri="{FF2B5EF4-FFF2-40B4-BE49-F238E27FC236}">
                <a16:creationId xmlns:a16="http://schemas.microsoft.com/office/drawing/2014/main" id="{8B2071F2-A440-C8F3-4D32-B018C54ACA28}"/>
              </a:ext>
            </a:extLst>
          </p:cNvPr>
          <p:cNvSpPr txBox="1"/>
          <p:nvPr/>
        </p:nvSpPr>
        <p:spPr>
          <a:xfrm>
            <a:off x="2749309" y="2890087"/>
            <a:ext cx="4050090" cy="461665"/>
          </a:xfrm>
          <a:prstGeom prst="rect">
            <a:avLst/>
          </a:prstGeom>
          <a:noFill/>
        </p:spPr>
        <p:txBody>
          <a:bodyPr wrap="square">
            <a:spAutoFit/>
          </a:bodyPr>
          <a:lstStyle/>
          <a:p>
            <a:r>
              <a:rPr lang="en-US" sz="1200" dirty="0">
                <a:latin typeface="Inter" panose="02000503000000020004" pitchFamily="2" charset="0"/>
                <a:ea typeface="Inter" panose="02000503000000020004" pitchFamily="2" charset="0"/>
                <a:cs typeface="Inter" panose="02000503000000020004" pitchFamily="2" charset="0"/>
              </a:rPr>
              <a:t>of CFOs report digital investments underperforming in profitability and efficiency gains </a:t>
            </a:r>
            <a:r>
              <a:rPr lang="en-US" sz="1200" spc="-40" dirty="0">
                <a:latin typeface="Inter" panose="02000503000000020004" pitchFamily="2" charset="0"/>
                <a:ea typeface="Inter" panose="02000503000000020004" pitchFamily="2" charset="0"/>
                <a:cs typeface="Inter" panose="02000503000000020004" pitchFamily="2" charset="0"/>
                <a:sym typeface="Arial" charset="0"/>
              </a:rPr>
              <a:t>| </a:t>
            </a:r>
            <a:r>
              <a:rPr lang="en-US" sz="1200" dirty="0">
                <a:latin typeface="Inter" panose="02000503000000020004" pitchFamily="2" charset="0"/>
                <a:ea typeface="Inter" panose="02000503000000020004" pitchFamily="2" charset="0"/>
                <a:cs typeface="Inter" panose="02000503000000020004" pitchFamily="2" charset="0"/>
                <a:sym typeface="Arial" charset="0"/>
              </a:rPr>
              <a:t>Gartner 2025</a:t>
            </a:r>
            <a:endParaRPr lang="en-US" sz="1200" dirty="0">
              <a:latin typeface="Inter" panose="02000503000000020004" pitchFamily="2" charset="0"/>
              <a:ea typeface="Inter" panose="02000503000000020004" pitchFamily="2" charset="0"/>
              <a:cs typeface="Inter" panose="02000503000000020004" pitchFamily="2" charset="0"/>
            </a:endParaRPr>
          </a:p>
        </p:txBody>
      </p:sp>
      <p:sp>
        <p:nvSpPr>
          <p:cNvPr id="33" name="TextBox 32">
            <a:extLst>
              <a:ext uri="{FF2B5EF4-FFF2-40B4-BE49-F238E27FC236}">
                <a16:creationId xmlns:a16="http://schemas.microsoft.com/office/drawing/2014/main" id="{03305B8A-4829-7557-FDD7-DB15C12F0B4D}"/>
              </a:ext>
            </a:extLst>
          </p:cNvPr>
          <p:cNvSpPr txBox="1"/>
          <p:nvPr/>
        </p:nvSpPr>
        <p:spPr>
          <a:xfrm>
            <a:off x="1689103" y="2496012"/>
            <a:ext cx="5602810" cy="341632"/>
          </a:xfrm>
          <a:prstGeom prst="rect">
            <a:avLst/>
          </a:prstGeom>
          <a:noFill/>
        </p:spPr>
        <p:txBody>
          <a:bodyPr wrap="square"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Lack of tangible outcome and ROI</a:t>
            </a:r>
          </a:p>
        </p:txBody>
      </p:sp>
      <p:sp>
        <p:nvSpPr>
          <p:cNvPr id="34" name="Rectangle 33">
            <a:extLst>
              <a:ext uri="{FF2B5EF4-FFF2-40B4-BE49-F238E27FC236}">
                <a16:creationId xmlns:a16="http://schemas.microsoft.com/office/drawing/2014/main" id="{DC1A0B23-8F60-C719-23FF-DBE6BD4140C1}"/>
              </a:ext>
            </a:extLst>
          </p:cNvPr>
          <p:cNvSpPr/>
          <p:nvPr/>
        </p:nvSpPr>
        <p:spPr bwMode="auto">
          <a:xfrm>
            <a:off x="1778027" y="2834462"/>
            <a:ext cx="965171" cy="416941"/>
          </a:xfrm>
          <a:prstGeom prst="rect">
            <a:avLst/>
          </a:prstGeom>
          <a:noFill/>
          <a:ln w="9525" cap="flat" cmpd="sng" algn="ctr">
            <a:noFill/>
            <a:prstDash val="solid"/>
            <a:round/>
            <a:headEnd type="none" w="med" len="med"/>
            <a:tailEnd type="none" w="med" len="med"/>
          </a:ln>
          <a:effectLst/>
        </p:spPr>
        <p:txBody>
          <a:bodyPr lIns="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67%</a:t>
            </a:r>
          </a:p>
        </p:txBody>
      </p:sp>
      <p:sp>
        <p:nvSpPr>
          <p:cNvPr id="37" name="TextBox 36">
            <a:extLst>
              <a:ext uri="{FF2B5EF4-FFF2-40B4-BE49-F238E27FC236}">
                <a16:creationId xmlns:a16="http://schemas.microsoft.com/office/drawing/2014/main" id="{23F080CA-79B0-9530-867A-962289E94BA7}"/>
              </a:ext>
            </a:extLst>
          </p:cNvPr>
          <p:cNvSpPr txBox="1"/>
          <p:nvPr/>
        </p:nvSpPr>
        <p:spPr>
          <a:xfrm>
            <a:off x="9911952" y="2910974"/>
            <a:ext cx="4097908" cy="646331"/>
          </a:xfrm>
          <a:prstGeom prst="rect">
            <a:avLst/>
          </a:prstGeom>
          <a:noFill/>
        </p:spPr>
        <p:txBody>
          <a:bodyPr wrap="square" lIns="0">
            <a:spAutoFit/>
          </a:bodyPr>
          <a:lstStyle/>
          <a:p>
            <a:pPr>
              <a:spcBef>
                <a:spcPts val="480"/>
              </a:spcBef>
              <a:defRPr/>
            </a:pPr>
            <a:r>
              <a:rPr lang="en-US" sz="1200" dirty="0">
                <a:latin typeface="Inter" panose="02000503000000020004" pitchFamily="2" charset="0"/>
                <a:ea typeface="Inter" panose="02000503000000020004" pitchFamily="2" charset="0"/>
                <a:cs typeface="Inter" panose="02000503000000020004" pitchFamily="2" charset="0"/>
                <a:sym typeface="Arial" charset="0"/>
              </a:rPr>
              <a:t>Only 10% of responding companies  had successfully implemented GenAI at scale for any use case. | McKinsey 2025</a:t>
            </a:r>
          </a:p>
        </p:txBody>
      </p:sp>
      <p:sp>
        <p:nvSpPr>
          <p:cNvPr id="38" name="Rectangle 37">
            <a:extLst>
              <a:ext uri="{FF2B5EF4-FFF2-40B4-BE49-F238E27FC236}">
                <a16:creationId xmlns:a16="http://schemas.microsoft.com/office/drawing/2014/main" id="{438C3C9A-D0C9-6220-1156-7D3CAED8096C}"/>
              </a:ext>
            </a:extLst>
          </p:cNvPr>
          <p:cNvSpPr/>
          <p:nvPr/>
        </p:nvSpPr>
        <p:spPr bwMode="auto">
          <a:xfrm>
            <a:off x="8799554" y="2890087"/>
            <a:ext cx="1203662" cy="422514"/>
          </a:xfrm>
          <a:prstGeom prst="rect">
            <a:avLst/>
          </a:prstGeom>
          <a:noFill/>
          <a:ln w="9525" cap="flat" cmpd="sng" algn="ctr">
            <a:noFill/>
            <a:prstDash val="solid"/>
            <a:round/>
            <a:headEnd type="none" w="med" len="med"/>
            <a:tailEnd type="none" w="med" len="med"/>
          </a:ln>
          <a:effectLst/>
        </p:spPr>
        <p:txBody>
          <a:bodyPr lIns="7200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10%</a:t>
            </a:r>
          </a:p>
        </p:txBody>
      </p:sp>
      <p:sp>
        <p:nvSpPr>
          <p:cNvPr id="39" name="TextBox 38">
            <a:extLst>
              <a:ext uri="{FF2B5EF4-FFF2-40B4-BE49-F238E27FC236}">
                <a16:creationId xmlns:a16="http://schemas.microsoft.com/office/drawing/2014/main" id="{5A6FC368-1929-2F5D-68B0-1C02A23C9C34}"/>
              </a:ext>
            </a:extLst>
          </p:cNvPr>
          <p:cNvSpPr txBox="1"/>
          <p:nvPr/>
        </p:nvSpPr>
        <p:spPr>
          <a:xfrm>
            <a:off x="8799554" y="2500626"/>
            <a:ext cx="5227204" cy="341632"/>
          </a:xfrm>
          <a:prstGeom prst="rect">
            <a:avLst/>
          </a:prstGeom>
          <a:noFill/>
        </p:spPr>
        <p:txBody>
          <a:bodyPr wrap="square" lIns="72000"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Challenges of integration and scaling</a:t>
            </a:r>
          </a:p>
        </p:txBody>
      </p:sp>
      <p:sp>
        <p:nvSpPr>
          <p:cNvPr id="48" name="TextBox 47">
            <a:extLst>
              <a:ext uri="{FF2B5EF4-FFF2-40B4-BE49-F238E27FC236}">
                <a16:creationId xmlns:a16="http://schemas.microsoft.com/office/drawing/2014/main" id="{48628C03-3922-5647-2A26-2184D157D879}"/>
              </a:ext>
            </a:extLst>
          </p:cNvPr>
          <p:cNvSpPr txBox="1"/>
          <p:nvPr/>
        </p:nvSpPr>
        <p:spPr>
          <a:xfrm>
            <a:off x="2749309" y="4584354"/>
            <a:ext cx="4050090" cy="461665"/>
          </a:xfrm>
          <a:prstGeom prst="rect">
            <a:avLst/>
          </a:prstGeom>
          <a:noFill/>
        </p:spPr>
        <p:txBody>
          <a:bodyPr wrap="square">
            <a:spAutoFit/>
          </a:bodyPr>
          <a:lstStyle/>
          <a:p>
            <a:r>
              <a:rPr lang="en-US" sz="1200" dirty="0">
                <a:latin typeface="Inter" panose="02000503000000020004" pitchFamily="2" charset="0"/>
                <a:ea typeface="Inter" panose="02000503000000020004" pitchFamily="2" charset="0"/>
                <a:cs typeface="Inter" panose="02000503000000020004" pitchFamily="2" charset="0"/>
              </a:rPr>
              <a:t>of FSIs face implementation challenges and resulting delays | DXC Advisory X</a:t>
            </a:r>
          </a:p>
        </p:txBody>
      </p:sp>
      <p:sp>
        <p:nvSpPr>
          <p:cNvPr id="49" name="TextBox 48">
            <a:extLst>
              <a:ext uri="{FF2B5EF4-FFF2-40B4-BE49-F238E27FC236}">
                <a16:creationId xmlns:a16="http://schemas.microsoft.com/office/drawing/2014/main" id="{EF45D70B-F0AC-06DE-B587-0A069DC5F701}"/>
              </a:ext>
            </a:extLst>
          </p:cNvPr>
          <p:cNvSpPr txBox="1"/>
          <p:nvPr/>
        </p:nvSpPr>
        <p:spPr>
          <a:xfrm>
            <a:off x="1711710" y="4195789"/>
            <a:ext cx="5602810" cy="341632"/>
          </a:xfrm>
          <a:prstGeom prst="rect">
            <a:avLst/>
          </a:prstGeom>
          <a:noFill/>
        </p:spPr>
        <p:txBody>
          <a:bodyPr wrap="square"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Implementation delays</a:t>
            </a:r>
          </a:p>
        </p:txBody>
      </p:sp>
      <p:sp>
        <p:nvSpPr>
          <p:cNvPr id="50" name="Rectangle 49">
            <a:extLst>
              <a:ext uri="{FF2B5EF4-FFF2-40B4-BE49-F238E27FC236}">
                <a16:creationId xmlns:a16="http://schemas.microsoft.com/office/drawing/2014/main" id="{DB47B116-A0EE-89FD-68BA-FFC9493F4D7E}"/>
              </a:ext>
            </a:extLst>
          </p:cNvPr>
          <p:cNvSpPr/>
          <p:nvPr/>
        </p:nvSpPr>
        <p:spPr bwMode="auto">
          <a:xfrm>
            <a:off x="1832075" y="4557457"/>
            <a:ext cx="965171" cy="416941"/>
          </a:xfrm>
          <a:prstGeom prst="rect">
            <a:avLst/>
          </a:prstGeom>
          <a:noFill/>
          <a:ln w="9525" cap="flat" cmpd="sng" algn="ctr">
            <a:noFill/>
            <a:prstDash val="solid"/>
            <a:round/>
            <a:headEnd type="none" w="med" len="med"/>
            <a:tailEnd type="none" w="med" len="med"/>
          </a:ln>
          <a:effectLst/>
        </p:spPr>
        <p:txBody>
          <a:bodyPr lIns="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94%</a:t>
            </a:r>
          </a:p>
        </p:txBody>
      </p:sp>
      <p:sp>
        <p:nvSpPr>
          <p:cNvPr id="51" name="TextBox 50">
            <a:extLst>
              <a:ext uri="{FF2B5EF4-FFF2-40B4-BE49-F238E27FC236}">
                <a16:creationId xmlns:a16="http://schemas.microsoft.com/office/drawing/2014/main" id="{C4CBF06F-3168-66D2-7922-417E581455EF}"/>
              </a:ext>
            </a:extLst>
          </p:cNvPr>
          <p:cNvSpPr txBox="1"/>
          <p:nvPr/>
        </p:nvSpPr>
        <p:spPr>
          <a:xfrm>
            <a:off x="9911952" y="4580042"/>
            <a:ext cx="3985728" cy="461665"/>
          </a:xfrm>
          <a:prstGeom prst="rect">
            <a:avLst/>
          </a:prstGeom>
          <a:noFill/>
        </p:spPr>
        <p:txBody>
          <a:bodyPr wrap="square" lIns="0">
            <a:spAutoFit/>
          </a:bodyPr>
          <a:lstStyle/>
          <a:p>
            <a:r>
              <a:rPr lang="en-US" sz="1200" dirty="0">
                <a:latin typeface="Inter" panose="02000503000000020004" pitchFamily="2" charset="0"/>
                <a:ea typeface="Inter" panose="02000503000000020004" pitchFamily="2" charset="0"/>
                <a:cs typeface="Inter" panose="02000503000000020004" pitchFamily="2" charset="0"/>
              </a:rPr>
              <a:t>of FSIs can’t articulate clear and viable business cases</a:t>
            </a:r>
            <a:r>
              <a:rPr lang="uk-UA" sz="1200" dirty="0">
                <a:latin typeface="Inter" panose="02000503000000020004" pitchFamily="2" charset="0"/>
                <a:ea typeface="Inter" panose="02000503000000020004" pitchFamily="2" charset="0"/>
                <a:cs typeface="Inter" panose="02000503000000020004" pitchFamily="2" charset="0"/>
              </a:rPr>
              <a:t> </a:t>
            </a:r>
            <a:r>
              <a:rPr lang="en-US" sz="1200" dirty="0">
                <a:latin typeface="Inter" panose="02000503000000020004" pitchFamily="2" charset="0"/>
                <a:ea typeface="Inter" panose="02000503000000020004" pitchFamily="2" charset="0"/>
                <a:cs typeface="Inter" panose="02000503000000020004" pitchFamily="2" charset="0"/>
              </a:rPr>
              <a:t>| DXC Advisory X</a:t>
            </a:r>
          </a:p>
        </p:txBody>
      </p:sp>
      <p:sp>
        <p:nvSpPr>
          <p:cNvPr id="52" name="Rectangle 51">
            <a:extLst>
              <a:ext uri="{FF2B5EF4-FFF2-40B4-BE49-F238E27FC236}">
                <a16:creationId xmlns:a16="http://schemas.microsoft.com/office/drawing/2014/main" id="{CA27ABD9-440F-CAF1-B30B-23B4D8AF40AF}"/>
              </a:ext>
            </a:extLst>
          </p:cNvPr>
          <p:cNvSpPr/>
          <p:nvPr/>
        </p:nvSpPr>
        <p:spPr bwMode="auto">
          <a:xfrm>
            <a:off x="8799554" y="4532489"/>
            <a:ext cx="1203662" cy="422514"/>
          </a:xfrm>
          <a:prstGeom prst="rect">
            <a:avLst/>
          </a:prstGeom>
          <a:noFill/>
          <a:ln w="9525" cap="flat" cmpd="sng" algn="ctr">
            <a:noFill/>
            <a:prstDash val="solid"/>
            <a:round/>
            <a:headEnd type="none" w="med" len="med"/>
            <a:tailEnd type="none" w="med" len="med"/>
          </a:ln>
          <a:effectLst/>
        </p:spPr>
        <p:txBody>
          <a:bodyPr lIns="7200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65%</a:t>
            </a:r>
          </a:p>
        </p:txBody>
      </p:sp>
      <p:sp>
        <p:nvSpPr>
          <p:cNvPr id="53" name="TextBox 52">
            <a:extLst>
              <a:ext uri="{FF2B5EF4-FFF2-40B4-BE49-F238E27FC236}">
                <a16:creationId xmlns:a16="http://schemas.microsoft.com/office/drawing/2014/main" id="{DED010B0-B19B-0CB1-3AF2-A8EACBB67AFA}"/>
              </a:ext>
            </a:extLst>
          </p:cNvPr>
          <p:cNvSpPr txBox="1"/>
          <p:nvPr/>
        </p:nvSpPr>
        <p:spPr>
          <a:xfrm>
            <a:off x="8799554" y="4195789"/>
            <a:ext cx="5227204" cy="341632"/>
          </a:xfrm>
          <a:prstGeom prst="rect">
            <a:avLst/>
          </a:prstGeom>
          <a:noFill/>
        </p:spPr>
        <p:txBody>
          <a:bodyPr wrap="square" lIns="72000"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Unclear business cases</a:t>
            </a:r>
          </a:p>
        </p:txBody>
      </p:sp>
      <p:sp>
        <p:nvSpPr>
          <p:cNvPr id="6" name="Rectangle 5">
            <a:extLst>
              <a:ext uri="{FF2B5EF4-FFF2-40B4-BE49-F238E27FC236}">
                <a16:creationId xmlns:a16="http://schemas.microsoft.com/office/drawing/2014/main" id="{9D596D30-72A9-8FAE-83AA-8F7F51E974C1}"/>
              </a:ext>
            </a:extLst>
          </p:cNvPr>
          <p:cNvSpPr/>
          <p:nvPr/>
        </p:nvSpPr>
        <p:spPr bwMode="auto">
          <a:xfrm>
            <a:off x="8799554" y="6170657"/>
            <a:ext cx="1235896" cy="560480"/>
          </a:xfrm>
          <a:prstGeom prst="rect">
            <a:avLst/>
          </a:prstGeom>
          <a:noFill/>
          <a:ln w="9525" cap="flat" cmpd="sng" algn="ctr">
            <a:noFill/>
            <a:prstDash val="solid"/>
            <a:round/>
            <a:headEnd type="none" w="med" len="med"/>
            <a:tailEnd type="none" w="med" len="med"/>
          </a:ln>
          <a:effectLst/>
        </p:spPr>
        <p:txBody>
          <a:bodyPr lIns="7200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34%</a:t>
            </a:r>
          </a:p>
        </p:txBody>
      </p:sp>
      <p:sp>
        <p:nvSpPr>
          <p:cNvPr id="9" name="TextBox 8">
            <a:extLst>
              <a:ext uri="{FF2B5EF4-FFF2-40B4-BE49-F238E27FC236}">
                <a16:creationId xmlns:a16="http://schemas.microsoft.com/office/drawing/2014/main" id="{74811EB0-37B5-5E3C-B087-2225E0D18B5C}"/>
              </a:ext>
            </a:extLst>
          </p:cNvPr>
          <p:cNvSpPr txBox="1"/>
          <p:nvPr/>
        </p:nvSpPr>
        <p:spPr>
          <a:xfrm>
            <a:off x="2749310" y="6283183"/>
            <a:ext cx="3912351" cy="830997"/>
          </a:xfrm>
          <a:prstGeom prst="rect">
            <a:avLst/>
          </a:prstGeom>
          <a:noFill/>
        </p:spPr>
        <p:txBody>
          <a:bodyPr wrap="square" anchor="t">
            <a:spAutoFit/>
          </a:bodyPr>
          <a:lstStyle/>
          <a:p>
            <a:r>
              <a:rPr lang="en-US" sz="1200" dirty="0">
                <a:latin typeface="Inter" panose="02000503000000020004" pitchFamily="2" charset="0"/>
                <a:ea typeface="Inter" panose="02000503000000020004" pitchFamily="2" charset="0"/>
                <a:cs typeface="Inter" panose="02000503000000020004" pitchFamily="2" charset="0"/>
              </a:rPr>
              <a:t>of FSIs say that increased complexity regarding regulatory landscape for AI and data regulations slow down AI adoption (e.g., EU AI Act, GDPR, DORA) </a:t>
            </a:r>
            <a:r>
              <a:rPr lang="en-US" sz="1200" dirty="0">
                <a:latin typeface="Inter" panose="02000503000000020004" pitchFamily="2" charset="0"/>
                <a:ea typeface="Inter" panose="02000503000000020004" pitchFamily="2" charset="0"/>
                <a:cs typeface="Inter" panose="02000503000000020004" pitchFamily="2" charset="0"/>
                <a:sym typeface="Arial" charset="0"/>
              </a:rPr>
              <a:t>| Forrester 2025</a:t>
            </a:r>
            <a:endParaRPr lang="en-US" sz="1200" dirty="0">
              <a:latin typeface="Inter" panose="02000503000000020004" pitchFamily="2" charset="0"/>
              <a:ea typeface="Inter" panose="02000503000000020004" pitchFamily="2" charset="0"/>
              <a:cs typeface="Inter" panose="02000503000000020004" pitchFamily="2" charset="0"/>
            </a:endParaRPr>
          </a:p>
        </p:txBody>
      </p:sp>
      <p:sp>
        <p:nvSpPr>
          <p:cNvPr id="10" name="TextBox 9">
            <a:extLst>
              <a:ext uri="{FF2B5EF4-FFF2-40B4-BE49-F238E27FC236}">
                <a16:creationId xmlns:a16="http://schemas.microsoft.com/office/drawing/2014/main" id="{0C8B3673-F7F9-2501-6FA8-82FFECB8DEA9}"/>
              </a:ext>
            </a:extLst>
          </p:cNvPr>
          <p:cNvSpPr txBox="1"/>
          <p:nvPr/>
        </p:nvSpPr>
        <p:spPr>
          <a:xfrm>
            <a:off x="1691956" y="5926065"/>
            <a:ext cx="5694646" cy="341632"/>
          </a:xfrm>
          <a:prstGeom prst="rect">
            <a:avLst/>
          </a:prstGeom>
          <a:noFill/>
        </p:spPr>
        <p:txBody>
          <a:bodyPr wrap="square"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Complexity of regulatory landscape</a:t>
            </a:r>
          </a:p>
        </p:txBody>
      </p:sp>
      <p:sp>
        <p:nvSpPr>
          <p:cNvPr id="11" name="Rectangle 10">
            <a:extLst>
              <a:ext uri="{FF2B5EF4-FFF2-40B4-BE49-F238E27FC236}">
                <a16:creationId xmlns:a16="http://schemas.microsoft.com/office/drawing/2014/main" id="{985438B6-D7B2-8A71-2D6A-78C025B404EC}"/>
              </a:ext>
            </a:extLst>
          </p:cNvPr>
          <p:cNvSpPr/>
          <p:nvPr/>
        </p:nvSpPr>
        <p:spPr bwMode="auto">
          <a:xfrm>
            <a:off x="1778027" y="6246339"/>
            <a:ext cx="965171" cy="416941"/>
          </a:xfrm>
          <a:prstGeom prst="rect">
            <a:avLst/>
          </a:prstGeom>
          <a:noFill/>
          <a:ln w="9525" cap="flat" cmpd="sng" algn="ctr">
            <a:noFill/>
            <a:prstDash val="solid"/>
            <a:round/>
            <a:headEnd type="none" w="med" len="med"/>
            <a:tailEnd type="none" w="med" len="med"/>
          </a:ln>
          <a:effectLst/>
        </p:spPr>
        <p:txBody>
          <a:bodyPr lIns="0" tIns="0" rIns="0" bIns="0" anchor="ctr" anchorCtr="0"/>
          <a:lstStyle/>
          <a:p>
            <a:pPr defTabSz="1462572">
              <a:spcBef>
                <a:spcPts val="480"/>
              </a:spcBef>
              <a:defRPr/>
            </a:pPr>
            <a:r>
              <a:rPr lang="en-US" sz="2400" b="1" spc="-50" dirty="0">
                <a:solidFill>
                  <a:schemeClr val="accent3"/>
                </a:solidFill>
                <a:latin typeface="GT Standard L Extended" pitchFamily="2" charset="77"/>
                <a:ea typeface="Inter" panose="02000503000000020004" pitchFamily="2" charset="0"/>
                <a:cs typeface="Inter" panose="02000503000000020004" pitchFamily="2" charset="0"/>
                <a:sym typeface="Arial" charset="0"/>
              </a:rPr>
              <a:t>40%</a:t>
            </a:r>
          </a:p>
        </p:txBody>
      </p:sp>
      <p:sp>
        <p:nvSpPr>
          <p:cNvPr id="12" name="TextBox 11">
            <a:extLst>
              <a:ext uri="{FF2B5EF4-FFF2-40B4-BE49-F238E27FC236}">
                <a16:creationId xmlns:a16="http://schemas.microsoft.com/office/drawing/2014/main" id="{AFD33417-B9B9-C4B8-8C08-2818E3024BD9}"/>
              </a:ext>
            </a:extLst>
          </p:cNvPr>
          <p:cNvSpPr txBox="1"/>
          <p:nvPr/>
        </p:nvSpPr>
        <p:spPr>
          <a:xfrm>
            <a:off x="8799555" y="5926065"/>
            <a:ext cx="5332378" cy="341632"/>
          </a:xfrm>
          <a:prstGeom prst="rect">
            <a:avLst/>
          </a:prstGeom>
          <a:noFill/>
        </p:spPr>
        <p:txBody>
          <a:bodyPr wrap="square" lIns="72000" rtlCol="0">
            <a:spAutoFit/>
          </a:bodyPr>
          <a:lstStyle/>
          <a:p>
            <a:pPr>
              <a:lnSpc>
                <a:spcPct val="90000"/>
              </a:lnSpc>
              <a:spcAft>
                <a:spcPts val="400"/>
              </a:spcAft>
            </a:pPr>
            <a:r>
              <a:rPr lang="en-US" b="1" dirty="0">
                <a:latin typeface="GT Standard L Extended" pitchFamily="2" charset="77"/>
                <a:ea typeface="Inter" panose="02000503000000020004" pitchFamily="2" charset="0"/>
                <a:cs typeface="Inter" panose="02000503000000020004" pitchFamily="2" charset="0"/>
              </a:rPr>
              <a:t>Org. resistance and talent shortage</a:t>
            </a:r>
          </a:p>
        </p:txBody>
      </p:sp>
      <p:sp>
        <p:nvSpPr>
          <p:cNvPr id="5" name="Rectangle 4">
            <a:extLst>
              <a:ext uri="{FF2B5EF4-FFF2-40B4-BE49-F238E27FC236}">
                <a16:creationId xmlns:a16="http://schemas.microsoft.com/office/drawing/2014/main" id="{ADEF7979-1568-9D69-1F66-8F6A1964FD4C}"/>
              </a:ext>
            </a:extLst>
          </p:cNvPr>
          <p:cNvSpPr/>
          <p:nvPr/>
        </p:nvSpPr>
        <p:spPr bwMode="auto">
          <a:xfrm>
            <a:off x="9911952" y="6325387"/>
            <a:ext cx="3789884" cy="702457"/>
          </a:xfrm>
          <a:prstGeom prst="rect">
            <a:avLst/>
          </a:prstGeom>
          <a:noFill/>
          <a:ln w="9525" cap="flat" cmpd="sng" algn="ctr">
            <a:noFill/>
            <a:prstDash val="solid"/>
            <a:round/>
            <a:headEnd type="none" w="med" len="med"/>
            <a:tailEnd type="none" w="med" len="med"/>
          </a:ln>
          <a:effectLst/>
        </p:spPr>
        <p:txBody>
          <a:bodyPr lIns="0" tIns="0" rIns="0" bIns="0" anchor="t" anchorCtr="0"/>
          <a:lstStyle/>
          <a:p>
            <a:pPr>
              <a:spcBef>
                <a:spcPts val="480"/>
              </a:spcBef>
              <a:defRPr/>
            </a:pPr>
            <a:r>
              <a:rPr lang="en-US" sz="1200" dirty="0">
                <a:latin typeface="Inter" panose="02000503000000020004" pitchFamily="2" charset="0"/>
                <a:ea typeface="Inter" panose="02000503000000020004" pitchFamily="2" charset="0"/>
                <a:cs typeface="Inter" panose="02000503000000020004" pitchFamily="2" charset="0"/>
              </a:rPr>
              <a:t>Of FSIs say that AI adoption is slowed down by internal resistance and talent shortage. </a:t>
            </a:r>
            <a:br>
              <a:rPr lang="en-US" sz="1200" dirty="0">
                <a:latin typeface="Inter" panose="02000503000000020004" pitchFamily="2" charset="0"/>
                <a:ea typeface="Inter" panose="02000503000000020004" pitchFamily="2" charset="0"/>
                <a:cs typeface="Inter" panose="02000503000000020004" pitchFamily="2" charset="0"/>
              </a:rPr>
            </a:br>
            <a:r>
              <a:rPr lang="en-US" sz="1200" dirty="0">
                <a:latin typeface="Inter" panose="02000503000000020004" pitchFamily="2" charset="0"/>
                <a:ea typeface="Inter" panose="02000503000000020004" pitchFamily="2" charset="0"/>
                <a:cs typeface="Inter" panose="02000503000000020004" pitchFamily="2" charset="0"/>
              </a:rPr>
              <a:t>Fragmented ownership hinder AI readiness </a:t>
            </a:r>
            <a:r>
              <a:rPr lang="en-US" sz="1200" spc="-40" dirty="0">
                <a:latin typeface="Inter" panose="02000503000000020004" pitchFamily="2" charset="0"/>
                <a:ea typeface="Inter" panose="02000503000000020004" pitchFamily="2" charset="0"/>
                <a:cs typeface="Inter" panose="02000503000000020004" pitchFamily="2" charset="0"/>
                <a:sym typeface="Arial" charset="0"/>
              </a:rPr>
              <a:t>| </a:t>
            </a:r>
            <a:br>
              <a:rPr lang="uk-UA" sz="1200" spc="-40" dirty="0">
                <a:latin typeface="Inter" panose="02000503000000020004" pitchFamily="2" charset="0"/>
                <a:ea typeface="Inter" panose="02000503000000020004" pitchFamily="2" charset="0"/>
                <a:cs typeface="Inter" panose="02000503000000020004" pitchFamily="2" charset="0"/>
                <a:sym typeface="Arial" charset="0"/>
              </a:rPr>
            </a:br>
            <a:r>
              <a:rPr lang="en-US" sz="1200" dirty="0">
                <a:latin typeface="Inter" panose="02000503000000020004" pitchFamily="2" charset="0"/>
                <a:ea typeface="Inter" panose="02000503000000020004" pitchFamily="2" charset="0"/>
                <a:cs typeface="Inter" panose="02000503000000020004" pitchFamily="2" charset="0"/>
                <a:sym typeface="Arial" charset="0"/>
              </a:rPr>
              <a:t>G2 2025</a:t>
            </a:r>
          </a:p>
        </p:txBody>
      </p:sp>
      <p:sp>
        <p:nvSpPr>
          <p:cNvPr id="23" name="Graphic 61">
            <a:extLst>
              <a:ext uri="{FF2B5EF4-FFF2-40B4-BE49-F238E27FC236}">
                <a16:creationId xmlns:a16="http://schemas.microsoft.com/office/drawing/2014/main" id="{0D13AB03-A008-4B61-0ADF-36E7F7689505}"/>
              </a:ext>
            </a:extLst>
          </p:cNvPr>
          <p:cNvSpPr>
            <a:spLocks noChangeAspect="1"/>
          </p:cNvSpPr>
          <p:nvPr/>
        </p:nvSpPr>
        <p:spPr>
          <a:xfrm>
            <a:off x="883059" y="2841136"/>
            <a:ext cx="429946" cy="376202"/>
          </a:xfrm>
          <a:custGeom>
            <a:avLst/>
            <a:gdLst>
              <a:gd name="connsiteX0" fmla="*/ 32147 w 342900"/>
              <a:gd name="connsiteY0" fmla="*/ 16073 h 300037"/>
              <a:gd name="connsiteX1" fmla="*/ 32147 w 342900"/>
              <a:gd name="connsiteY1" fmla="*/ 0 h 300037"/>
              <a:gd name="connsiteX2" fmla="*/ 0 w 342900"/>
              <a:gd name="connsiteY2" fmla="*/ 0 h 300037"/>
              <a:gd name="connsiteX3" fmla="*/ 0 w 342900"/>
              <a:gd name="connsiteY3" fmla="*/ 300038 h 300037"/>
              <a:gd name="connsiteX4" fmla="*/ 342900 w 342900"/>
              <a:gd name="connsiteY4" fmla="*/ 300038 h 300037"/>
              <a:gd name="connsiteX5" fmla="*/ 342900 w 342900"/>
              <a:gd name="connsiteY5" fmla="*/ 267891 h 300037"/>
              <a:gd name="connsiteX6" fmla="*/ 32147 w 342900"/>
              <a:gd name="connsiteY6" fmla="*/ 267891 h 300037"/>
              <a:gd name="connsiteX7" fmla="*/ 32147 w 342900"/>
              <a:gd name="connsiteY7" fmla="*/ 16073 h 300037"/>
              <a:gd name="connsiteX8" fmla="*/ 185648 w 342900"/>
              <a:gd name="connsiteY8" fmla="*/ 46010 h 300037"/>
              <a:gd name="connsiteX9" fmla="*/ 168771 w 342900"/>
              <a:gd name="connsiteY9" fmla="*/ 14466 h 300037"/>
              <a:gd name="connsiteX10" fmla="*/ 106687 w 342900"/>
              <a:gd name="connsiteY10" fmla="*/ 182166 h 300037"/>
              <a:gd name="connsiteX11" fmla="*/ 64294 w 342900"/>
              <a:gd name="connsiteY11" fmla="*/ 182166 h 300037"/>
              <a:gd name="connsiteX12" fmla="*/ 64294 w 342900"/>
              <a:gd name="connsiteY12" fmla="*/ 214313 h 300037"/>
              <a:gd name="connsiteX13" fmla="*/ 129056 w 342900"/>
              <a:gd name="connsiteY13" fmla="*/ 214313 h 300037"/>
              <a:gd name="connsiteX14" fmla="*/ 132941 w 342900"/>
              <a:gd name="connsiteY14" fmla="*/ 203798 h 300037"/>
              <a:gd name="connsiteX15" fmla="*/ 174062 w 342900"/>
              <a:gd name="connsiteY15" fmla="*/ 92690 h 300037"/>
              <a:gd name="connsiteX16" fmla="*/ 200114 w 342900"/>
              <a:gd name="connsiteY16" fmla="*/ 141513 h 300037"/>
              <a:gd name="connsiteX17" fmla="*/ 204668 w 342900"/>
              <a:gd name="connsiteY17" fmla="*/ 150019 h 300037"/>
              <a:gd name="connsiteX18" fmla="*/ 258648 w 342900"/>
              <a:gd name="connsiteY18" fmla="*/ 150019 h 300037"/>
              <a:gd name="connsiteX19" fmla="*/ 299569 w 342900"/>
              <a:gd name="connsiteY19" fmla="*/ 220206 h 300037"/>
              <a:gd name="connsiteX20" fmla="*/ 327362 w 342900"/>
              <a:gd name="connsiteY20" fmla="*/ 203999 h 300037"/>
              <a:gd name="connsiteX21" fmla="*/ 281754 w 342900"/>
              <a:gd name="connsiteY21" fmla="*/ 125842 h 300037"/>
              <a:gd name="connsiteX22" fmla="*/ 277133 w 342900"/>
              <a:gd name="connsiteY22" fmla="*/ 117872 h 300037"/>
              <a:gd name="connsiteX23" fmla="*/ 223957 w 342900"/>
              <a:gd name="connsiteY23" fmla="*/ 117872 h 300037"/>
              <a:gd name="connsiteX24" fmla="*/ 185648 w 342900"/>
              <a:gd name="connsiteY24" fmla="*/ 4601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2900" h="300037">
                <a:moveTo>
                  <a:pt x="32147" y="16073"/>
                </a:moveTo>
                <a:lnTo>
                  <a:pt x="32147" y="0"/>
                </a:lnTo>
                <a:lnTo>
                  <a:pt x="0" y="0"/>
                </a:lnTo>
                <a:lnTo>
                  <a:pt x="0" y="300038"/>
                </a:lnTo>
                <a:lnTo>
                  <a:pt x="342900" y="300038"/>
                </a:lnTo>
                <a:lnTo>
                  <a:pt x="342900" y="267891"/>
                </a:lnTo>
                <a:lnTo>
                  <a:pt x="32147" y="267891"/>
                </a:lnTo>
                <a:lnTo>
                  <a:pt x="32147" y="16073"/>
                </a:lnTo>
                <a:close/>
                <a:moveTo>
                  <a:pt x="185648" y="46010"/>
                </a:moveTo>
                <a:lnTo>
                  <a:pt x="168771" y="14466"/>
                </a:lnTo>
                <a:cubicBezTo>
                  <a:pt x="166695" y="20025"/>
                  <a:pt x="146000" y="75947"/>
                  <a:pt x="106687" y="182166"/>
                </a:cubicBezTo>
                <a:lnTo>
                  <a:pt x="64294" y="182166"/>
                </a:lnTo>
                <a:lnTo>
                  <a:pt x="64294" y="214313"/>
                </a:lnTo>
                <a:lnTo>
                  <a:pt x="129056" y="214313"/>
                </a:lnTo>
                <a:lnTo>
                  <a:pt x="132941" y="203798"/>
                </a:lnTo>
                <a:lnTo>
                  <a:pt x="174062" y="92690"/>
                </a:lnTo>
                <a:lnTo>
                  <a:pt x="200114" y="141513"/>
                </a:lnTo>
                <a:lnTo>
                  <a:pt x="204668" y="150019"/>
                </a:lnTo>
                <a:lnTo>
                  <a:pt x="258648" y="150019"/>
                </a:lnTo>
                <a:cubicBezTo>
                  <a:pt x="284701" y="194623"/>
                  <a:pt x="298296" y="218063"/>
                  <a:pt x="299569" y="220206"/>
                </a:cubicBezTo>
                <a:lnTo>
                  <a:pt x="327362" y="203999"/>
                </a:lnTo>
                <a:cubicBezTo>
                  <a:pt x="326894" y="203128"/>
                  <a:pt x="311691" y="177076"/>
                  <a:pt x="281754" y="125842"/>
                </a:cubicBezTo>
                <a:lnTo>
                  <a:pt x="277133" y="117872"/>
                </a:lnTo>
                <a:lnTo>
                  <a:pt x="223957" y="117872"/>
                </a:lnTo>
                <a:lnTo>
                  <a:pt x="185648" y="46010"/>
                </a:lnTo>
                <a:close/>
              </a:path>
            </a:pathLst>
          </a:custGeom>
          <a:solidFill>
            <a:schemeClr val="tx1"/>
          </a:solidFill>
          <a:ln w="670" cap="flat">
            <a:noFill/>
            <a:prstDash val="solid"/>
            <a:miter/>
          </a:ln>
        </p:spPr>
        <p:txBody>
          <a:bodyPr rtlCol="0" anchor="ctr"/>
          <a:lstStyle/>
          <a:p>
            <a:endParaRPr lang="en-US"/>
          </a:p>
        </p:txBody>
      </p:sp>
      <p:sp>
        <p:nvSpPr>
          <p:cNvPr id="24" name="Graphic 66">
            <a:extLst>
              <a:ext uri="{FF2B5EF4-FFF2-40B4-BE49-F238E27FC236}">
                <a16:creationId xmlns:a16="http://schemas.microsoft.com/office/drawing/2014/main" id="{26DEF48E-D695-1580-9CBD-95D81C54F2E5}"/>
              </a:ext>
            </a:extLst>
          </p:cNvPr>
          <p:cNvSpPr>
            <a:spLocks noChangeAspect="1"/>
          </p:cNvSpPr>
          <p:nvPr/>
        </p:nvSpPr>
        <p:spPr>
          <a:xfrm>
            <a:off x="887874" y="4572570"/>
            <a:ext cx="412033" cy="411952"/>
          </a:xfrm>
          <a:custGeom>
            <a:avLst/>
            <a:gdLst>
              <a:gd name="connsiteX0" fmla="*/ 36909 w 393776"/>
              <a:gd name="connsiteY0" fmla="*/ 82046 h 393700"/>
              <a:gd name="connsiteX1" fmla="*/ 36909 w 393776"/>
              <a:gd name="connsiteY1" fmla="*/ 24606 h 393700"/>
              <a:gd name="connsiteX2" fmla="*/ 0 w 393776"/>
              <a:gd name="connsiteY2" fmla="*/ 24606 h 393700"/>
              <a:gd name="connsiteX3" fmla="*/ 0 w 393776"/>
              <a:gd name="connsiteY3" fmla="*/ 147638 h 393700"/>
              <a:gd name="connsiteX4" fmla="*/ 123031 w 393776"/>
              <a:gd name="connsiteY4" fmla="*/ 147638 h 393700"/>
              <a:gd name="connsiteX5" fmla="*/ 123031 w 393776"/>
              <a:gd name="connsiteY5" fmla="*/ 110728 h 393700"/>
              <a:gd name="connsiteX6" fmla="*/ 62054 w 393776"/>
              <a:gd name="connsiteY6" fmla="*/ 110728 h 393700"/>
              <a:gd name="connsiteX7" fmla="*/ 196850 w 393776"/>
              <a:gd name="connsiteY7" fmla="*/ 36909 h 393700"/>
              <a:gd name="connsiteX8" fmla="*/ 356791 w 393776"/>
              <a:gd name="connsiteY8" fmla="*/ 196850 h 393700"/>
              <a:gd name="connsiteX9" fmla="*/ 196850 w 393776"/>
              <a:gd name="connsiteY9" fmla="*/ 356791 h 393700"/>
              <a:gd name="connsiteX10" fmla="*/ 108652 w 393776"/>
              <a:gd name="connsiteY10" fmla="*/ 330262 h 393700"/>
              <a:gd name="connsiteX11" fmla="*/ 93273 w 393776"/>
              <a:gd name="connsiteY11" fmla="*/ 320035 h 393700"/>
              <a:gd name="connsiteX12" fmla="*/ 72896 w 393776"/>
              <a:gd name="connsiteY12" fmla="*/ 350793 h 393700"/>
              <a:gd name="connsiteX13" fmla="*/ 88275 w 393776"/>
              <a:gd name="connsiteY13" fmla="*/ 361020 h 393700"/>
              <a:gd name="connsiteX14" fmla="*/ 196927 w 393776"/>
              <a:gd name="connsiteY14" fmla="*/ 393700 h 393700"/>
              <a:gd name="connsiteX15" fmla="*/ 393777 w 393776"/>
              <a:gd name="connsiteY15" fmla="*/ 196850 h 393700"/>
              <a:gd name="connsiteX16" fmla="*/ 196850 w 393776"/>
              <a:gd name="connsiteY16" fmla="*/ 0 h 393700"/>
              <a:gd name="connsiteX17" fmla="*/ 36909 w 393776"/>
              <a:gd name="connsiteY17" fmla="*/ 82046 h 393700"/>
              <a:gd name="connsiteX18" fmla="*/ 215305 w 393776"/>
              <a:gd name="connsiteY18" fmla="*/ 98425 h 393700"/>
              <a:gd name="connsiteX19" fmla="*/ 178395 w 393776"/>
              <a:gd name="connsiteY19" fmla="*/ 98425 h 393700"/>
              <a:gd name="connsiteX20" fmla="*/ 178395 w 393776"/>
              <a:gd name="connsiteY20" fmla="*/ 204463 h 393700"/>
              <a:gd name="connsiteX21" fmla="*/ 183778 w 393776"/>
              <a:gd name="connsiteY21" fmla="*/ 209845 h 393700"/>
              <a:gd name="connsiteX22" fmla="*/ 252214 w 393776"/>
              <a:gd name="connsiteY22" fmla="*/ 278281 h 393700"/>
              <a:gd name="connsiteX23" fmla="*/ 278281 w 393776"/>
              <a:gd name="connsiteY23" fmla="*/ 252214 h 393700"/>
              <a:gd name="connsiteX24" fmla="*/ 215305 w 393776"/>
              <a:gd name="connsiteY24" fmla="*/ 189237 h 393700"/>
              <a:gd name="connsiteX25" fmla="*/ 215305 w 393776"/>
              <a:gd name="connsiteY25" fmla="*/ 98425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3776" h="393700">
                <a:moveTo>
                  <a:pt x="36909" y="82046"/>
                </a:moveTo>
                <a:lnTo>
                  <a:pt x="36909" y="24606"/>
                </a:lnTo>
                <a:lnTo>
                  <a:pt x="0" y="24606"/>
                </a:lnTo>
                <a:lnTo>
                  <a:pt x="0" y="147638"/>
                </a:lnTo>
                <a:lnTo>
                  <a:pt x="123031" y="147638"/>
                </a:lnTo>
                <a:lnTo>
                  <a:pt x="123031" y="110728"/>
                </a:lnTo>
                <a:lnTo>
                  <a:pt x="62054" y="110728"/>
                </a:lnTo>
                <a:cubicBezTo>
                  <a:pt x="90505" y="66283"/>
                  <a:pt x="140256" y="36909"/>
                  <a:pt x="196850" y="36909"/>
                </a:cubicBezTo>
                <a:cubicBezTo>
                  <a:pt x="285202" y="36909"/>
                  <a:pt x="356791" y="108498"/>
                  <a:pt x="356791" y="196850"/>
                </a:cubicBezTo>
                <a:cubicBezTo>
                  <a:pt x="356791" y="285202"/>
                  <a:pt x="285202" y="356791"/>
                  <a:pt x="196850" y="356791"/>
                </a:cubicBezTo>
                <a:cubicBezTo>
                  <a:pt x="164170" y="356791"/>
                  <a:pt x="133873" y="347025"/>
                  <a:pt x="108652" y="330262"/>
                </a:cubicBezTo>
                <a:lnTo>
                  <a:pt x="93273" y="320035"/>
                </a:lnTo>
                <a:lnTo>
                  <a:pt x="72896" y="350793"/>
                </a:lnTo>
                <a:lnTo>
                  <a:pt x="88275" y="361020"/>
                </a:lnTo>
                <a:cubicBezTo>
                  <a:pt x="119417" y="381628"/>
                  <a:pt x="156788" y="393700"/>
                  <a:pt x="196927" y="393700"/>
                </a:cubicBezTo>
                <a:cubicBezTo>
                  <a:pt x="305656" y="393700"/>
                  <a:pt x="393777" y="305579"/>
                  <a:pt x="393777" y="196850"/>
                </a:cubicBezTo>
                <a:cubicBezTo>
                  <a:pt x="393777" y="88121"/>
                  <a:pt x="305579" y="0"/>
                  <a:pt x="196850" y="0"/>
                </a:cubicBezTo>
                <a:cubicBezTo>
                  <a:pt x="130951" y="0"/>
                  <a:pt x="72588" y="32373"/>
                  <a:pt x="36909" y="82046"/>
                </a:cubicBezTo>
                <a:close/>
                <a:moveTo>
                  <a:pt x="215305" y="98425"/>
                </a:moveTo>
                <a:lnTo>
                  <a:pt x="178395" y="98425"/>
                </a:lnTo>
                <a:lnTo>
                  <a:pt x="178395" y="204463"/>
                </a:lnTo>
                <a:lnTo>
                  <a:pt x="183778" y="209845"/>
                </a:lnTo>
                <a:cubicBezTo>
                  <a:pt x="227762" y="253829"/>
                  <a:pt x="250522" y="276590"/>
                  <a:pt x="252214" y="278281"/>
                </a:cubicBezTo>
                <a:lnTo>
                  <a:pt x="278281" y="252214"/>
                </a:lnTo>
                <a:cubicBezTo>
                  <a:pt x="275744" y="249677"/>
                  <a:pt x="254752" y="228684"/>
                  <a:pt x="215305" y="189237"/>
                </a:cubicBezTo>
                <a:lnTo>
                  <a:pt x="215305" y="98425"/>
                </a:lnTo>
                <a:close/>
              </a:path>
            </a:pathLst>
          </a:custGeom>
          <a:solidFill>
            <a:schemeClr val="tx1"/>
          </a:solidFill>
          <a:ln w="763" cap="flat">
            <a:noFill/>
            <a:prstDash val="solid"/>
            <a:miter/>
          </a:ln>
        </p:spPr>
        <p:txBody>
          <a:bodyPr rtlCol="0" anchor="ctr"/>
          <a:lstStyle/>
          <a:p>
            <a:endParaRPr lang="en-US"/>
          </a:p>
        </p:txBody>
      </p:sp>
      <p:sp>
        <p:nvSpPr>
          <p:cNvPr id="25" name="Graphic 8">
            <a:extLst>
              <a:ext uri="{FF2B5EF4-FFF2-40B4-BE49-F238E27FC236}">
                <a16:creationId xmlns:a16="http://schemas.microsoft.com/office/drawing/2014/main" id="{132EFCC1-AFE4-81C1-126F-AC987FAEA8F7}"/>
              </a:ext>
            </a:extLst>
          </p:cNvPr>
          <p:cNvSpPr>
            <a:spLocks noChangeAspect="1"/>
          </p:cNvSpPr>
          <p:nvPr/>
        </p:nvSpPr>
        <p:spPr>
          <a:xfrm>
            <a:off x="900429" y="6313794"/>
            <a:ext cx="397641" cy="397641"/>
          </a:xfrm>
          <a:custGeom>
            <a:avLst/>
            <a:gdLst>
              <a:gd name="connsiteX0" fmla="*/ 239911 w 442912"/>
              <a:gd name="connsiteY0" fmla="*/ 63361 h 400774"/>
              <a:gd name="connsiteX1" fmla="*/ 239911 w 442912"/>
              <a:gd name="connsiteY1" fmla="*/ 280281 h 400774"/>
              <a:gd name="connsiteX2" fmla="*/ 246985 w 442912"/>
              <a:gd name="connsiteY2" fmla="*/ 277743 h 400774"/>
              <a:gd name="connsiteX3" fmla="*/ 358713 w 442912"/>
              <a:gd name="connsiteY3" fmla="*/ 258366 h 400774"/>
              <a:gd name="connsiteX4" fmla="*/ 406003 w 442912"/>
              <a:gd name="connsiteY4" fmla="*/ 258366 h 400774"/>
              <a:gd name="connsiteX5" fmla="*/ 406003 w 442912"/>
              <a:gd name="connsiteY5" fmla="*/ 36909 h 400774"/>
              <a:gd name="connsiteX6" fmla="*/ 358713 w 442912"/>
              <a:gd name="connsiteY6" fmla="*/ 36909 h 400774"/>
              <a:gd name="connsiteX7" fmla="*/ 271822 w 442912"/>
              <a:gd name="connsiteY7" fmla="*/ 51981 h 400774"/>
              <a:gd name="connsiteX8" fmla="*/ 239911 w 442912"/>
              <a:gd name="connsiteY8" fmla="*/ 63361 h 400774"/>
              <a:gd name="connsiteX9" fmla="*/ 203001 w 442912"/>
              <a:gd name="connsiteY9" fmla="*/ 280281 h 400774"/>
              <a:gd name="connsiteX10" fmla="*/ 203001 w 442912"/>
              <a:gd name="connsiteY10" fmla="*/ 63361 h 400774"/>
              <a:gd name="connsiteX11" fmla="*/ 171090 w 442912"/>
              <a:gd name="connsiteY11" fmla="*/ 51981 h 400774"/>
              <a:gd name="connsiteX12" fmla="*/ 84199 w 442912"/>
              <a:gd name="connsiteY12" fmla="*/ 36909 h 400774"/>
              <a:gd name="connsiteX13" fmla="*/ 36909 w 442912"/>
              <a:gd name="connsiteY13" fmla="*/ 36909 h 400774"/>
              <a:gd name="connsiteX14" fmla="*/ 36909 w 442912"/>
              <a:gd name="connsiteY14" fmla="*/ 258366 h 400774"/>
              <a:gd name="connsiteX15" fmla="*/ 84199 w 442912"/>
              <a:gd name="connsiteY15" fmla="*/ 258366 h 400774"/>
              <a:gd name="connsiteX16" fmla="*/ 195927 w 442912"/>
              <a:gd name="connsiteY16" fmla="*/ 277743 h 400774"/>
              <a:gd name="connsiteX17" fmla="*/ 203001 w 442912"/>
              <a:gd name="connsiteY17" fmla="*/ 280281 h 400774"/>
              <a:gd name="connsiteX18" fmla="*/ 406003 w 442912"/>
              <a:gd name="connsiteY18" fmla="*/ 0 h 400774"/>
              <a:gd name="connsiteX19" fmla="*/ 442912 w 442912"/>
              <a:gd name="connsiteY19" fmla="*/ 0 h 400774"/>
              <a:gd name="connsiteX20" fmla="*/ 442912 w 442912"/>
              <a:gd name="connsiteY20" fmla="*/ 295275 h 400774"/>
              <a:gd name="connsiteX21" fmla="*/ 358713 w 442912"/>
              <a:gd name="connsiteY21" fmla="*/ 295275 h 400774"/>
              <a:gd name="connsiteX22" fmla="*/ 259365 w 442912"/>
              <a:gd name="connsiteY22" fmla="*/ 312499 h 400774"/>
              <a:gd name="connsiteX23" fmla="*/ 221456 w 442912"/>
              <a:gd name="connsiteY23" fmla="*/ 326033 h 400774"/>
              <a:gd name="connsiteX24" fmla="*/ 183470 w 442912"/>
              <a:gd name="connsiteY24" fmla="*/ 312499 h 400774"/>
              <a:gd name="connsiteX25" fmla="*/ 84199 w 442912"/>
              <a:gd name="connsiteY25" fmla="*/ 295275 h 400774"/>
              <a:gd name="connsiteX26" fmla="*/ 0 w 442912"/>
              <a:gd name="connsiteY26" fmla="*/ 295275 h 400774"/>
              <a:gd name="connsiteX27" fmla="*/ 0 w 442912"/>
              <a:gd name="connsiteY27" fmla="*/ 0 h 400774"/>
              <a:gd name="connsiteX28" fmla="*/ 84199 w 442912"/>
              <a:gd name="connsiteY28" fmla="*/ 0 h 400774"/>
              <a:gd name="connsiteX29" fmla="*/ 183547 w 442912"/>
              <a:gd name="connsiteY29" fmla="*/ 17224 h 400774"/>
              <a:gd name="connsiteX30" fmla="*/ 221456 w 442912"/>
              <a:gd name="connsiteY30" fmla="*/ 30758 h 400774"/>
              <a:gd name="connsiteX31" fmla="*/ 259442 w 442912"/>
              <a:gd name="connsiteY31" fmla="*/ 17224 h 400774"/>
              <a:gd name="connsiteX32" fmla="*/ 358713 w 442912"/>
              <a:gd name="connsiteY32" fmla="*/ 0 h 400774"/>
              <a:gd name="connsiteX33" fmla="*/ 406003 w 442912"/>
              <a:gd name="connsiteY33" fmla="*/ 0 h 400774"/>
              <a:gd name="connsiteX34" fmla="*/ 0 w 442912"/>
              <a:gd name="connsiteY34" fmla="*/ 332184 h 400774"/>
              <a:gd name="connsiteX35" fmla="*/ 70512 w 442912"/>
              <a:gd name="connsiteY35" fmla="*/ 332184 h 400774"/>
              <a:gd name="connsiteX36" fmla="*/ 154481 w 442912"/>
              <a:gd name="connsiteY36" fmla="*/ 343642 h 400774"/>
              <a:gd name="connsiteX37" fmla="*/ 220764 w 442912"/>
              <a:gd name="connsiteY37" fmla="*/ 362096 h 400774"/>
              <a:gd name="connsiteX38" fmla="*/ 253213 w 442912"/>
              <a:gd name="connsiteY38" fmla="*/ 350485 h 400774"/>
              <a:gd name="connsiteX39" fmla="*/ 358713 w 442912"/>
              <a:gd name="connsiteY39" fmla="*/ 332184 h 400774"/>
              <a:gd name="connsiteX40" fmla="*/ 442912 w 442912"/>
              <a:gd name="connsiteY40" fmla="*/ 332184 h 400774"/>
              <a:gd name="connsiteX41" fmla="*/ 442912 w 442912"/>
              <a:gd name="connsiteY41" fmla="*/ 369094 h 400774"/>
              <a:gd name="connsiteX42" fmla="*/ 358713 w 442912"/>
              <a:gd name="connsiteY42" fmla="*/ 369094 h 400774"/>
              <a:gd name="connsiteX43" fmla="*/ 265593 w 442912"/>
              <a:gd name="connsiteY43" fmla="*/ 385242 h 400774"/>
              <a:gd name="connsiteX44" fmla="*/ 227608 w 442912"/>
              <a:gd name="connsiteY44" fmla="*/ 398775 h 400774"/>
              <a:gd name="connsiteX45" fmla="*/ 222071 w 442912"/>
              <a:gd name="connsiteY45" fmla="*/ 400774 h 400774"/>
              <a:gd name="connsiteX46" fmla="*/ 216458 w 442912"/>
              <a:gd name="connsiteY46" fmla="*/ 399236 h 400774"/>
              <a:gd name="connsiteX47" fmla="*/ 144485 w 442912"/>
              <a:gd name="connsiteY47" fmla="*/ 379244 h 400774"/>
              <a:gd name="connsiteX48" fmla="*/ 70358 w 442912"/>
              <a:gd name="connsiteY48" fmla="*/ 369171 h 400774"/>
              <a:gd name="connsiteX49" fmla="*/ 0 w 442912"/>
              <a:gd name="connsiteY49" fmla="*/ 369094 h 400774"/>
              <a:gd name="connsiteX50" fmla="*/ 0 w 442912"/>
              <a:gd name="connsiteY50" fmla="*/ 332184 h 4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42912" h="400774">
                <a:moveTo>
                  <a:pt x="239911" y="63361"/>
                </a:moveTo>
                <a:lnTo>
                  <a:pt x="239911" y="280281"/>
                </a:lnTo>
                <a:lnTo>
                  <a:pt x="246985" y="277743"/>
                </a:lnTo>
                <a:cubicBezTo>
                  <a:pt x="282818" y="264902"/>
                  <a:pt x="320650" y="258366"/>
                  <a:pt x="358713" y="258366"/>
                </a:cubicBezTo>
                <a:lnTo>
                  <a:pt x="406003" y="258366"/>
                </a:lnTo>
                <a:lnTo>
                  <a:pt x="406003" y="36909"/>
                </a:lnTo>
                <a:lnTo>
                  <a:pt x="358713" y="36909"/>
                </a:lnTo>
                <a:cubicBezTo>
                  <a:pt x="329108" y="36909"/>
                  <a:pt x="299735" y="41984"/>
                  <a:pt x="271822" y="51981"/>
                </a:cubicBezTo>
                <a:lnTo>
                  <a:pt x="239911" y="63361"/>
                </a:lnTo>
                <a:close/>
                <a:moveTo>
                  <a:pt x="203001" y="280281"/>
                </a:moveTo>
                <a:lnTo>
                  <a:pt x="203001" y="63361"/>
                </a:lnTo>
                <a:lnTo>
                  <a:pt x="171090" y="51981"/>
                </a:lnTo>
                <a:cubicBezTo>
                  <a:pt x="143177" y="41984"/>
                  <a:pt x="113804" y="36909"/>
                  <a:pt x="84199" y="36909"/>
                </a:cubicBezTo>
                <a:lnTo>
                  <a:pt x="36909" y="36909"/>
                </a:lnTo>
                <a:lnTo>
                  <a:pt x="36909" y="258366"/>
                </a:lnTo>
                <a:lnTo>
                  <a:pt x="84199" y="258366"/>
                </a:lnTo>
                <a:cubicBezTo>
                  <a:pt x="122262" y="258366"/>
                  <a:pt x="160094" y="264902"/>
                  <a:pt x="195927" y="277743"/>
                </a:cubicBezTo>
                <a:lnTo>
                  <a:pt x="203001" y="280281"/>
                </a:lnTo>
                <a:close/>
                <a:moveTo>
                  <a:pt x="406003" y="0"/>
                </a:moveTo>
                <a:lnTo>
                  <a:pt x="442912" y="0"/>
                </a:lnTo>
                <a:lnTo>
                  <a:pt x="442912" y="295275"/>
                </a:lnTo>
                <a:lnTo>
                  <a:pt x="358713" y="295275"/>
                </a:lnTo>
                <a:cubicBezTo>
                  <a:pt x="324879" y="295275"/>
                  <a:pt x="291276" y="301119"/>
                  <a:pt x="259365" y="312499"/>
                </a:cubicBezTo>
                <a:lnTo>
                  <a:pt x="221456" y="326033"/>
                </a:lnTo>
                <a:lnTo>
                  <a:pt x="183470" y="312499"/>
                </a:lnTo>
                <a:cubicBezTo>
                  <a:pt x="151636" y="301119"/>
                  <a:pt x="118033" y="295275"/>
                  <a:pt x="84199" y="295275"/>
                </a:cubicBezTo>
                <a:lnTo>
                  <a:pt x="0" y="295275"/>
                </a:lnTo>
                <a:lnTo>
                  <a:pt x="0" y="0"/>
                </a:lnTo>
                <a:lnTo>
                  <a:pt x="84199" y="0"/>
                </a:lnTo>
                <a:cubicBezTo>
                  <a:pt x="118033" y="0"/>
                  <a:pt x="151636" y="5844"/>
                  <a:pt x="183547" y="17224"/>
                </a:cubicBezTo>
                <a:lnTo>
                  <a:pt x="221456" y="30758"/>
                </a:lnTo>
                <a:lnTo>
                  <a:pt x="259442" y="17224"/>
                </a:lnTo>
                <a:cubicBezTo>
                  <a:pt x="291276" y="5844"/>
                  <a:pt x="324879" y="0"/>
                  <a:pt x="358713" y="0"/>
                </a:cubicBezTo>
                <a:lnTo>
                  <a:pt x="406003" y="0"/>
                </a:lnTo>
                <a:close/>
                <a:moveTo>
                  <a:pt x="0" y="332184"/>
                </a:moveTo>
                <a:lnTo>
                  <a:pt x="70512" y="332184"/>
                </a:lnTo>
                <a:cubicBezTo>
                  <a:pt x="98886" y="332184"/>
                  <a:pt x="127107" y="336029"/>
                  <a:pt x="154481" y="343642"/>
                </a:cubicBezTo>
                <a:lnTo>
                  <a:pt x="220764" y="362096"/>
                </a:lnTo>
                <a:lnTo>
                  <a:pt x="253213" y="350485"/>
                </a:lnTo>
                <a:cubicBezTo>
                  <a:pt x="287047" y="338413"/>
                  <a:pt x="322803" y="332184"/>
                  <a:pt x="358713" y="332184"/>
                </a:cubicBezTo>
                <a:lnTo>
                  <a:pt x="442912" y="332184"/>
                </a:lnTo>
                <a:lnTo>
                  <a:pt x="442912" y="369094"/>
                </a:lnTo>
                <a:lnTo>
                  <a:pt x="358713" y="369094"/>
                </a:lnTo>
                <a:cubicBezTo>
                  <a:pt x="326955" y="369094"/>
                  <a:pt x="295505" y="374553"/>
                  <a:pt x="265593" y="385242"/>
                </a:cubicBezTo>
                <a:lnTo>
                  <a:pt x="227608" y="398775"/>
                </a:lnTo>
                <a:lnTo>
                  <a:pt x="222071" y="400774"/>
                </a:lnTo>
                <a:lnTo>
                  <a:pt x="216458" y="399236"/>
                </a:lnTo>
                <a:lnTo>
                  <a:pt x="144485" y="379244"/>
                </a:lnTo>
                <a:cubicBezTo>
                  <a:pt x="120340" y="372554"/>
                  <a:pt x="95426" y="369171"/>
                  <a:pt x="70358" y="369171"/>
                </a:cubicBezTo>
                <a:lnTo>
                  <a:pt x="0" y="369094"/>
                </a:lnTo>
                <a:lnTo>
                  <a:pt x="0" y="332184"/>
                </a:lnTo>
                <a:close/>
              </a:path>
            </a:pathLst>
          </a:custGeom>
          <a:solidFill>
            <a:schemeClr val="tx1"/>
          </a:solidFill>
          <a:ln w="761" cap="flat">
            <a:noFill/>
            <a:prstDash val="solid"/>
            <a:miter/>
          </a:ln>
        </p:spPr>
        <p:txBody>
          <a:bodyPr rtlCol="0" anchor="ctr"/>
          <a:lstStyle/>
          <a:p>
            <a:endParaRPr lang="en-US"/>
          </a:p>
        </p:txBody>
      </p:sp>
      <p:sp>
        <p:nvSpPr>
          <p:cNvPr id="3" name="Graphic 11">
            <a:extLst>
              <a:ext uri="{FF2B5EF4-FFF2-40B4-BE49-F238E27FC236}">
                <a16:creationId xmlns:a16="http://schemas.microsoft.com/office/drawing/2014/main" id="{5D5E5AF2-152E-2E61-3E3D-E1E0351435ED}"/>
              </a:ext>
            </a:extLst>
          </p:cNvPr>
          <p:cNvSpPr/>
          <p:nvPr/>
        </p:nvSpPr>
        <p:spPr>
          <a:xfrm>
            <a:off x="8017877" y="6278537"/>
            <a:ext cx="398246" cy="398324"/>
          </a:xfrm>
          <a:custGeom>
            <a:avLst/>
            <a:gdLst>
              <a:gd name="csX0" fmla="*/ 240030 w 548532"/>
              <a:gd name="csY0" fmla="*/ 0 h 548640"/>
              <a:gd name="csX1" fmla="*/ 0 w 548532"/>
              <a:gd name="csY1" fmla="*/ 240030 h 548640"/>
              <a:gd name="csX2" fmla="*/ 68580 w 548532"/>
              <a:gd name="csY2" fmla="*/ 408051 h 548640"/>
              <a:gd name="csX3" fmla="*/ 68580 w 548532"/>
              <a:gd name="csY3" fmla="*/ 548640 h 548640"/>
              <a:gd name="csX4" fmla="*/ 120015 w 548532"/>
              <a:gd name="csY4" fmla="*/ 548640 h 548640"/>
              <a:gd name="csX5" fmla="*/ 120015 w 548532"/>
              <a:gd name="csY5" fmla="*/ 385977 h 548640"/>
              <a:gd name="csX6" fmla="*/ 111764 w 548532"/>
              <a:gd name="csY6" fmla="*/ 378369 h 548640"/>
              <a:gd name="csX7" fmla="*/ 51435 w 548532"/>
              <a:gd name="csY7" fmla="*/ 240030 h 548640"/>
              <a:gd name="csX8" fmla="*/ 104156 w 548532"/>
              <a:gd name="csY8" fmla="*/ 109192 h 548640"/>
              <a:gd name="csX9" fmla="*/ 115729 w 548532"/>
              <a:gd name="csY9" fmla="*/ 126552 h 548640"/>
              <a:gd name="csX10" fmla="*/ 115729 w 548532"/>
              <a:gd name="csY10" fmla="*/ 168664 h 548640"/>
              <a:gd name="csX11" fmla="*/ 94298 w 548532"/>
              <a:gd name="csY11" fmla="*/ 205740 h 548640"/>
              <a:gd name="csX12" fmla="*/ 137160 w 548532"/>
              <a:gd name="csY12" fmla="*/ 248603 h 548640"/>
              <a:gd name="csX13" fmla="*/ 180023 w 548532"/>
              <a:gd name="csY13" fmla="*/ 205740 h 548640"/>
              <a:gd name="csX14" fmla="*/ 158591 w 548532"/>
              <a:gd name="csY14" fmla="*/ 168664 h 548640"/>
              <a:gd name="csX15" fmla="*/ 158591 w 548532"/>
              <a:gd name="csY15" fmla="*/ 113586 h 548640"/>
              <a:gd name="csX16" fmla="*/ 137374 w 548532"/>
              <a:gd name="csY16" fmla="*/ 81867 h 548640"/>
              <a:gd name="csX17" fmla="*/ 218599 w 548532"/>
              <a:gd name="csY17" fmla="*/ 52721 h 548640"/>
              <a:gd name="csX18" fmla="*/ 218599 w 548532"/>
              <a:gd name="csY18" fmla="*/ 100084 h 548640"/>
              <a:gd name="csX19" fmla="*/ 197168 w 548532"/>
              <a:gd name="csY19" fmla="*/ 137160 h 548640"/>
              <a:gd name="csX20" fmla="*/ 240030 w 548532"/>
              <a:gd name="csY20" fmla="*/ 180023 h 548640"/>
              <a:gd name="csX21" fmla="*/ 282893 w 548532"/>
              <a:gd name="csY21" fmla="*/ 137160 h 548640"/>
              <a:gd name="csX22" fmla="*/ 261461 w 548532"/>
              <a:gd name="csY22" fmla="*/ 100084 h 548640"/>
              <a:gd name="csX23" fmla="*/ 261461 w 548532"/>
              <a:gd name="csY23" fmla="*/ 52721 h 548640"/>
              <a:gd name="csX24" fmla="*/ 342686 w 548532"/>
              <a:gd name="csY24" fmla="*/ 81867 h 548640"/>
              <a:gd name="csX25" fmla="*/ 325112 w 548532"/>
              <a:gd name="csY25" fmla="*/ 108228 h 548640"/>
              <a:gd name="csX26" fmla="*/ 321469 w 548532"/>
              <a:gd name="csY26" fmla="*/ 113586 h 548640"/>
              <a:gd name="csX27" fmla="*/ 321469 w 548532"/>
              <a:gd name="csY27" fmla="*/ 168664 h 548640"/>
              <a:gd name="csX28" fmla="*/ 300038 w 548532"/>
              <a:gd name="csY28" fmla="*/ 205740 h 548640"/>
              <a:gd name="csX29" fmla="*/ 342900 w 548532"/>
              <a:gd name="csY29" fmla="*/ 248603 h 548640"/>
              <a:gd name="csX30" fmla="*/ 385763 w 548532"/>
              <a:gd name="csY30" fmla="*/ 205740 h 548640"/>
              <a:gd name="csX31" fmla="*/ 364331 w 548532"/>
              <a:gd name="csY31" fmla="*/ 168664 h 548640"/>
              <a:gd name="csX32" fmla="*/ 364331 w 548532"/>
              <a:gd name="csY32" fmla="*/ 126552 h 548640"/>
              <a:gd name="csX33" fmla="*/ 375904 w 548532"/>
              <a:gd name="csY33" fmla="*/ 109192 h 548640"/>
              <a:gd name="csX34" fmla="*/ 425732 w 548532"/>
              <a:gd name="csY34" fmla="*/ 206919 h 548640"/>
              <a:gd name="csX35" fmla="*/ 427125 w 548532"/>
              <a:gd name="csY35" fmla="*/ 214848 h 548640"/>
              <a:gd name="csX36" fmla="*/ 432804 w 548532"/>
              <a:gd name="csY36" fmla="*/ 220528 h 548640"/>
              <a:gd name="csX37" fmla="*/ 497098 w 548532"/>
              <a:gd name="csY37" fmla="*/ 284821 h 548640"/>
              <a:gd name="csX38" fmla="*/ 497098 w 548532"/>
              <a:gd name="csY38" fmla="*/ 325648 h 548640"/>
              <a:gd name="csX39" fmla="*/ 428518 w 548532"/>
              <a:gd name="csY39" fmla="*/ 325648 h 548640"/>
              <a:gd name="csX40" fmla="*/ 428518 w 548532"/>
              <a:gd name="csY40" fmla="*/ 445663 h 548640"/>
              <a:gd name="csX41" fmla="*/ 308503 w 548532"/>
              <a:gd name="csY41" fmla="*/ 445663 h 548640"/>
              <a:gd name="csX42" fmla="*/ 308503 w 548532"/>
              <a:gd name="csY42" fmla="*/ 548533 h 548640"/>
              <a:gd name="csX43" fmla="*/ 359938 w 548532"/>
              <a:gd name="csY43" fmla="*/ 548533 h 548640"/>
              <a:gd name="csX44" fmla="*/ 359938 w 548532"/>
              <a:gd name="csY44" fmla="*/ 497098 h 548640"/>
              <a:gd name="csX45" fmla="*/ 479953 w 548532"/>
              <a:gd name="csY45" fmla="*/ 497098 h 548640"/>
              <a:gd name="csX46" fmla="*/ 479953 w 548532"/>
              <a:gd name="csY46" fmla="*/ 377083 h 548640"/>
              <a:gd name="csX47" fmla="*/ 548533 w 548532"/>
              <a:gd name="csY47" fmla="*/ 377083 h 548640"/>
              <a:gd name="csX48" fmla="*/ 548533 w 548532"/>
              <a:gd name="csY48" fmla="*/ 263604 h 548640"/>
              <a:gd name="csX49" fmla="*/ 541032 w 548532"/>
              <a:gd name="csY49" fmla="*/ 256103 h 548640"/>
              <a:gd name="csX50" fmla="*/ 474702 w 548532"/>
              <a:gd name="csY50" fmla="*/ 189774 h 548640"/>
              <a:gd name="csX51" fmla="*/ 240030 w 548532"/>
              <a:gd name="csY51" fmla="*/ 0 h 548640"/>
              <a:gd name="csX52" fmla="*/ 282893 w 548532"/>
              <a:gd name="csY52" fmla="*/ 274320 h 548640"/>
              <a:gd name="csX53" fmla="*/ 240030 w 548532"/>
              <a:gd name="csY53" fmla="*/ 231458 h 548640"/>
              <a:gd name="csX54" fmla="*/ 197168 w 548532"/>
              <a:gd name="csY54" fmla="*/ 274320 h 548640"/>
              <a:gd name="csX55" fmla="*/ 240030 w 548532"/>
              <a:gd name="csY55" fmla="*/ 317183 h 548640"/>
              <a:gd name="csX56" fmla="*/ 282893 w 548532"/>
              <a:gd name="csY56" fmla="*/ 274320 h 548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548532" h="548640">
                <a:moveTo>
                  <a:pt x="240030" y="0"/>
                </a:moveTo>
                <a:cubicBezTo>
                  <a:pt x="107478" y="0"/>
                  <a:pt x="0" y="107478"/>
                  <a:pt x="0" y="240030"/>
                </a:cubicBezTo>
                <a:cubicBezTo>
                  <a:pt x="0" y="305395"/>
                  <a:pt x="26146" y="364760"/>
                  <a:pt x="68580" y="408051"/>
                </a:cubicBezTo>
                <a:lnTo>
                  <a:pt x="68580" y="548640"/>
                </a:lnTo>
                <a:lnTo>
                  <a:pt x="120015" y="548640"/>
                </a:lnTo>
                <a:lnTo>
                  <a:pt x="120015" y="385977"/>
                </a:lnTo>
                <a:lnTo>
                  <a:pt x="111764" y="378369"/>
                </a:lnTo>
                <a:cubicBezTo>
                  <a:pt x="74581" y="343864"/>
                  <a:pt x="51435" y="294680"/>
                  <a:pt x="51435" y="240030"/>
                </a:cubicBezTo>
                <a:cubicBezTo>
                  <a:pt x="51435" y="189238"/>
                  <a:pt x="71473" y="143161"/>
                  <a:pt x="104156" y="109192"/>
                </a:cubicBezTo>
                <a:lnTo>
                  <a:pt x="115729" y="126552"/>
                </a:lnTo>
                <a:lnTo>
                  <a:pt x="115729" y="168664"/>
                </a:lnTo>
                <a:cubicBezTo>
                  <a:pt x="102870" y="176058"/>
                  <a:pt x="94298" y="189881"/>
                  <a:pt x="94298" y="205740"/>
                </a:cubicBezTo>
                <a:cubicBezTo>
                  <a:pt x="94298" y="229422"/>
                  <a:pt x="113478" y="248603"/>
                  <a:pt x="137160" y="248603"/>
                </a:cubicBezTo>
                <a:cubicBezTo>
                  <a:pt x="160842" y="248603"/>
                  <a:pt x="180023" y="229422"/>
                  <a:pt x="180023" y="205740"/>
                </a:cubicBezTo>
                <a:cubicBezTo>
                  <a:pt x="180023" y="189881"/>
                  <a:pt x="171450" y="176058"/>
                  <a:pt x="158591" y="168664"/>
                </a:cubicBezTo>
                <a:lnTo>
                  <a:pt x="158591" y="113586"/>
                </a:lnTo>
                <a:cubicBezTo>
                  <a:pt x="158484" y="113478"/>
                  <a:pt x="151412" y="102870"/>
                  <a:pt x="137374" y="81867"/>
                </a:cubicBezTo>
                <a:cubicBezTo>
                  <a:pt x="161270" y="66330"/>
                  <a:pt x="188809" y="56150"/>
                  <a:pt x="218599" y="52721"/>
                </a:cubicBezTo>
                <a:lnTo>
                  <a:pt x="218599" y="100084"/>
                </a:lnTo>
                <a:cubicBezTo>
                  <a:pt x="205740" y="107478"/>
                  <a:pt x="197168" y="121301"/>
                  <a:pt x="197168" y="137160"/>
                </a:cubicBezTo>
                <a:cubicBezTo>
                  <a:pt x="197168" y="160842"/>
                  <a:pt x="216348" y="180023"/>
                  <a:pt x="240030" y="180023"/>
                </a:cubicBezTo>
                <a:cubicBezTo>
                  <a:pt x="263712" y="180023"/>
                  <a:pt x="282893" y="160842"/>
                  <a:pt x="282893" y="137160"/>
                </a:cubicBezTo>
                <a:cubicBezTo>
                  <a:pt x="282893" y="121301"/>
                  <a:pt x="274320" y="107478"/>
                  <a:pt x="261461" y="100084"/>
                </a:cubicBezTo>
                <a:lnTo>
                  <a:pt x="261461" y="52721"/>
                </a:lnTo>
                <a:cubicBezTo>
                  <a:pt x="291144" y="56043"/>
                  <a:pt x="318790" y="66330"/>
                  <a:pt x="342686" y="81867"/>
                </a:cubicBezTo>
                <a:lnTo>
                  <a:pt x="325112" y="108228"/>
                </a:lnTo>
                <a:lnTo>
                  <a:pt x="321469" y="113586"/>
                </a:lnTo>
                <a:lnTo>
                  <a:pt x="321469" y="168664"/>
                </a:lnTo>
                <a:cubicBezTo>
                  <a:pt x="308610" y="176058"/>
                  <a:pt x="300038" y="189881"/>
                  <a:pt x="300038" y="205740"/>
                </a:cubicBezTo>
                <a:cubicBezTo>
                  <a:pt x="300038" y="229422"/>
                  <a:pt x="319218" y="248603"/>
                  <a:pt x="342900" y="248603"/>
                </a:cubicBezTo>
                <a:cubicBezTo>
                  <a:pt x="366582" y="248603"/>
                  <a:pt x="385763" y="229422"/>
                  <a:pt x="385763" y="205740"/>
                </a:cubicBezTo>
                <a:cubicBezTo>
                  <a:pt x="385763" y="189881"/>
                  <a:pt x="377190" y="176058"/>
                  <a:pt x="364331" y="168664"/>
                </a:cubicBezTo>
                <a:lnTo>
                  <a:pt x="364331" y="126552"/>
                </a:lnTo>
                <a:lnTo>
                  <a:pt x="375904" y="109192"/>
                </a:lnTo>
                <a:cubicBezTo>
                  <a:pt x="401300" y="135553"/>
                  <a:pt x="419088" y="169307"/>
                  <a:pt x="425732" y="206919"/>
                </a:cubicBezTo>
                <a:lnTo>
                  <a:pt x="427125" y="214848"/>
                </a:lnTo>
                <a:lnTo>
                  <a:pt x="432804" y="220528"/>
                </a:lnTo>
                <a:lnTo>
                  <a:pt x="497098" y="284821"/>
                </a:lnTo>
                <a:lnTo>
                  <a:pt x="497098" y="325648"/>
                </a:lnTo>
                <a:lnTo>
                  <a:pt x="428518" y="325648"/>
                </a:lnTo>
                <a:lnTo>
                  <a:pt x="428518" y="445663"/>
                </a:lnTo>
                <a:lnTo>
                  <a:pt x="308503" y="445663"/>
                </a:lnTo>
                <a:lnTo>
                  <a:pt x="308503" y="548533"/>
                </a:lnTo>
                <a:lnTo>
                  <a:pt x="359938" y="548533"/>
                </a:lnTo>
                <a:lnTo>
                  <a:pt x="359938" y="497098"/>
                </a:lnTo>
                <a:lnTo>
                  <a:pt x="479953" y="497098"/>
                </a:lnTo>
                <a:lnTo>
                  <a:pt x="479953" y="377083"/>
                </a:lnTo>
                <a:lnTo>
                  <a:pt x="548533" y="377083"/>
                </a:lnTo>
                <a:lnTo>
                  <a:pt x="548533" y="263604"/>
                </a:lnTo>
                <a:lnTo>
                  <a:pt x="541032" y="256103"/>
                </a:lnTo>
                <a:lnTo>
                  <a:pt x="474702" y="189774"/>
                </a:lnTo>
                <a:cubicBezTo>
                  <a:pt x="451664" y="81332"/>
                  <a:pt x="355437" y="0"/>
                  <a:pt x="240030" y="0"/>
                </a:cubicBezTo>
                <a:close/>
                <a:moveTo>
                  <a:pt x="282893" y="274320"/>
                </a:moveTo>
                <a:cubicBezTo>
                  <a:pt x="282893" y="250648"/>
                  <a:pt x="263702" y="231458"/>
                  <a:pt x="240030" y="231458"/>
                </a:cubicBezTo>
                <a:cubicBezTo>
                  <a:pt x="216358" y="231458"/>
                  <a:pt x="197168" y="250648"/>
                  <a:pt x="197168" y="274320"/>
                </a:cubicBezTo>
                <a:cubicBezTo>
                  <a:pt x="197168" y="297992"/>
                  <a:pt x="216358" y="317183"/>
                  <a:pt x="240030" y="317183"/>
                </a:cubicBezTo>
                <a:cubicBezTo>
                  <a:pt x="263702" y="317183"/>
                  <a:pt x="282893" y="297992"/>
                  <a:pt x="282893" y="274320"/>
                </a:cubicBezTo>
                <a:close/>
              </a:path>
            </a:pathLst>
          </a:custGeom>
          <a:solidFill>
            <a:schemeClr val="tx1"/>
          </a:solidFill>
          <a:ln w="1060" cap="flat">
            <a:noFill/>
            <a:prstDash val="solid"/>
            <a:miter/>
          </a:ln>
        </p:spPr>
        <p:txBody>
          <a:bodyPr/>
          <a:lstStyle/>
          <a:p>
            <a:endParaRPr lang="en-US"/>
          </a:p>
        </p:txBody>
      </p:sp>
      <p:sp>
        <p:nvSpPr>
          <p:cNvPr id="4" name="Freeform 3">
            <a:extLst>
              <a:ext uri="{FF2B5EF4-FFF2-40B4-BE49-F238E27FC236}">
                <a16:creationId xmlns:a16="http://schemas.microsoft.com/office/drawing/2014/main" id="{80975F3F-F51F-D502-73BD-9A352E367A5C}"/>
              </a:ext>
            </a:extLst>
          </p:cNvPr>
          <p:cNvSpPr>
            <a:spLocks noChangeAspect="1"/>
          </p:cNvSpPr>
          <p:nvPr/>
        </p:nvSpPr>
        <p:spPr>
          <a:xfrm>
            <a:off x="8008471" y="2842495"/>
            <a:ext cx="397533" cy="396788"/>
          </a:xfrm>
          <a:custGeom>
            <a:avLst/>
            <a:gdLst>
              <a:gd name="csX0" fmla="*/ 126355 w 237976"/>
              <a:gd name="csY0" fmla="*/ 7590 h 237530"/>
              <a:gd name="csX1" fmla="*/ 166092 w 237976"/>
              <a:gd name="csY1" fmla="*/ 47328 h 237530"/>
              <a:gd name="csX2" fmla="*/ 151358 w 237976"/>
              <a:gd name="csY2" fmla="*/ 62509 h 237530"/>
              <a:gd name="csX3" fmla="*/ 129927 w 237976"/>
              <a:gd name="csY3" fmla="*/ 41078 h 237530"/>
              <a:gd name="csX4" fmla="*/ 129927 w 237976"/>
              <a:gd name="csY4" fmla="*/ 108050 h 237530"/>
              <a:gd name="csX5" fmla="*/ 196900 w 237976"/>
              <a:gd name="csY5" fmla="*/ 108050 h 237530"/>
              <a:gd name="csX6" fmla="*/ 175469 w 237976"/>
              <a:gd name="csY6" fmla="*/ 86618 h 237530"/>
              <a:gd name="csX7" fmla="*/ 190649 w 237976"/>
              <a:gd name="csY7" fmla="*/ 71438 h 237530"/>
              <a:gd name="csX8" fmla="*/ 198239 w 237976"/>
              <a:gd name="csY8" fmla="*/ 79028 h 237530"/>
              <a:gd name="csX9" fmla="*/ 237976 w 237976"/>
              <a:gd name="csY9" fmla="*/ 118765 h 237530"/>
              <a:gd name="csX10" fmla="*/ 230386 w 237976"/>
              <a:gd name="csY10" fmla="*/ 126356 h 237530"/>
              <a:gd name="csX11" fmla="*/ 190649 w 237976"/>
              <a:gd name="csY11" fmla="*/ 166093 h 237530"/>
              <a:gd name="csX12" fmla="*/ 175469 w 237976"/>
              <a:gd name="csY12" fmla="*/ 150912 h 237530"/>
              <a:gd name="csX13" fmla="*/ 196900 w 237976"/>
              <a:gd name="csY13" fmla="*/ 129481 h 237530"/>
              <a:gd name="csX14" fmla="*/ 129927 w 237976"/>
              <a:gd name="csY14" fmla="*/ 129481 h 237530"/>
              <a:gd name="csX15" fmla="*/ 129927 w 237976"/>
              <a:gd name="csY15" fmla="*/ 196453 h 237530"/>
              <a:gd name="csX16" fmla="*/ 151358 w 237976"/>
              <a:gd name="csY16" fmla="*/ 175022 h 237530"/>
              <a:gd name="csX17" fmla="*/ 166539 w 237976"/>
              <a:gd name="csY17" fmla="*/ 190203 h 237530"/>
              <a:gd name="csX18" fmla="*/ 158948 w 237976"/>
              <a:gd name="csY18" fmla="*/ 197793 h 237530"/>
              <a:gd name="csX19" fmla="*/ 119211 w 237976"/>
              <a:gd name="csY19" fmla="*/ 237531 h 237530"/>
              <a:gd name="csX20" fmla="*/ 111622 w 237976"/>
              <a:gd name="csY20" fmla="*/ 229940 h 237530"/>
              <a:gd name="csX21" fmla="*/ 71884 w 237976"/>
              <a:gd name="csY21" fmla="*/ 190203 h 237530"/>
              <a:gd name="csX22" fmla="*/ 86618 w 237976"/>
              <a:gd name="csY22" fmla="*/ 175022 h 237530"/>
              <a:gd name="csX23" fmla="*/ 108050 w 237976"/>
              <a:gd name="csY23" fmla="*/ 196453 h 237530"/>
              <a:gd name="csX24" fmla="*/ 108050 w 237976"/>
              <a:gd name="csY24" fmla="*/ 129481 h 237530"/>
              <a:gd name="csX25" fmla="*/ 41077 w 237976"/>
              <a:gd name="csY25" fmla="*/ 129481 h 237530"/>
              <a:gd name="csX26" fmla="*/ 62508 w 237976"/>
              <a:gd name="csY26" fmla="*/ 150912 h 237530"/>
              <a:gd name="csX27" fmla="*/ 47328 w 237976"/>
              <a:gd name="csY27" fmla="*/ 166093 h 237530"/>
              <a:gd name="csX28" fmla="*/ 39737 w 237976"/>
              <a:gd name="csY28" fmla="*/ 158503 h 237530"/>
              <a:gd name="csX29" fmla="*/ 0 w 237976"/>
              <a:gd name="csY29" fmla="*/ 118765 h 237530"/>
              <a:gd name="csX30" fmla="*/ 7590 w 237976"/>
              <a:gd name="csY30" fmla="*/ 111175 h 237530"/>
              <a:gd name="csX31" fmla="*/ 47328 w 237976"/>
              <a:gd name="csY31" fmla="*/ 71438 h 237530"/>
              <a:gd name="csX32" fmla="*/ 62508 w 237976"/>
              <a:gd name="csY32" fmla="*/ 86618 h 237530"/>
              <a:gd name="csX33" fmla="*/ 41077 w 237976"/>
              <a:gd name="csY33" fmla="*/ 108050 h 237530"/>
              <a:gd name="csX34" fmla="*/ 108050 w 237976"/>
              <a:gd name="csY34" fmla="*/ 108050 h 237530"/>
              <a:gd name="csX35" fmla="*/ 108050 w 237976"/>
              <a:gd name="csY35" fmla="*/ 41078 h 237530"/>
              <a:gd name="csX36" fmla="*/ 86618 w 237976"/>
              <a:gd name="csY36" fmla="*/ 62509 h 237530"/>
              <a:gd name="csX37" fmla="*/ 71438 w 237976"/>
              <a:gd name="csY37" fmla="*/ 47328 h 237530"/>
              <a:gd name="csX38" fmla="*/ 79028 w 237976"/>
              <a:gd name="csY38" fmla="*/ 39737 h 237530"/>
              <a:gd name="csX39" fmla="*/ 118765 w 237976"/>
              <a:gd name="csY39" fmla="*/ 0 h 237530"/>
              <a:gd name="csX40" fmla="*/ 126355 w 237976"/>
              <a:gd name="csY40" fmla="*/ 7590 h 237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237976" h="237530">
                <a:moveTo>
                  <a:pt x="126355" y="7590"/>
                </a:moveTo>
                <a:cubicBezTo>
                  <a:pt x="152251" y="33040"/>
                  <a:pt x="165200" y="46434"/>
                  <a:pt x="166092" y="47328"/>
                </a:cubicBezTo>
                <a:lnTo>
                  <a:pt x="151358" y="62509"/>
                </a:lnTo>
                <a:cubicBezTo>
                  <a:pt x="147340" y="58490"/>
                  <a:pt x="140197" y="51346"/>
                  <a:pt x="129927" y="41078"/>
                </a:cubicBezTo>
                <a:lnTo>
                  <a:pt x="129927" y="108050"/>
                </a:lnTo>
                <a:lnTo>
                  <a:pt x="196900" y="108050"/>
                </a:lnTo>
                <a:cubicBezTo>
                  <a:pt x="186631" y="97781"/>
                  <a:pt x="179487" y="90637"/>
                  <a:pt x="175469" y="86618"/>
                </a:cubicBezTo>
                <a:lnTo>
                  <a:pt x="190649" y="71438"/>
                </a:lnTo>
                <a:lnTo>
                  <a:pt x="198239" y="79028"/>
                </a:lnTo>
                <a:cubicBezTo>
                  <a:pt x="223689" y="104478"/>
                  <a:pt x="237083" y="117872"/>
                  <a:pt x="237976" y="118765"/>
                </a:cubicBezTo>
                <a:lnTo>
                  <a:pt x="230386" y="126356"/>
                </a:lnTo>
                <a:cubicBezTo>
                  <a:pt x="204490" y="151806"/>
                  <a:pt x="191542" y="165200"/>
                  <a:pt x="190649" y="166093"/>
                </a:cubicBezTo>
                <a:lnTo>
                  <a:pt x="175469" y="150912"/>
                </a:lnTo>
                <a:cubicBezTo>
                  <a:pt x="179487" y="146894"/>
                  <a:pt x="186631" y="139750"/>
                  <a:pt x="196900" y="129481"/>
                </a:cubicBezTo>
                <a:lnTo>
                  <a:pt x="129927" y="129481"/>
                </a:lnTo>
                <a:lnTo>
                  <a:pt x="129927" y="196453"/>
                </a:lnTo>
                <a:cubicBezTo>
                  <a:pt x="140197" y="186184"/>
                  <a:pt x="147340" y="179040"/>
                  <a:pt x="151358" y="175022"/>
                </a:cubicBezTo>
                <a:lnTo>
                  <a:pt x="166539" y="190203"/>
                </a:lnTo>
                <a:lnTo>
                  <a:pt x="158948" y="197793"/>
                </a:lnTo>
                <a:cubicBezTo>
                  <a:pt x="133053" y="223243"/>
                  <a:pt x="120105" y="236637"/>
                  <a:pt x="119211" y="237531"/>
                </a:cubicBezTo>
                <a:lnTo>
                  <a:pt x="111622" y="229940"/>
                </a:lnTo>
                <a:cubicBezTo>
                  <a:pt x="85725" y="204490"/>
                  <a:pt x="72777" y="191096"/>
                  <a:pt x="71884" y="190203"/>
                </a:cubicBezTo>
                <a:lnTo>
                  <a:pt x="86618" y="175022"/>
                </a:lnTo>
                <a:cubicBezTo>
                  <a:pt x="90636" y="179040"/>
                  <a:pt x="97780" y="186184"/>
                  <a:pt x="108050" y="196453"/>
                </a:cubicBezTo>
                <a:lnTo>
                  <a:pt x="108050" y="129481"/>
                </a:lnTo>
                <a:lnTo>
                  <a:pt x="41077" y="129481"/>
                </a:lnTo>
                <a:cubicBezTo>
                  <a:pt x="51345" y="139750"/>
                  <a:pt x="58489" y="146894"/>
                  <a:pt x="62508" y="150912"/>
                </a:cubicBezTo>
                <a:lnTo>
                  <a:pt x="47328" y="166093"/>
                </a:lnTo>
                <a:lnTo>
                  <a:pt x="39737" y="158503"/>
                </a:lnTo>
                <a:cubicBezTo>
                  <a:pt x="14288" y="133053"/>
                  <a:pt x="893" y="119659"/>
                  <a:pt x="0" y="118765"/>
                </a:cubicBezTo>
                <a:lnTo>
                  <a:pt x="7590" y="111175"/>
                </a:lnTo>
                <a:cubicBezTo>
                  <a:pt x="33486" y="85725"/>
                  <a:pt x="46434" y="72331"/>
                  <a:pt x="47328" y="71438"/>
                </a:cubicBezTo>
                <a:lnTo>
                  <a:pt x="62508" y="86618"/>
                </a:lnTo>
                <a:lnTo>
                  <a:pt x="41077" y="108050"/>
                </a:lnTo>
                <a:lnTo>
                  <a:pt x="108050" y="108050"/>
                </a:lnTo>
                <a:lnTo>
                  <a:pt x="108050" y="41078"/>
                </a:lnTo>
                <a:lnTo>
                  <a:pt x="86618" y="62509"/>
                </a:lnTo>
                <a:lnTo>
                  <a:pt x="71438" y="47328"/>
                </a:lnTo>
                <a:lnTo>
                  <a:pt x="79028" y="39737"/>
                </a:lnTo>
                <a:cubicBezTo>
                  <a:pt x="104924" y="14288"/>
                  <a:pt x="117872" y="893"/>
                  <a:pt x="118765" y="0"/>
                </a:cubicBezTo>
                <a:lnTo>
                  <a:pt x="126355" y="7590"/>
                </a:lnTo>
                <a:close/>
              </a:path>
            </a:pathLst>
          </a:custGeom>
          <a:solidFill>
            <a:srgbClr val="000000"/>
          </a:solidFill>
          <a:ln w="9525" cap="flat">
            <a:noFill/>
            <a:prstDash val="solid"/>
            <a:miter/>
          </a:ln>
        </p:spPr>
        <p:txBody>
          <a:bodyPr/>
          <a:lstStyle/>
          <a:p>
            <a:endParaRPr lang="en-DE"/>
          </a:p>
        </p:txBody>
      </p:sp>
      <p:sp>
        <p:nvSpPr>
          <p:cNvPr id="8" name="Graphic 82">
            <a:extLst>
              <a:ext uri="{FF2B5EF4-FFF2-40B4-BE49-F238E27FC236}">
                <a16:creationId xmlns:a16="http://schemas.microsoft.com/office/drawing/2014/main" id="{E4339E88-3291-35DE-6662-D69B3DAFF3AD}"/>
              </a:ext>
            </a:extLst>
          </p:cNvPr>
          <p:cNvSpPr>
            <a:spLocks noChangeAspect="1"/>
          </p:cNvSpPr>
          <p:nvPr/>
        </p:nvSpPr>
        <p:spPr>
          <a:xfrm>
            <a:off x="7979501" y="4607982"/>
            <a:ext cx="464259" cy="361089"/>
          </a:xfrm>
          <a:custGeom>
            <a:avLst/>
            <a:gdLst>
              <a:gd name="connsiteX0" fmla="*/ 28649 w 314325"/>
              <a:gd name="connsiteY0" fmla="*/ 122238 h 244475"/>
              <a:gd name="connsiteX1" fmla="*/ 70450 w 314325"/>
              <a:gd name="connsiteY1" fmla="*/ 179755 h 244475"/>
              <a:gd name="connsiteX2" fmla="*/ 157163 w 314325"/>
              <a:gd name="connsiteY2" fmla="*/ 218281 h 244475"/>
              <a:gd name="connsiteX3" fmla="*/ 243875 w 314325"/>
              <a:gd name="connsiteY3" fmla="*/ 179755 h 244475"/>
              <a:gd name="connsiteX4" fmla="*/ 285676 w 314325"/>
              <a:gd name="connsiteY4" fmla="*/ 122238 h 244475"/>
              <a:gd name="connsiteX5" fmla="*/ 243875 w 314325"/>
              <a:gd name="connsiteY5" fmla="*/ 64720 h 244475"/>
              <a:gd name="connsiteX6" fmla="*/ 157163 w 314325"/>
              <a:gd name="connsiteY6" fmla="*/ 26194 h 244475"/>
              <a:gd name="connsiteX7" fmla="*/ 70450 w 314325"/>
              <a:gd name="connsiteY7" fmla="*/ 64720 h 244475"/>
              <a:gd name="connsiteX8" fmla="*/ 28649 w 314325"/>
              <a:gd name="connsiteY8" fmla="*/ 122238 h 244475"/>
              <a:gd name="connsiteX9" fmla="*/ 314325 w 314325"/>
              <a:gd name="connsiteY9" fmla="*/ 122238 h 244475"/>
              <a:gd name="connsiteX10" fmla="*/ 157163 w 314325"/>
              <a:gd name="connsiteY10" fmla="*/ 244475 h 244475"/>
              <a:gd name="connsiteX11" fmla="*/ 0 w 314325"/>
              <a:gd name="connsiteY11" fmla="*/ 122238 h 244475"/>
              <a:gd name="connsiteX12" fmla="*/ 157163 w 314325"/>
              <a:gd name="connsiteY12" fmla="*/ 0 h 244475"/>
              <a:gd name="connsiteX13" fmla="*/ 314325 w 314325"/>
              <a:gd name="connsiteY13" fmla="*/ 122238 h 244475"/>
              <a:gd name="connsiteX14" fmla="*/ 157163 w 314325"/>
              <a:gd name="connsiteY14" fmla="*/ 165894 h 244475"/>
              <a:gd name="connsiteX15" fmla="*/ 200819 w 314325"/>
              <a:gd name="connsiteY15" fmla="*/ 122238 h 244475"/>
              <a:gd name="connsiteX16" fmla="*/ 174625 w 314325"/>
              <a:gd name="connsiteY16" fmla="*/ 82237 h 244475"/>
              <a:gd name="connsiteX17" fmla="*/ 174625 w 314325"/>
              <a:gd name="connsiteY17" fmla="*/ 139700 h 244475"/>
              <a:gd name="connsiteX18" fmla="*/ 117162 w 314325"/>
              <a:gd name="connsiteY18" fmla="*/ 139700 h 244475"/>
              <a:gd name="connsiteX19" fmla="*/ 157163 w 314325"/>
              <a:gd name="connsiteY19" fmla="*/ 165894 h 244475"/>
              <a:gd name="connsiteX20" fmla="*/ 114379 w 314325"/>
              <a:gd name="connsiteY20" fmla="*/ 113506 h 244475"/>
              <a:gd name="connsiteX21" fmla="*/ 148431 w 314325"/>
              <a:gd name="connsiteY21" fmla="*/ 113506 h 244475"/>
              <a:gd name="connsiteX22" fmla="*/ 148431 w 314325"/>
              <a:gd name="connsiteY22" fmla="*/ 79454 h 244475"/>
              <a:gd name="connsiteX23" fmla="*/ 114379 w 314325"/>
              <a:gd name="connsiteY23" fmla="*/ 113506 h 244475"/>
              <a:gd name="connsiteX24" fmla="*/ 157163 w 314325"/>
              <a:gd name="connsiteY24" fmla="*/ 52388 h 244475"/>
              <a:gd name="connsiteX25" fmla="*/ 227013 w 314325"/>
              <a:gd name="connsiteY25" fmla="*/ 122238 h 244475"/>
              <a:gd name="connsiteX26" fmla="*/ 157163 w 314325"/>
              <a:gd name="connsiteY26" fmla="*/ 192088 h 244475"/>
              <a:gd name="connsiteX27" fmla="*/ 87313 w 314325"/>
              <a:gd name="connsiteY27" fmla="*/ 122238 h 244475"/>
              <a:gd name="connsiteX28" fmla="*/ 157163 w 314325"/>
              <a:gd name="connsiteY28" fmla="*/ 52388 h 2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4325" h="244475">
                <a:moveTo>
                  <a:pt x="28649" y="122238"/>
                </a:moveTo>
                <a:cubicBezTo>
                  <a:pt x="36890" y="139100"/>
                  <a:pt x="51023" y="161092"/>
                  <a:pt x="70450" y="179755"/>
                </a:cubicBezTo>
                <a:cubicBezTo>
                  <a:pt x="93697" y="202128"/>
                  <a:pt x="122729" y="218281"/>
                  <a:pt x="157163" y="218281"/>
                </a:cubicBezTo>
                <a:cubicBezTo>
                  <a:pt x="191596" y="218281"/>
                  <a:pt x="220573" y="202183"/>
                  <a:pt x="243875" y="179755"/>
                </a:cubicBezTo>
                <a:cubicBezTo>
                  <a:pt x="263302" y="161037"/>
                  <a:pt x="277435" y="139100"/>
                  <a:pt x="285676" y="122238"/>
                </a:cubicBezTo>
                <a:cubicBezTo>
                  <a:pt x="277435" y="105375"/>
                  <a:pt x="263302" y="83383"/>
                  <a:pt x="243875" y="64720"/>
                </a:cubicBezTo>
                <a:cubicBezTo>
                  <a:pt x="220628" y="42347"/>
                  <a:pt x="191596" y="26194"/>
                  <a:pt x="157163" y="26194"/>
                </a:cubicBezTo>
                <a:cubicBezTo>
                  <a:pt x="122729" y="26194"/>
                  <a:pt x="93752" y="42292"/>
                  <a:pt x="70450" y="64720"/>
                </a:cubicBezTo>
                <a:cubicBezTo>
                  <a:pt x="51078" y="83383"/>
                  <a:pt x="36944" y="105375"/>
                  <a:pt x="28649" y="122238"/>
                </a:cubicBezTo>
                <a:close/>
                <a:moveTo>
                  <a:pt x="314325" y="122238"/>
                </a:moveTo>
                <a:cubicBezTo>
                  <a:pt x="297954" y="163002"/>
                  <a:pt x="243602" y="244475"/>
                  <a:pt x="157163" y="244475"/>
                </a:cubicBezTo>
                <a:cubicBezTo>
                  <a:pt x="70723" y="244475"/>
                  <a:pt x="16371" y="163002"/>
                  <a:pt x="0" y="122238"/>
                </a:cubicBezTo>
                <a:cubicBezTo>
                  <a:pt x="16371" y="81473"/>
                  <a:pt x="70723" y="0"/>
                  <a:pt x="157163" y="0"/>
                </a:cubicBezTo>
                <a:cubicBezTo>
                  <a:pt x="243602" y="0"/>
                  <a:pt x="297954" y="81473"/>
                  <a:pt x="314325" y="122238"/>
                </a:cubicBezTo>
                <a:close/>
                <a:moveTo>
                  <a:pt x="157163" y="165894"/>
                </a:moveTo>
                <a:cubicBezTo>
                  <a:pt x="181283" y="165894"/>
                  <a:pt x="200819" y="146358"/>
                  <a:pt x="200819" y="122238"/>
                </a:cubicBezTo>
                <a:cubicBezTo>
                  <a:pt x="200819" y="104338"/>
                  <a:pt x="190068" y="88950"/>
                  <a:pt x="174625" y="82237"/>
                </a:cubicBezTo>
                <a:lnTo>
                  <a:pt x="174625" y="139700"/>
                </a:lnTo>
                <a:lnTo>
                  <a:pt x="117162" y="139700"/>
                </a:lnTo>
                <a:cubicBezTo>
                  <a:pt x="123875" y="155143"/>
                  <a:pt x="139263" y="165894"/>
                  <a:pt x="157163" y="165894"/>
                </a:cubicBezTo>
                <a:close/>
                <a:moveTo>
                  <a:pt x="114379" y="113506"/>
                </a:moveTo>
                <a:lnTo>
                  <a:pt x="148431" y="113506"/>
                </a:lnTo>
                <a:lnTo>
                  <a:pt x="148431" y="79454"/>
                </a:lnTo>
                <a:cubicBezTo>
                  <a:pt x="131351" y="82947"/>
                  <a:pt x="117872" y="96426"/>
                  <a:pt x="114379" y="113506"/>
                </a:cubicBezTo>
                <a:close/>
                <a:moveTo>
                  <a:pt x="157163" y="52388"/>
                </a:moveTo>
                <a:cubicBezTo>
                  <a:pt x="195739" y="52388"/>
                  <a:pt x="227013" y="83661"/>
                  <a:pt x="227013" y="122238"/>
                </a:cubicBezTo>
                <a:cubicBezTo>
                  <a:pt x="227013" y="160814"/>
                  <a:pt x="195739" y="192088"/>
                  <a:pt x="157163" y="192088"/>
                </a:cubicBezTo>
                <a:cubicBezTo>
                  <a:pt x="118586" y="192088"/>
                  <a:pt x="87313" y="160814"/>
                  <a:pt x="87313" y="122238"/>
                </a:cubicBezTo>
                <a:cubicBezTo>
                  <a:pt x="87313" y="83661"/>
                  <a:pt x="118586" y="52388"/>
                  <a:pt x="157163" y="52388"/>
                </a:cubicBezTo>
                <a:close/>
              </a:path>
            </a:pathLst>
          </a:custGeom>
          <a:solidFill>
            <a:schemeClr val="tx1"/>
          </a:solidFill>
          <a:ln w="546" cap="flat">
            <a:noFill/>
            <a:prstDash val="solid"/>
            <a:miter/>
          </a:ln>
        </p:spPr>
        <p:txBody>
          <a:bodyPr rtlCol="0" anchor="ctr"/>
          <a:lstStyle/>
          <a:p>
            <a:endParaRPr lang="en-US"/>
          </a:p>
        </p:txBody>
      </p:sp>
    </p:spTree>
    <p:extLst>
      <p:ext uri="{BB962C8B-B14F-4D97-AF65-F5344CB8AC3E}">
        <p14:creationId xmlns:p14="http://schemas.microsoft.com/office/powerpoint/2010/main" val="16689061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C807-E65A-D2EE-D183-D0896C8E4B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09CC614-0103-70A4-0EA5-DC028CCAFBAA}"/>
              </a:ext>
            </a:extLst>
          </p:cNvPr>
          <p:cNvPicPr>
            <a:picLocks noChangeAspect="1"/>
          </p:cNvPicPr>
          <p:nvPr/>
        </p:nvPicPr>
        <p:blipFill>
          <a:blip r:embed="rId14" cstate="screen">
            <a:extLst>
              <a:ext uri="{28A0092B-C50C-407E-A947-70E740481C1C}">
                <a14:useLocalDpi xmlns:a14="http://schemas.microsoft.com/office/drawing/2010/main"/>
              </a:ext>
            </a:extLst>
          </a:blip>
          <a:srcRect r="3587"/>
          <a:stretch>
            <a:fillRect/>
          </a:stretch>
        </p:blipFill>
        <p:spPr>
          <a:xfrm>
            <a:off x="6779173" y="1682915"/>
            <a:ext cx="7189075" cy="6273044"/>
          </a:xfrm>
          <a:prstGeom prst="rect">
            <a:avLst/>
          </a:prstGeom>
        </p:spPr>
      </p:pic>
      <p:pic>
        <p:nvPicPr>
          <p:cNvPr id="13" name="Picture 12">
            <a:extLst>
              <a:ext uri="{FF2B5EF4-FFF2-40B4-BE49-F238E27FC236}">
                <a16:creationId xmlns:a16="http://schemas.microsoft.com/office/drawing/2014/main" id="{1BA55E5D-ABC1-C1C2-8BA9-B1268290680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7379514" y="2214807"/>
            <a:ext cx="6249957" cy="5056361"/>
          </a:xfrm>
          <a:prstGeom prst="roundRect">
            <a:avLst>
              <a:gd name="adj" fmla="val 2257"/>
            </a:avLst>
          </a:prstGeom>
          <a:noFill/>
        </p:spPr>
      </p:pic>
      <p:sp>
        <p:nvSpPr>
          <p:cNvPr id="7" name="Title 6">
            <a:extLst>
              <a:ext uri="{FF2B5EF4-FFF2-40B4-BE49-F238E27FC236}">
                <a16:creationId xmlns:a16="http://schemas.microsoft.com/office/drawing/2014/main" id="{D9E5D400-83BB-A6B9-8001-3CD9BA67FD07}"/>
              </a:ext>
            </a:extLst>
          </p:cNvPr>
          <p:cNvSpPr>
            <a:spLocks noGrp="1"/>
          </p:cNvSpPr>
          <p:nvPr>
            <p:ph type="title"/>
          </p:nvPr>
        </p:nvSpPr>
        <p:spPr/>
        <p:txBody>
          <a:bodyPr anchor="t">
            <a:normAutofit/>
          </a:bodyPr>
          <a:lstStyle/>
          <a:p>
            <a:r>
              <a:rPr lang="en-GB" dirty="0"/>
              <a:t>The big problem </a:t>
            </a:r>
          </a:p>
        </p:txBody>
      </p:sp>
      <p:sp>
        <p:nvSpPr>
          <p:cNvPr id="125" name="Content Placeholder 3">
            <a:extLst>
              <a:ext uri="{FF2B5EF4-FFF2-40B4-BE49-F238E27FC236}">
                <a16:creationId xmlns:a16="http://schemas.microsoft.com/office/drawing/2014/main" id="{2E89C8BA-42E1-245B-5859-7CB796646CF8}"/>
              </a:ext>
            </a:extLst>
          </p:cNvPr>
          <p:cNvSpPr>
            <a:spLocks noGrp="1"/>
          </p:cNvSpPr>
          <p:nvPr>
            <p:ph idx="4294967295"/>
          </p:nvPr>
        </p:nvSpPr>
        <p:spPr>
          <a:xfrm>
            <a:off x="515719" y="2775611"/>
            <a:ext cx="5907590" cy="4373477"/>
          </a:xfrm>
        </p:spPr>
        <p:txBody>
          <a:bodyPr/>
          <a:lstStyle/>
          <a:p>
            <a:pPr marL="342900" indent="-342900" defTabSz="548640">
              <a:lnSpc>
                <a:spcPts val="2240"/>
              </a:lnSpc>
              <a:spcAft>
                <a:spcPts val="1600"/>
              </a:spcAft>
              <a:buFont typeface="Arial" panose="020B0604020202020204" pitchFamily="34" charset="0"/>
              <a:buChar char="•"/>
            </a:pPr>
            <a:r>
              <a:rPr lang="en-US" sz="1920" dirty="0">
                <a:solidFill>
                  <a:srgbClr val="333333"/>
                </a:solidFill>
                <a:latin typeface="Inter" pitchFamily="34" charset="0"/>
                <a:ea typeface="Inter" pitchFamily="34" charset="-122"/>
                <a:cs typeface="Inter" pitchFamily="34" charset="-120"/>
              </a:rPr>
              <a:t>Banks increasingly struggle not with AI experimentations / POCs with simple, low value use cases </a:t>
            </a:r>
          </a:p>
          <a:p>
            <a:pPr marL="342900" indent="-342900" defTabSz="548640">
              <a:lnSpc>
                <a:spcPts val="2240"/>
              </a:lnSpc>
              <a:spcAft>
                <a:spcPts val="1600"/>
              </a:spcAft>
              <a:buFont typeface="Arial" panose="020B0604020202020204" pitchFamily="34" charset="0"/>
              <a:buChar char="•"/>
            </a:pPr>
            <a:r>
              <a:rPr lang="en-US" sz="1920" dirty="0">
                <a:solidFill>
                  <a:srgbClr val="333333"/>
                </a:solidFill>
                <a:latin typeface="Inter" pitchFamily="34" charset="0"/>
                <a:ea typeface="Inter" pitchFamily="34" charset="-122"/>
                <a:cs typeface="Inter" pitchFamily="34" charset="-120"/>
              </a:rPr>
              <a:t>…. but with operationalizing AI for high value use cases at scale across the complexities of a big organization</a:t>
            </a:r>
          </a:p>
          <a:p>
            <a:pPr marL="342900" indent="-342900" defTabSz="548640">
              <a:lnSpc>
                <a:spcPts val="2240"/>
              </a:lnSpc>
              <a:spcAft>
                <a:spcPts val="1600"/>
              </a:spcAft>
              <a:buFont typeface="Arial" panose="020B0604020202020204" pitchFamily="34" charset="0"/>
              <a:buChar char="•"/>
            </a:pPr>
            <a:r>
              <a:rPr lang="en-US" sz="1920" dirty="0">
                <a:solidFill>
                  <a:srgbClr val="333333"/>
                </a:solidFill>
                <a:latin typeface="Inter" pitchFamily="34" charset="0"/>
                <a:ea typeface="Inter" pitchFamily="34" charset="-122"/>
                <a:cs typeface="Inter" pitchFamily="34" charset="-120"/>
              </a:rPr>
              <a:t>We examine some of the </a:t>
            </a:r>
            <a:r>
              <a:rPr lang="en-US" sz="1920" b="1" dirty="0">
                <a:solidFill>
                  <a:srgbClr val="333333"/>
                </a:solidFill>
                <a:latin typeface="Inter" pitchFamily="34" charset="0"/>
                <a:ea typeface="Inter" pitchFamily="34" charset="-122"/>
                <a:cs typeface="Inter" pitchFamily="34" charset="-120"/>
              </a:rPr>
              <a:t>barriers</a:t>
            </a:r>
            <a:r>
              <a:rPr lang="en-US" sz="1920" dirty="0">
                <a:solidFill>
                  <a:srgbClr val="333333"/>
                </a:solidFill>
                <a:latin typeface="Inter" pitchFamily="34" charset="0"/>
                <a:ea typeface="Inter" pitchFamily="34" charset="-122"/>
                <a:cs typeface="Inter" pitchFamily="34" charset="-120"/>
              </a:rPr>
              <a:t> that they face in industrializing AI responsibly while balancing governance, risk, technology integration and achieving measurable business outcomes </a:t>
            </a:r>
          </a:p>
          <a:p>
            <a:pPr marL="342900" indent="-342900" defTabSz="548640">
              <a:lnSpc>
                <a:spcPts val="2240"/>
              </a:lnSpc>
              <a:spcAft>
                <a:spcPts val="1600"/>
              </a:spcAft>
              <a:buFont typeface="Arial" panose="020B0604020202020204" pitchFamily="34" charset="0"/>
              <a:buChar char="•"/>
            </a:pPr>
            <a:r>
              <a:rPr lang="en-US" sz="1920" dirty="0">
                <a:solidFill>
                  <a:srgbClr val="333333"/>
                </a:solidFill>
                <a:latin typeface="Inter" pitchFamily="34" charset="0"/>
                <a:ea typeface="Inter" pitchFamily="34" charset="-122"/>
                <a:cs typeface="Inter" pitchFamily="34" charset="-120"/>
              </a:rPr>
              <a:t>… and touch upon </a:t>
            </a:r>
            <a:r>
              <a:rPr lang="en-US" sz="1920" b="1" dirty="0">
                <a:solidFill>
                  <a:srgbClr val="333333"/>
                </a:solidFill>
                <a:latin typeface="Inter" pitchFamily="34" charset="0"/>
                <a:ea typeface="Inter" pitchFamily="34" charset="-122"/>
                <a:cs typeface="Inter" pitchFamily="34" charset="-120"/>
              </a:rPr>
              <a:t>what they can do about overcoming </a:t>
            </a:r>
            <a:r>
              <a:rPr lang="en-US" sz="1920" dirty="0">
                <a:solidFill>
                  <a:srgbClr val="333333"/>
                </a:solidFill>
                <a:latin typeface="Inter" pitchFamily="34" charset="0"/>
                <a:ea typeface="Inter" pitchFamily="34" charset="-122"/>
                <a:cs typeface="Inter" pitchFamily="34" charset="-120"/>
              </a:rPr>
              <a:t>these barriers</a:t>
            </a:r>
          </a:p>
        </p:txBody>
      </p:sp>
      <p:sp>
        <p:nvSpPr>
          <p:cNvPr id="53" name="Oval 52" hidden="1">
            <a:extLst>
              <a:ext uri="{FF2B5EF4-FFF2-40B4-BE49-F238E27FC236}">
                <a16:creationId xmlns:a16="http://schemas.microsoft.com/office/drawing/2014/main" id="{6806A393-1FAB-973A-1409-782EA230489B}"/>
              </a:ext>
            </a:extLst>
          </p:cNvPr>
          <p:cNvSpPr/>
          <p:nvPr>
            <p:custDataLst>
              <p:tags r:id="rId2"/>
            </p:custDataLst>
          </p:nvPr>
        </p:nvSpPr>
        <p:spPr bwMode="auto">
          <a:xfrm>
            <a:off x="7522421"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1" name="Oval 80" hidden="1">
            <a:extLst>
              <a:ext uri="{FF2B5EF4-FFF2-40B4-BE49-F238E27FC236}">
                <a16:creationId xmlns:a16="http://schemas.microsoft.com/office/drawing/2014/main" id="{DE8B8FFD-C156-14E0-31EF-9A0E64361C67}"/>
              </a:ext>
            </a:extLst>
          </p:cNvPr>
          <p:cNvSpPr/>
          <p:nvPr>
            <p:custDataLst>
              <p:tags r:id="rId3"/>
            </p:custDataLst>
          </p:nvPr>
        </p:nvSpPr>
        <p:spPr bwMode="auto">
          <a:xfrm>
            <a:off x="9884820"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3" name="Oval 82" hidden="1">
            <a:extLst>
              <a:ext uri="{FF2B5EF4-FFF2-40B4-BE49-F238E27FC236}">
                <a16:creationId xmlns:a16="http://schemas.microsoft.com/office/drawing/2014/main" id="{56FCF48A-255A-EAA6-CFDA-07E32A37CF86}"/>
              </a:ext>
            </a:extLst>
          </p:cNvPr>
          <p:cNvSpPr/>
          <p:nvPr>
            <p:custDataLst>
              <p:tags r:id="rId4"/>
            </p:custDataLst>
          </p:nvPr>
        </p:nvSpPr>
        <p:spPr bwMode="auto">
          <a:xfrm>
            <a:off x="12247220"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85" name="Oval 84" hidden="1">
            <a:extLst>
              <a:ext uri="{FF2B5EF4-FFF2-40B4-BE49-F238E27FC236}">
                <a16:creationId xmlns:a16="http://schemas.microsoft.com/office/drawing/2014/main" id="{1DB29C2E-99BE-D075-15BB-012D0CF7C255}"/>
              </a:ext>
            </a:extLst>
          </p:cNvPr>
          <p:cNvSpPr/>
          <p:nvPr>
            <p:custDataLst>
              <p:tags r:id="rId5"/>
            </p:custDataLst>
          </p:nvPr>
        </p:nvSpPr>
        <p:spPr bwMode="auto">
          <a:xfrm>
            <a:off x="5160019"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sp>
        <p:nvSpPr>
          <p:cNvPr id="97" name="Oval 96" hidden="1">
            <a:extLst>
              <a:ext uri="{FF2B5EF4-FFF2-40B4-BE49-F238E27FC236}">
                <a16:creationId xmlns:a16="http://schemas.microsoft.com/office/drawing/2014/main" id="{720B542E-781F-66A6-D38B-963F5FC5AC2A}"/>
              </a:ext>
            </a:extLst>
          </p:cNvPr>
          <p:cNvSpPr/>
          <p:nvPr>
            <p:custDataLst>
              <p:tags r:id="rId6"/>
            </p:custDataLst>
          </p:nvPr>
        </p:nvSpPr>
        <p:spPr bwMode="auto">
          <a:xfrm>
            <a:off x="2797619" y="2844814"/>
            <a:ext cx="1032358" cy="1030657"/>
          </a:xfrm>
          <a:prstGeom prst="ellipse">
            <a:avLst/>
          </a:prstGeom>
          <a:solidFill>
            <a:schemeClr val="bg1"/>
          </a:solidFill>
          <a:ln w="25400" cap="flat">
            <a:noFill/>
            <a:round/>
            <a:headEnd/>
            <a:tailEnd/>
          </a:ln>
          <a:effectLst/>
        </p:spPr>
        <p:txBody>
          <a:bodyPr tIns="91440" bIns="91440" rtlCol="0" anchor="t">
            <a:noAutofit/>
          </a:bodyPr>
          <a:lstStyle/>
          <a:p>
            <a:pPr defTabSz="1462864">
              <a:buClr>
                <a:srgbClr val="000000"/>
              </a:buClr>
              <a:defRPr/>
            </a:pPr>
            <a:endParaRPr lang="en-US" sz="2000">
              <a:solidFill>
                <a:srgbClr val="000000"/>
              </a:solidFill>
              <a:latin typeface="Arial"/>
            </a:endParaRPr>
          </a:p>
        </p:txBody>
      </p:sp>
      <p:pic>
        <p:nvPicPr>
          <p:cNvPr id="98" name="Picture 2" hidden="1">
            <a:extLst>
              <a:ext uri="{FF2B5EF4-FFF2-40B4-BE49-F238E27FC236}">
                <a16:creationId xmlns:a16="http://schemas.microsoft.com/office/drawing/2014/main" id="{AF438F2D-A804-0939-1997-0758D4BE282A}"/>
              </a:ext>
            </a:extLst>
          </p:cNvPr>
          <p:cNvPicPr>
            <a:picLocks noChangeAspect="1" noChangeArrowheads="1"/>
          </p:cNvPicPr>
          <p:nvPr>
            <p:custDataLst>
              <p:tags r:id="rId7"/>
            </p:custDataLst>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2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hidden="1">
            <a:extLst>
              <a:ext uri="{FF2B5EF4-FFF2-40B4-BE49-F238E27FC236}">
                <a16:creationId xmlns:a16="http://schemas.microsoft.com/office/drawing/2014/main" id="{ED735619-EBD7-7CAA-E75F-DE04BD589250}"/>
              </a:ext>
            </a:extLst>
          </p:cNvPr>
          <p:cNvPicPr>
            <a:picLocks noChangeAspect="1" noChangeArrowheads="1"/>
          </p:cNvPicPr>
          <p:nvPr>
            <p:custDataLst>
              <p:tags r:id="rId8"/>
            </p:custDataLst>
          </p:nvPr>
        </p:nvPicPr>
        <p:blipFill>
          <a:blip r:embed="rId1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26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hidden="1">
            <a:extLst>
              <a:ext uri="{FF2B5EF4-FFF2-40B4-BE49-F238E27FC236}">
                <a16:creationId xmlns:a16="http://schemas.microsoft.com/office/drawing/2014/main" id="{DB680C02-5A80-6363-9243-AD22A64176E4}"/>
              </a:ext>
            </a:extLst>
          </p:cNvPr>
          <p:cNvPicPr>
            <a:picLocks noChangeAspect="1" noChangeArrowheads="1"/>
          </p:cNvPicPr>
          <p:nvPr>
            <p:custDataLst>
              <p:tags r:id="rId9"/>
            </p:custDataLst>
          </p:nvPr>
        </p:nvPicPr>
        <p:blipFill>
          <a:blip r:embed="rId1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95061"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hidden="1">
            <a:extLst>
              <a:ext uri="{FF2B5EF4-FFF2-40B4-BE49-F238E27FC236}">
                <a16:creationId xmlns:a16="http://schemas.microsoft.com/office/drawing/2014/main" id="{08F2F8F8-40E9-9D67-4724-791178AA20C8}"/>
              </a:ext>
            </a:extLst>
          </p:cNvPr>
          <p:cNvPicPr>
            <a:picLocks noChangeAspect="1" noChangeArrowheads="1"/>
          </p:cNvPicPr>
          <p:nvPr>
            <p:custDataLst>
              <p:tags r:id="rId10"/>
            </p:custDataLst>
          </p:nvPr>
        </p:nvPicPr>
        <p:blipFill>
          <a:blip r:embed="rId1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7461" y="3016601"/>
            <a:ext cx="687083" cy="68708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hidden="1">
            <a:extLst>
              <a:ext uri="{FF2B5EF4-FFF2-40B4-BE49-F238E27FC236}">
                <a16:creationId xmlns:a16="http://schemas.microsoft.com/office/drawing/2014/main" id="{E2B2E004-AF85-4829-5FEA-2714F4F2DE70}"/>
              </a:ext>
            </a:extLst>
          </p:cNvPr>
          <p:cNvPicPr>
            <a:picLocks noChangeAspect="1" noChangeArrowheads="1"/>
          </p:cNvPicPr>
          <p:nvPr>
            <p:custDataLst>
              <p:tags r:id="rId11"/>
            </p:custDataLst>
          </p:nvPr>
        </p:nvPicPr>
        <p:blipFill>
          <a:blip r:embed="rId2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419860" y="3016601"/>
            <a:ext cx="687083" cy="6870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62447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82C3-CD18-A6EB-9F88-2DB8812E0D60}"/>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B6EAF6A-E772-F481-2EF6-F8620965426B}"/>
              </a:ext>
            </a:extLst>
          </p:cNvPr>
          <p:cNvSpPr/>
          <p:nvPr/>
        </p:nvSpPr>
        <p:spPr>
          <a:xfrm>
            <a:off x="499957" y="2744154"/>
            <a:ext cx="6625671" cy="4870478"/>
          </a:xfrm>
          <a:prstGeom prst="roundRect">
            <a:avLst>
              <a:gd name="adj" fmla="val 44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720"/>
              </a:spcAft>
            </a:pPr>
            <a:r>
              <a:rPr lang="en-GB" sz="1600" b="1"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Barriers are low but value and impact are limited</a:t>
            </a:r>
          </a:p>
        </p:txBody>
      </p:sp>
      <p:grpSp>
        <p:nvGrpSpPr>
          <p:cNvPr id="17" name="Group 16">
            <a:extLst>
              <a:ext uri="{FF2B5EF4-FFF2-40B4-BE49-F238E27FC236}">
                <a16:creationId xmlns:a16="http://schemas.microsoft.com/office/drawing/2014/main" id="{03EA581B-0C3C-D519-9734-CA28F7AE8609}"/>
              </a:ext>
            </a:extLst>
          </p:cNvPr>
          <p:cNvGrpSpPr/>
          <p:nvPr/>
        </p:nvGrpSpPr>
        <p:grpSpPr>
          <a:xfrm>
            <a:off x="2263084" y="3593498"/>
            <a:ext cx="3173189" cy="802739"/>
            <a:chOff x="5962650" y="4195233"/>
            <a:chExt cx="2705100" cy="596152"/>
          </a:xfrm>
        </p:grpSpPr>
        <p:sp>
          <p:nvSpPr>
            <p:cNvPr id="14" name="Freeform 13">
              <a:extLst>
                <a:ext uri="{FF2B5EF4-FFF2-40B4-BE49-F238E27FC236}">
                  <a16:creationId xmlns:a16="http://schemas.microsoft.com/office/drawing/2014/main" id="{FA1E88F6-774A-EEEA-C056-E3BEDC780905}"/>
                </a:ext>
              </a:extLst>
            </p:cNvPr>
            <p:cNvSpPr/>
            <p:nvPr/>
          </p:nvSpPr>
          <p:spPr>
            <a:xfrm>
              <a:off x="5962650" y="4195233"/>
              <a:ext cx="2038350" cy="586690"/>
            </a:xfrm>
            <a:custGeom>
              <a:avLst/>
              <a:gdLst>
                <a:gd name="csX0" fmla="*/ 0 w 2038350"/>
                <a:gd name="csY0" fmla="*/ 585744 h 586690"/>
                <a:gd name="csX1" fmla="*/ 1019175 w 2038350"/>
                <a:gd name="csY1" fmla="*/ 0 h 586690"/>
                <a:gd name="csX2" fmla="*/ 2038350 w 2038350"/>
                <a:gd name="csY2" fmla="*/ 586690 h 586690"/>
              </a:gdLst>
              <a:ahLst/>
              <a:cxnLst>
                <a:cxn ang="0">
                  <a:pos x="csX0" y="csY0"/>
                </a:cxn>
                <a:cxn ang="0">
                  <a:pos x="csX1" y="csY1"/>
                </a:cxn>
                <a:cxn ang="0">
                  <a:pos x="csX2" y="csY2"/>
                </a:cxn>
              </a:cxnLst>
              <a:rect l="l" t="t" r="r" b="b"/>
              <a:pathLst>
                <a:path w="2038350" h="586690">
                  <a:moveTo>
                    <a:pt x="0" y="585744"/>
                  </a:moveTo>
                  <a:lnTo>
                    <a:pt x="1019175" y="0"/>
                  </a:lnTo>
                  <a:lnTo>
                    <a:pt x="2038350" y="586690"/>
                  </a:lnTo>
                </a:path>
              </a:pathLst>
            </a:custGeom>
            <a:noFill/>
            <a:ln w="76200" cap="rnd">
              <a:solidFill>
                <a:srgbClr val="000000"/>
              </a:solidFill>
              <a:prstDash val="solid"/>
              <a:round/>
            </a:ln>
          </p:spPr>
          <p:txBody>
            <a:bodyPr/>
            <a:lstStyle/>
            <a:p>
              <a:endParaRPr lang="en-UA"/>
            </a:p>
          </p:txBody>
        </p:sp>
        <p:sp>
          <p:nvSpPr>
            <p:cNvPr id="15" name="Freeform 14">
              <a:extLst>
                <a:ext uri="{FF2B5EF4-FFF2-40B4-BE49-F238E27FC236}">
                  <a16:creationId xmlns:a16="http://schemas.microsoft.com/office/drawing/2014/main" id="{76D59423-A23F-26FB-6279-D59A520AC232}"/>
                </a:ext>
              </a:extLst>
            </p:cNvPr>
            <p:cNvSpPr/>
            <p:nvPr/>
          </p:nvSpPr>
          <p:spPr>
            <a:xfrm>
              <a:off x="7734300" y="4403413"/>
              <a:ext cx="933450" cy="387972"/>
            </a:xfrm>
            <a:custGeom>
              <a:avLst/>
              <a:gdLst>
                <a:gd name="csX0" fmla="*/ 0 w 933450"/>
                <a:gd name="csY0" fmla="*/ 141941 h 387972"/>
                <a:gd name="csX1" fmla="*/ 266700 w 933450"/>
                <a:gd name="csY1" fmla="*/ 0 h 387972"/>
                <a:gd name="csX2" fmla="*/ 933450 w 933450"/>
                <a:gd name="csY2" fmla="*/ 387973 h 387972"/>
              </a:gdLst>
              <a:ahLst/>
              <a:cxnLst>
                <a:cxn ang="0">
                  <a:pos x="csX0" y="csY0"/>
                </a:cxn>
                <a:cxn ang="0">
                  <a:pos x="csX1" y="csY1"/>
                </a:cxn>
                <a:cxn ang="0">
                  <a:pos x="csX2" y="csY2"/>
                </a:cxn>
              </a:cxnLst>
              <a:rect l="l" t="t" r="r" b="b"/>
              <a:pathLst>
                <a:path w="933450" h="387972">
                  <a:moveTo>
                    <a:pt x="0" y="141941"/>
                  </a:moveTo>
                  <a:lnTo>
                    <a:pt x="266700" y="0"/>
                  </a:lnTo>
                  <a:lnTo>
                    <a:pt x="933450" y="387973"/>
                  </a:lnTo>
                </a:path>
              </a:pathLst>
            </a:custGeom>
            <a:noFill/>
            <a:ln w="76200" cap="rnd">
              <a:solidFill>
                <a:srgbClr val="000000"/>
              </a:solidFill>
              <a:prstDash val="solid"/>
              <a:round/>
            </a:ln>
          </p:spPr>
          <p:txBody>
            <a:bodyPr/>
            <a:lstStyle/>
            <a:p>
              <a:endParaRPr lang="en-UA"/>
            </a:p>
          </p:txBody>
        </p:sp>
        <p:sp>
          <p:nvSpPr>
            <p:cNvPr id="16" name="Freeform 15">
              <a:extLst>
                <a:ext uri="{FF2B5EF4-FFF2-40B4-BE49-F238E27FC236}">
                  <a16:creationId xmlns:a16="http://schemas.microsoft.com/office/drawing/2014/main" id="{C565B715-E73B-A989-0820-27E510B7FD5B}"/>
                </a:ext>
              </a:extLst>
            </p:cNvPr>
            <p:cNvSpPr/>
            <p:nvPr/>
          </p:nvSpPr>
          <p:spPr>
            <a:xfrm>
              <a:off x="6372225" y="4441264"/>
              <a:ext cx="1190625" cy="104090"/>
            </a:xfrm>
            <a:custGeom>
              <a:avLst/>
              <a:gdLst>
                <a:gd name="csX0" fmla="*/ 0 w 1190625"/>
                <a:gd name="csY0" fmla="*/ 104090 h 104090"/>
                <a:gd name="csX1" fmla="*/ 419100 w 1190625"/>
                <a:gd name="csY1" fmla="*/ 0 h 104090"/>
                <a:gd name="csX2" fmla="*/ 609600 w 1190625"/>
                <a:gd name="csY2" fmla="*/ 66239 h 104090"/>
                <a:gd name="csX3" fmla="*/ 781050 w 1190625"/>
                <a:gd name="csY3" fmla="*/ 0 h 104090"/>
                <a:gd name="csX4" fmla="*/ 1190625 w 1190625"/>
                <a:gd name="csY4" fmla="*/ 85165 h 104090"/>
              </a:gdLst>
              <a:ahLst/>
              <a:cxnLst>
                <a:cxn ang="0">
                  <a:pos x="csX0" y="csY0"/>
                </a:cxn>
                <a:cxn ang="0">
                  <a:pos x="csX1" y="csY1"/>
                </a:cxn>
                <a:cxn ang="0">
                  <a:pos x="csX2" y="csY2"/>
                </a:cxn>
                <a:cxn ang="0">
                  <a:pos x="csX3" y="csY3"/>
                </a:cxn>
                <a:cxn ang="0">
                  <a:pos x="csX4" y="csY4"/>
                </a:cxn>
              </a:cxnLst>
              <a:rect l="l" t="t" r="r" b="b"/>
              <a:pathLst>
                <a:path w="1190625" h="104090">
                  <a:moveTo>
                    <a:pt x="0" y="104090"/>
                  </a:moveTo>
                  <a:lnTo>
                    <a:pt x="419100" y="0"/>
                  </a:lnTo>
                  <a:lnTo>
                    <a:pt x="609600" y="66239"/>
                  </a:lnTo>
                  <a:lnTo>
                    <a:pt x="781050" y="0"/>
                  </a:lnTo>
                  <a:lnTo>
                    <a:pt x="1190625" y="85165"/>
                  </a:lnTo>
                </a:path>
              </a:pathLst>
            </a:custGeom>
            <a:noFill/>
            <a:ln w="76200" cap="rnd">
              <a:solidFill>
                <a:srgbClr val="000000"/>
              </a:solidFill>
              <a:prstDash val="solid"/>
              <a:round/>
            </a:ln>
          </p:spPr>
          <p:txBody>
            <a:bodyPr/>
            <a:lstStyle/>
            <a:p>
              <a:endParaRPr lang="en-UA"/>
            </a:p>
          </p:txBody>
        </p:sp>
      </p:grpSp>
      <p:sp>
        <p:nvSpPr>
          <p:cNvPr id="19" name="Rounded Rectangle 18">
            <a:extLst>
              <a:ext uri="{FF2B5EF4-FFF2-40B4-BE49-F238E27FC236}">
                <a16:creationId xmlns:a16="http://schemas.microsoft.com/office/drawing/2014/main" id="{72AFAF80-522A-B51E-7A31-9A73A7636055}"/>
              </a:ext>
            </a:extLst>
          </p:cNvPr>
          <p:cNvSpPr/>
          <p:nvPr/>
        </p:nvSpPr>
        <p:spPr>
          <a:xfrm>
            <a:off x="7547527" y="2744153"/>
            <a:ext cx="6625671" cy="4870478"/>
          </a:xfrm>
          <a:prstGeom prst="roundRect">
            <a:avLst>
              <a:gd name="adj" fmla="val 44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720"/>
              </a:spcAft>
              <a:buClrTx/>
              <a:buSzTx/>
              <a:buFontTx/>
              <a:buNone/>
              <a:tabLst/>
              <a:defRPr/>
            </a:pPr>
            <a:r>
              <a:rPr kumimoji="0" lang="en-GB" sz="1600" b="1" i="0" u="none" strike="noStrike" kern="1200" cap="none" spc="0" normalizeH="0" baseline="0" noProof="0" dirty="0">
                <a:ln>
                  <a:noFill/>
                </a:ln>
                <a:solidFill>
                  <a:srgbClr val="0E1020"/>
                </a:solidFill>
                <a:effectLst/>
                <a:uLnTx/>
                <a:uFillTx/>
                <a:latin typeface="Inter Light" panose="02000403000000020004" pitchFamily="50" charset="0"/>
                <a:ea typeface="Inter Light" panose="02000403000000020004" pitchFamily="50" charset="0"/>
                <a:cs typeface="Inter Light" panose="02000403000000020004" pitchFamily="50" charset="0"/>
              </a:rPr>
              <a:t>Barriers are high … angst of unrealised value</a:t>
            </a:r>
          </a:p>
        </p:txBody>
      </p:sp>
      <p:sp>
        <p:nvSpPr>
          <p:cNvPr id="3" name="Title 2">
            <a:extLst>
              <a:ext uri="{FF2B5EF4-FFF2-40B4-BE49-F238E27FC236}">
                <a16:creationId xmlns:a16="http://schemas.microsoft.com/office/drawing/2014/main" id="{C7A91220-9558-948D-1EA1-A1F24AFA9561}"/>
              </a:ext>
            </a:extLst>
          </p:cNvPr>
          <p:cNvSpPr>
            <a:spLocks noGrp="1"/>
          </p:cNvSpPr>
          <p:nvPr>
            <p:ph type="title"/>
          </p:nvPr>
        </p:nvSpPr>
        <p:spPr/>
        <p:txBody>
          <a:bodyPr/>
          <a:lstStyle/>
          <a:p>
            <a:r>
              <a:rPr lang="en-US" dirty="0"/>
              <a:t>it’s the high value use cases that is the challenge … as the barriers are high</a:t>
            </a:r>
            <a:endParaRPr lang="en-GB" dirty="0"/>
          </a:p>
        </p:txBody>
      </p:sp>
      <p:sp>
        <p:nvSpPr>
          <p:cNvPr id="5" name="Oval 4">
            <a:extLst>
              <a:ext uri="{FF2B5EF4-FFF2-40B4-BE49-F238E27FC236}">
                <a16:creationId xmlns:a16="http://schemas.microsoft.com/office/drawing/2014/main" id="{8F12C47B-C544-5813-CD5A-2E12DCBCDDC6}"/>
              </a:ext>
            </a:extLst>
          </p:cNvPr>
          <p:cNvSpPr/>
          <p:nvPr/>
        </p:nvSpPr>
        <p:spPr>
          <a:xfrm>
            <a:off x="785485" y="4334045"/>
            <a:ext cx="900000" cy="90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dirty="0">
                <a:latin typeface="Inter Light" panose="02000403000000020004" pitchFamily="50" charset="0"/>
                <a:ea typeface="Inter Light" panose="02000403000000020004" pitchFamily="50" charset="0"/>
                <a:cs typeface="Inter Light" panose="02000403000000020004" pitchFamily="50" charset="0"/>
              </a:rPr>
              <a:t>POC</a:t>
            </a:r>
            <a:endParaRPr lang="en-GB" sz="1440" dirty="0">
              <a:latin typeface="Inter Light" panose="02000403000000020004" pitchFamily="50" charset="0"/>
              <a:ea typeface="Inter Light" panose="02000403000000020004" pitchFamily="50" charset="0"/>
              <a:cs typeface="Inter Light" panose="02000403000000020004" pitchFamily="50" charset="0"/>
            </a:endParaRPr>
          </a:p>
        </p:txBody>
      </p:sp>
      <p:sp>
        <p:nvSpPr>
          <p:cNvPr id="6" name="Oval 5">
            <a:extLst>
              <a:ext uri="{FF2B5EF4-FFF2-40B4-BE49-F238E27FC236}">
                <a16:creationId xmlns:a16="http://schemas.microsoft.com/office/drawing/2014/main" id="{48ADE255-D778-E752-D4EC-CD71A22A314E}"/>
              </a:ext>
            </a:extLst>
          </p:cNvPr>
          <p:cNvSpPr/>
          <p:nvPr/>
        </p:nvSpPr>
        <p:spPr>
          <a:xfrm>
            <a:off x="5937901" y="4334045"/>
            <a:ext cx="900000" cy="90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a:latin typeface="Inter Light" panose="02000403000000020004" pitchFamily="50" charset="0"/>
                <a:ea typeface="Inter Light" panose="02000403000000020004" pitchFamily="50" charset="0"/>
                <a:cs typeface="Inter Light" panose="02000403000000020004" pitchFamily="50" charset="0"/>
              </a:rPr>
              <a:t>Prod</a:t>
            </a:r>
            <a:endParaRPr lang="en-GB" sz="1440">
              <a:latin typeface="Inter Light" panose="02000403000000020004" pitchFamily="50" charset="0"/>
              <a:ea typeface="Inter Light" panose="02000403000000020004" pitchFamily="50" charset="0"/>
              <a:cs typeface="Inter Light" panose="02000403000000020004" pitchFamily="50" charset="0"/>
            </a:endParaRPr>
          </a:p>
        </p:txBody>
      </p:sp>
      <p:pic>
        <p:nvPicPr>
          <p:cNvPr id="11" name="Picture 10">
            <a:extLst>
              <a:ext uri="{FF2B5EF4-FFF2-40B4-BE49-F238E27FC236}">
                <a16:creationId xmlns:a16="http://schemas.microsoft.com/office/drawing/2014/main" id="{A7C359B8-2FF3-E196-DA1B-0868CBC2E424}"/>
              </a:ext>
            </a:extLst>
          </p:cNvPr>
          <p:cNvPicPr>
            <a:picLocks noChangeAspect="1"/>
          </p:cNvPicPr>
          <p:nvPr/>
        </p:nvPicPr>
        <p:blipFill>
          <a:blip r:embed="rId2"/>
          <a:stretch>
            <a:fillRect/>
          </a:stretch>
        </p:blipFill>
        <p:spPr>
          <a:xfrm>
            <a:off x="2375270" y="4288713"/>
            <a:ext cx="2169635" cy="990664"/>
          </a:xfrm>
          <a:prstGeom prst="rect">
            <a:avLst/>
          </a:prstGeom>
        </p:spPr>
      </p:pic>
      <p:pic>
        <p:nvPicPr>
          <p:cNvPr id="7" name="Graphic 6" descr="Mountains outline">
            <a:extLst>
              <a:ext uri="{FF2B5EF4-FFF2-40B4-BE49-F238E27FC236}">
                <a16:creationId xmlns:a16="http://schemas.microsoft.com/office/drawing/2014/main" id="{453A72AE-244A-E98E-FA46-8C05CB96FB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72223" y="2625736"/>
            <a:ext cx="3444729" cy="3042498"/>
          </a:xfrm>
          <a:prstGeom prst="rect">
            <a:avLst/>
          </a:prstGeom>
        </p:spPr>
      </p:pic>
      <p:sp>
        <p:nvSpPr>
          <p:cNvPr id="8" name="Oval 7">
            <a:extLst>
              <a:ext uri="{FF2B5EF4-FFF2-40B4-BE49-F238E27FC236}">
                <a16:creationId xmlns:a16="http://schemas.microsoft.com/office/drawing/2014/main" id="{AC438E34-F980-D847-6074-4C8C1EC996C5}"/>
              </a:ext>
            </a:extLst>
          </p:cNvPr>
          <p:cNvSpPr/>
          <p:nvPr/>
        </p:nvSpPr>
        <p:spPr>
          <a:xfrm>
            <a:off x="7859875" y="4334045"/>
            <a:ext cx="900000" cy="90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a:latin typeface="Inter Light" panose="02000403000000020004" pitchFamily="50" charset="0"/>
                <a:ea typeface="Inter Light" panose="02000403000000020004" pitchFamily="50" charset="0"/>
                <a:cs typeface="Inter Light" panose="02000403000000020004" pitchFamily="50" charset="0"/>
              </a:rPr>
              <a:t>POC</a:t>
            </a:r>
            <a:endParaRPr lang="en-GB" sz="1440">
              <a:latin typeface="Inter Light" panose="02000403000000020004" pitchFamily="50" charset="0"/>
              <a:ea typeface="Inter Light" panose="02000403000000020004" pitchFamily="50" charset="0"/>
              <a:cs typeface="Inter Light" panose="02000403000000020004" pitchFamily="50" charset="0"/>
            </a:endParaRPr>
          </a:p>
        </p:txBody>
      </p:sp>
      <p:sp>
        <p:nvSpPr>
          <p:cNvPr id="9" name="Oval 8">
            <a:extLst>
              <a:ext uri="{FF2B5EF4-FFF2-40B4-BE49-F238E27FC236}">
                <a16:creationId xmlns:a16="http://schemas.microsoft.com/office/drawing/2014/main" id="{D80CA95D-F49B-567E-A515-633AB322DBAE}"/>
              </a:ext>
            </a:extLst>
          </p:cNvPr>
          <p:cNvSpPr/>
          <p:nvPr/>
        </p:nvSpPr>
        <p:spPr>
          <a:xfrm>
            <a:off x="12925550" y="4334045"/>
            <a:ext cx="900000" cy="90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a:latin typeface="Inter Light" panose="02000403000000020004" pitchFamily="50" charset="0"/>
                <a:ea typeface="Inter Light" panose="02000403000000020004" pitchFamily="50" charset="0"/>
                <a:cs typeface="Inter Light" panose="02000403000000020004" pitchFamily="50" charset="0"/>
              </a:rPr>
              <a:t>Prod</a:t>
            </a:r>
            <a:endParaRPr lang="en-GB" sz="1440">
              <a:latin typeface="Inter Light" panose="02000403000000020004" pitchFamily="50" charset="0"/>
              <a:ea typeface="Inter Light" panose="02000403000000020004" pitchFamily="50" charset="0"/>
              <a:cs typeface="Inter Light" panose="02000403000000020004" pitchFamily="50" charset="0"/>
            </a:endParaRPr>
          </a:p>
        </p:txBody>
      </p:sp>
      <p:pic>
        <p:nvPicPr>
          <p:cNvPr id="12" name="Picture 11">
            <a:extLst>
              <a:ext uri="{FF2B5EF4-FFF2-40B4-BE49-F238E27FC236}">
                <a16:creationId xmlns:a16="http://schemas.microsoft.com/office/drawing/2014/main" id="{C4FD5A56-373E-150D-263F-9BFCB166B685}"/>
              </a:ext>
            </a:extLst>
          </p:cNvPr>
          <p:cNvPicPr>
            <a:picLocks noChangeAspect="1"/>
          </p:cNvPicPr>
          <p:nvPr/>
        </p:nvPicPr>
        <p:blipFill>
          <a:blip r:embed="rId2"/>
          <a:stretch>
            <a:fillRect/>
          </a:stretch>
        </p:blipFill>
        <p:spPr>
          <a:xfrm>
            <a:off x="9398535" y="4288713"/>
            <a:ext cx="2169635" cy="990664"/>
          </a:xfrm>
          <a:prstGeom prst="rect">
            <a:avLst/>
          </a:prstGeom>
        </p:spPr>
      </p:pic>
      <p:sp>
        <p:nvSpPr>
          <p:cNvPr id="24" name="Rounded Rectangle 23">
            <a:extLst>
              <a:ext uri="{FF2B5EF4-FFF2-40B4-BE49-F238E27FC236}">
                <a16:creationId xmlns:a16="http://schemas.microsoft.com/office/drawing/2014/main" id="{8BE837E1-4251-9FAA-EC91-DDB4D0D4B282}"/>
              </a:ext>
            </a:extLst>
          </p:cNvPr>
          <p:cNvSpPr/>
          <p:nvPr/>
        </p:nvSpPr>
        <p:spPr>
          <a:xfrm>
            <a:off x="749113" y="5459129"/>
            <a:ext cx="6088788" cy="537735"/>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sz="1200">
                <a:solidFill>
                  <a:srgbClr val="FFFFFF"/>
                </a:solidFill>
                <a:latin typeface="Segoe UI"/>
              </a:defRPr>
            </a:pPr>
            <a:r>
              <a:rPr lang="en-GB" sz="1600" b="1" dirty="0">
                <a:solidFill>
                  <a:schemeClr val="accent1"/>
                </a:solidFill>
                <a:latin typeface="GT Standard L Extended" pitchFamily="2" charset="77"/>
                <a:ea typeface="Inter" panose="02000503000000020004" pitchFamily="2" charset="0"/>
                <a:cs typeface="Inter" panose="02000503000000020004" pitchFamily="2" charset="0"/>
              </a:rPr>
              <a:t>Simple</a:t>
            </a:r>
            <a:r>
              <a:rPr lang="en-GB" sz="1600" b="1" dirty="0">
                <a:latin typeface="GT Standard L Extended" pitchFamily="2" charset="77"/>
                <a:ea typeface="Inter" panose="02000503000000020004" pitchFamily="2" charset="0"/>
                <a:cs typeface="Inter" panose="02000503000000020004" pitchFamily="2" charset="0"/>
              </a:rPr>
              <a:t>  (Low-Risk, Low Value)  Use cases</a:t>
            </a:r>
          </a:p>
        </p:txBody>
      </p:sp>
      <p:sp>
        <p:nvSpPr>
          <p:cNvPr id="25" name="Rounded Rectangle 24">
            <a:extLst>
              <a:ext uri="{FF2B5EF4-FFF2-40B4-BE49-F238E27FC236}">
                <a16:creationId xmlns:a16="http://schemas.microsoft.com/office/drawing/2014/main" id="{759CBD4B-6DE1-3765-A74F-510720E2C427}"/>
              </a:ext>
            </a:extLst>
          </p:cNvPr>
          <p:cNvSpPr/>
          <p:nvPr/>
        </p:nvSpPr>
        <p:spPr>
          <a:xfrm>
            <a:off x="7815968" y="5457907"/>
            <a:ext cx="6088788" cy="537735"/>
          </a:xfrm>
          <a:prstGeom prst="roundRect">
            <a:avLst>
              <a:gd name="adj" fmla="val 68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defRPr sz="1200">
                <a:solidFill>
                  <a:srgbClr val="FFFFFF"/>
                </a:solidFill>
                <a:latin typeface="Segoe UI"/>
              </a:defRPr>
            </a:pPr>
            <a:r>
              <a:rPr lang="en-GB" sz="1600" b="1" dirty="0">
                <a:solidFill>
                  <a:schemeClr val="accent2"/>
                </a:solidFill>
                <a:latin typeface="GT Standard L Extended" pitchFamily="2" charset="77"/>
                <a:ea typeface="Inter" panose="02000503000000020004" pitchFamily="2" charset="0"/>
                <a:cs typeface="Inter" panose="02000503000000020004" pitchFamily="2" charset="0"/>
              </a:rPr>
              <a:t>Complex</a:t>
            </a:r>
            <a:r>
              <a:rPr lang="en-GB" sz="1600" b="1" dirty="0">
                <a:solidFill>
                  <a:schemeClr val="accent1"/>
                </a:solidFill>
                <a:latin typeface="GT Standard L Extended" pitchFamily="2" charset="77"/>
                <a:ea typeface="Inter" panose="02000503000000020004" pitchFamily="2" charset="0"/>
                <a:cs typeface="Inter" panose="02000503000000020004" pitchFamily="2" charset="0"/>
              </a:rPr>
              <a:t> </a:t>
            </a:r>
            <a:r>
              <a:rPr lang="en-GB" sz="1600" b="1" dirty="0">
                <a:solidFill>
                  <a:schemeClr val="bg1"/>
                </a:solidFill>
                <a:latin typeface="GT Standard L Extended" pitchFamily="2" charset="77"/>
                <a:ea typeface="Inter" panose="02000503000000020004" pitchFamily="2" charset="0"/>
                <a:cs typeface="Inter" panose="02000503000000020004" pitchFamily="2" charset="0"/>
              </a:rPr>
              <a:t>(High Risk, High Value) Use cases</a:t>
            </a:r>
          </a:p>
        </p:txBody>
      </p:sp>
      <p:sp>
        <p:nvSpPr>
          <p:cNvPr id="26" name="Rounded Rectangle 25">
            <a:extLst>
              <a:ext uri="{FF2B5EF4-FFF2-40B4-BE49-F238E27FC236}">
                <a16:creationId xmlns:a16="http://schemas.microsoft.com/office/drawing/2014/main" id="{C1A5C733-1285-B72D-0FAB-FAD622C14479}"/>
              </a:ext>
            </a:extLst>
          </p:cNvPr>
          <p:cNvSpPr/>
          <p:nvPr/>
        </p:nvSpPr>
        <p:spPr>
          <a:xfrm>
            <a:off x="7845372" y="6284043"/>
            <a:ext cx="1934841"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Credit decisioning</a:t>
            </a:r>
          </a:p>
        </p:txBody>
      </p:sp>
      <p:sp>
        <p:nvSpPr>
          <p:cNvPr id="27" name="Rounded Rectangle 26">
            <a:extLst>
              <a:ext uri="{FF2B5EF4-FFF2-40B4-BE49-F238E27FC236}">
                <a16:creationId xmlns:a16="http://schemas.microsoft.com/office/drawing/2014/main" id="{7A9C8F07-A5EF-D3B4-756F-1BBBAE47CC2C}"/>
              </a:ext>
            </a:extLst>
          </p:cNvPr>
          <p:cNvSpPr/>
          <p:nvPr/>
        </p:nvSpPr>
        <p:spPr>
          <a:xfrm>
            <a:off x="9907643" y="6284043"/>
            <a:ext cx="1934841"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Dynamic portfolio rebalancing</a:t>
            </a:r>
          </a:p>
        </p:txBody>
      </p:sp>
      <p:sp>
        <p:nvSpPr>
          <p:cNvPr id="28" name="Rounded Rectangle 27">
            <a:extLst>
              <a:ext uri="{FF2B5EF4-FFF2-40B4-BE49-F238E27FC236}">
                <a16:creationId xmlns:a16="http://schemas.microsoft.com/office/drawing/2014/main" id="{87E5D78A-3C03-16E4-9480-6AC19DE28346}"/>
              </a:ext>
            </a:extLst>
          </p:cNvPr>
          <p:cNvSpPr/>
          <p:nvPr/>
        </p:nvSpPr>
        <p:spPr>
          <a:xfrm>
            <a:off x="11969914" y="6284043"/>
            <a:ext cx="1934841"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KYC and Onboarding</a:t>
            </a:r>
            <a:endParaRPr lang="en-UA" sz="1200" dirty="0" err="1">
              <a:solidFill>
                <a:schemeClr val="tx1"/>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31" name="Rounded Rectangle 30">
            <a:extLst>
              <a:ext uri="{FF2B5EF4-FFF2-40B4-BE49-F238E27FC236}">
                <a16:creationId xmlns:a16="http://schemas.microsoft.com/office/drawing/2014/main" id="{C94519B3-A161-104C-67FC-FE8A5173E509}"/>
              </a:ext>
            </a:extLst>
          </p:cNvPr>
          <p:cNvSpPr/>
          <p:nvPr/>
        </p:nvSpPr>
        <p:spPr>
          <a:xfrm>
            <a:off x="10901126" y="6899245"/>
            <a:ext cx="1934841"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Post trade reconciliation </a:t>
            </a:r>
          </a:p>
        </p:txBody>
      </p:sp>
      <p:sp>
        <p:nvSpPr>
          <p:cNvPr id="32" name="Rounded Rectangle 31">
            <a:extLst>
              <a:ext uri="{FF2B5EF4-FFF2-40B4-BE49-F238E27FC236}">
                <a16:creationId xmlns:a16="http://schemas.microsoft.com/office/drawing/2014/main" id="{731643DD-F6BA-CD50-97E1-509DAD03D64D}"/>
              </a:ext>
            </a:extLst>
          </p:cNvPr>
          <p:cNvSpPr/>
          <p:nvPr/>
        </p:nvSpPr>
        <p:spPr>
          <a:xfrm>
            <a:off x="8838855" y="6899245"/>
            <a:ext cx="1934841"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chemeClr val="tx1"/>
                </a:solidFill>
                <a:effectLst/>
                <a:uLnTx/>
                <a:uFillTx/>
                <a:latin typeface="Inter Light" panose="02000403000000020004" pitchFamily="50" charset="0"/>
                <a:ea typeface="Inter Light" panose="02000403000000020004" pitchFamily="50" charset="0"/>
                <a:cs typeface="Inter Light" panose="02000403000000020004" pitchFamily="50" charset="0"/>
              </a:rPr>
              <a:t>Continuously solvency monitoring</a:t>
            </a:r>
          </a:p>
        </p:txBody>
      </p:sp>
      <p:sp>
        <p:nvSpPr>
          <p:cNvPr id="37" name="TextBox 36">
            <a:extLst>
              <a:ext uri="{FF2B5EF4-FFF2-40B4-BE49-F238E27FC236}">
                <a16:creationId xmlns:a16="http://schemas.microsoft.com/office/drawing/2014/main" id="{B8CC7084-2B3A-0473-24C0-FFB92368C925}"/>
              </a:ext>
            </a:extLst>
          </p:cNvPr>
          <p:cNvSpPr txBox="1"/>
          <p:nvPr/>
        </p:nvSpPr>
        <p:spPr>
          <a:xfrm>
            <a:off x="7815968" y="6004824"/>
            <a:ext cx="6118767" cy="261610"/>
          </a:xfrm>
          <a:prstGeom prst="rect">
            <a:avLst/>
          </a:prstGeom>
          <a:noFill/>
        </p:spPr>
        <p:txBody>
          <a:bodyPr wrap="square">
            <a:spAutoFit/>
          </a:bodyPr>
          <a:lstStyle/>
          <a:p>
            <a:pPr algn="ctr"/>
            <a:r>
              <a:rPr lang="en-US" sz="1100" b="1" dirty="0">
                <a:latin typeface="Inter Light" panose="02000403000000020004" pitchFamily="50" charset="0"/>
                <a:ea typeface="Inter Light" panose="02000403000000020004" pitchFamily="50" charset="0"/>
                <a:cs typeface="Inter Light" panose="02000403000000020004" pitchFamily="50" charset="0"/>
              </a:rPr>
              <a:t>EXAMPLES</a:t>
            </a:r>
          </a:p>
        </p:txBody>
      </p:sp>
      <p:sp>
        <p:nvSpPr>
          <p:cNvPr id="38" name="TextBox 37">
            <a:extLst>
              <a:ext uri="{FF2B5EF4-FFF2-40B4-BE49-F238E27FC236}">
                <a16:creationId xmlns:a16="http://schemas.microsoft.com/office/drawing/2014/main" id="{D3EAA045-2EB5-52CC-EC76-64953B5A0A92}"/>
              </a:ext>
            </a:extLst>
          </p:cNvPr>
          <p:cNvSpPr txBox="1"/>
          <p:nvPr/>
        </p:nvSpPr>
        <p:spPr>
          <a:xfrm>
            <a:off x="753409" y="6004824"/>
            <a:ext cx="6118767" cy="261610"/>
          </a:xfrm>
          <a:prstGeom prst="rect">
            <a:avLst/>
          </a:prstGeom>
          <a:noFill/>
        </p:spPr>
        <p:txBody>
          <a:bodyPr wrap="square">
            <a:spAutoFit/>
          </a:bodyPr>
          <a:lstStyle/>
          <a:p>
            <a:pPr algn="ctr"/>
            <a:r>
              <a:rPr lang="en-US" sz="1100" b="1" dirty="0">
                <a:latin typeface="Inter Light" panose="02000403000000020004" pitchFamily="50" charset="0"/>
                <a:ea typeface="Inter Light" panose="02000403000000020004" pitchFamily="50" charset="0"/>
                <a:cs typeface="Inter Light" panose="02000403000000020004" pitchFamily="50" charset="0"/>
              </a:rPr>
              <a:t>EXAMPLES</a:t>
            </a:r>
          </a:p>
        </p:txBody>
      </p:sp>
      <p:sp>
        <p:nvSpPr>
          <p:cNvPr id="39" name="Rounded Rectangle 38">
            <a:extLst>
              <a:ext uri="{FF2B5EF4-FFF2-40B4-BE49-F238E27FC236}">
                <a16:creationId xmlns:a16="http://schemas.microsoft.com/office/drawing/2014/main" id="{499651DB-6F9B-8B4B-7AA8-337741FF14C7}"/>
              </a:ext>
            </a:extLst>
          </p:cNvPr>
          <p:cNvSpPr/>
          <p:nvPr/>
        </p:nvSpPr>
        <p:spPr>
          <a:xfrm>
            <a:off x="1446414" y="6284043"/>
            <a:ext cx="2290937"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Drafting &amp; Templating</a:t>
            </a:r>
          </a:p>
        </p:txBody>
      </p:sp>
      <p:sp>
        <p:nvSpPr>
          <p:cNvPr id="40" name="Rounded Rectangle 39">
            <a:extLst>
              <a:ext uri="{FF2B5EF4-FFF2-40B4-BE49-F238E27FC236}">
                <a16:creationId xmlns:a16="http://schemas.microsoft.com/office/drawing/2014/main" id="{6E8E78B3-4E17-4521-CF62-79FF19B8D277}"/>
              </a:ext>
            </a:extLst>
          </p:cNvPr>
          <p:cNvSpPr/>
          <p:nvPr/>
        </p:nvSpPr>
        <p:spPr>
          <a:xfrm>
            <a:off x="3888233" y="6284043"/>
            <a:ext cx="2290937"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Summarization</a:t>
            </a:r>
          </a:p>
        </p:txBody>
      </p:sp>
      <p:sp>
        <p:nvSpPr>
          <p:cNvPr id="41" name="Rounded Rectangle 40">
            <a:extLst>
              <a:ext uri="{FF2B5EF4-FFF2-40B4-BE49-F238E27FC236}">
                <a16:creationId xmlns:a16="http://schemas.microsoft.com/office/drawing/2014/main" id="{5B77DEB6-C278-FABE-45E3-7F866D2DC607}"/>
              </a:ext>
            </a:extLst>
          </p:cNvPr>
          <p:cNvSpPr/>
          <p:nvPr/>
        </p:nvSpPr>
        <p:spPr>
          <a:xfrm>
            <a:off x="3888233" y="6899245"/>
            <a:ext cx="2290937"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Chatbots</a:t>
            </a:r>
            <a:endParaRPr lang="en-GB"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endParaRPr>
          </a:p>
        </p:txBody>
      </p:sp>
      <p:sp>
        <p:nvSpPr>
          <p:cNvPr id="42" name="Rounded Rectangle 41">
            <a:extLst>
              <a:ext uri="{FF2B5EF4-FFF2-40B4-BE49-F238E27FC236}">
                <a16:creationId xmlns:a16="http://schemas.microsoft.com/office/drawing/2014/main" id="{6ACB9546-7BB2-6D47-3264-094BED8A4977}"/>
              </a:ext>
            </a:extLst>
          </p:cNvPr>
          <p:cNvSpPr/>
          <p:nvPr/>
        </p:nvSpPr>
        <p:spPr>
          <a:xfrm>
            <a:off x="1446414" y="6899245"/>
            <a:ext cx="2290937" cy="53690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Inter Light" panose="02000403000000020004" pitchFamily="50" charset="0"/>
                <a:ea typeface="Inter Light" panose="02000403000000020004" pitchFamily="50" charset="0"/>
                <a:cs typeface="Inter Light" panose="02000403000000020004" pitchFamily="50" charset="0"/>
              </a:rPr>
              <a:t>Knowledge Retrieval</a:t>
            </a:r>
          </a:p>
        </p:txBody>
      </p:sp>
    </p:spTree>
    <p:extLst>
      <p:ext uri="{BB962C8B-B14F-4D97-AF65-F5344CB8AC3E}">
        <p14:creationId xmlns:p14="http://schemas.microsoft.com/office/powerpoint/2010/main" val="40988670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2C5D6-E9B9-D3E8-39B4-C5862881DEC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E9E56E-E073-5A1F-337C-BCF84E783A71}"/>
              </a:ext>
            </a:extLst>
          </p:cNvPr>
          <p:cNvPicPr>
            <a:picLocks noChangeAspect="1"/>
          </p:cNvPicPr>
          <p:nvPr/>
        </p:nvPicPr>
        <p:blipFill>
          <a:blip r:embed="rId2"/>
          <a:stretch>
            <a:fillRect/>
          </a:stretch>
        </p:blipFill>
        <p:spPr>
          <a:xfrm>
            <a:off x="2156489" y="1972524"/>
            <a:ext cx="10317420" cy="5226690"/>
          </a:xfrm>
          <a:prstGeom prst="rect">
            <a:avLst/>
          </a:prstGeom>
        </p:spPr>
      </p:pic>
      <p:sp>
        <p:nvSpPr>
          <p:cNvPr id="3" name="Title 2">
            <a:extLst>
              <a:ext uri="{FF2B5EF4-FFF2-40B4-BE49-F238E27FC236}">
                <a16:creationId xmlns:a16="http://schemas.microsoft.com/office/drawing/2014/main" id="{2ECD76E0-7633-BBA8-4146-98E31077230D}"/>
              </a:ext>
            </a:extLst>
          </p:cNvPr>
          <p:cNvSpPr>
            <a:spLocks noGrp="1"/>
          </p:cNvSpPr>
          <p:nvPr>
            <p:ph type="title"/>
          </p:nvPr>
        </p:nvSpPr>
        <p:spPr>
          <a:xfrm>
            <a:off x="470694" y="710144"/>
            <a:ext cx="13689011" cy="1097280"/>
          </a:xfrm>
        </p:spPr>
        <p:txBody>
          <a:bodyPr/>
          <a:lstStyle/>
          <a:p>
            <a:r>
              <a:rPr lang="en-US" dirty="0"/>
              <a:t>9 key barriers to AI scaling and performance</a:t>
            </a:r>
            <a:endParaRPr lang="en-GB" dirty="0"/>
          </a:p>
        </p:txBody>
      </p:sp>
      <p:grpSp>
        <p:nvGrpSpPr>
          <p:cNvPr id="31" name="Group 30">
            <a:extLst>
              <a:ext uri="{FF2B5EF4-FFF2-40B4-BE49-F238E27FC236}">
                <a16:creationId xmlns:a16="http://schemas.microsoft.com/office/drawing/2014/main" id="{1D3C114F-AB15-008B-9D35-B3AADB89C2A1}"/>
              </a:ext>
            </a:extLst>
          </p:cNvPr>
          <p:cNvGrpSpPr/>
          <p:nvPr/>
        </p:nvGrpSpPr>
        <p:grpSpPr>
          <a:xfrm>
            <a:off x="2296632" y="2726200"/>
            <a:ext cx="9658615" cy="4389120"/>
            <a:chOff x="1733107" y="2126512"/>
            <a:chExt cx="8048846" cy="3657600"/>
          </a:xfrm>
        </p:grpSpPr>
        <p:sp>
          <p:nvSpPr>
            <p:cNvPr id="15" name="Rounded Rectangle 3">
              <a:extLst>
                <a:ext uri="{FF2B5EF4-FFF2-40B4-BE49-F238E27FC236}">
                  <a16:creationId xmlns:a16="http://schemas.microsoft.com/office/drawing/2014/main" id="{CA187DA8-76F5-C851-62EB-2830A21C3611}"/>
                </a:ext>
              </a:extLst>
            </p:cNvPr>
            <p:cNvSpPr/>
            <p:nvPr/>
          </p:nvSpPr>
          <p:spPr>
            <a:xfrm>
              <a:off x="2050818" y="2370903"/>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Cost &amp; ROI</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4" name="Rounded Rectangle 3">
              <a:extLst>
                <a:ext uri="{FF2B5EF4-FFF2-40B4-BE49-F238E27FC236}">
                  <a16:creationId xmlns:a16="http://schemas.microsoft.com/office/drawing/2014/main" id="{A7040D79-5FC8-C38B-0352-80B1C4F8211B}"/>
                </a:ext>
              </a:extLst>
            </p:cNvPr>
            <p:cNvSpPr/>
            <p:nvPr/>
          </p:nvSpPr>
          <p:spPr>
            <a:xfrm>
              <a:off x="4574278" y="2370903"/>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Operating Model Inadequacy</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5" name="Rounded Rectangle 3">
              <a:extLst>
                <a:ext uri="{FF2B5EF4-FFF2-40B4-BE49-F238E27FC236}">
                  <a16:creationId xmlns:a16="http://schemas.microsoft.com/office/drawing/2014/main" id="{CBBCCD5B-E10A-9294-06FD-1FC67313B34E}"/>
                </a:ext>
              </a:extLst>
            </p:cNvPr>
            <p:cNvSpPr/>
            <p:nvPr/>
          </p:nvSpPr>
          <p:spPr>
            <a:xfrm>
              <a:off x="7182799" y="2370903"/>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Talent &amp; Culture</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7" name="Rounded Rectangle 3">
              <a:extLst>
                <a:ext uri="{FF2B5EF4-FFF2-40B4-BE49-F238E27FC236}">
                  <a16:creationId xmlns:a16="http://schemas.microsoft.com/office/drawing/2014/main" id="{5F7C12D3-BC8F-B2B9-21C8-CEE9E9B655FB}"/>
                </a:ext>
              </a:extLst>
            </p:cNvPr>
            <p:cNvSpPr/>
            <p:nvPr/>
          </p:nvSpPr>
          <p:spPr>
            <a:xfrm>
              <a:off x="2050818" y="3492796"/>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Risk &amp; Regulatory Compliance</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9" name="Rounded Rectangle 3">
              <a:extLst>
                <a:ext uri="{FF2B5EF4-FFF2-40B4-BE49-F238E27FC236}">
                  <a16:creationId xmlns:a16="http://schemas.microsoft.com/office/drawing/2014/main" id="{D964CD0C-78E8-DE47-CAF6-34CA5CDCD85E}"/>
                </a:ext>
              </a:extLst>
            </p:cNvPr>
            <p:cNvSpPr/>
            <p:nvPr/>
          </p:nvSpPr>
          <p:spPr>
            <a:xfrm>
              <a:off x="4574278" y="3492796"/>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Data Fragmentation &amp; Quality</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10" name="Rounded Rectangle 3">
              <a:extLst>
                <a:ext uri="{FF2B5EF4-FFF2-40B4-BE49-F238E27FC236}">
                  <a16:creationId xmlns:a16="http://schemas.microsoft.com/office/drawing/2014/main" id="{B5EC0042-022B-AB40-C4A2-7D1EB5CC8F82}"/>
                </a:ext>
              </a:extLst>
            </p:cNvPr>
            <p:cNvSpPr/>
            <p:nvPr/>
          </p:nvSpPr>
          <p:spPr>
            <a:xfrm>
              <a:off x="7182799" y="3492796"/>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Legacy Systems Integration</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11" name="Rounded Rectangle 3">
              <a:extLst>
                <a:ext uri="{FF2B5EF4-FFF2-40B4-BE49-F238E27FC236}">
                  <a16:creationId xmlns:a16="http://schemas.microsoft.com/office/drawing/2014/main" id="{617E4710-C5A0-66BD-0394-D57833F80904}"/>
                </a:ext>
              </a:extLst>
            </p:cNvPr>
            <p:cNvSpPr/>
            <p:nvPr/>
          </p:nvSpPr>
          <p:spPr>
            <a:xfrm>
              <a:off x="2050818" y="4614689"/>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Trust &amp; Explainability</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12" name="Rounded Rectangle 3">
              <a:extLst>
                <a:ext uri="{FF2B5EF4-FFF2-40B4-BE49-F238E27FC236}">
                  <a16:creationId xmlns:a16="http://schemas.microsoft.com/office/drawing/2014/main" id="{67D2BB50-B6B5-7CE7-1A53-E965577F6993}"/>
                </a:ext>
              </a:extLst>
            </p:cNvPr>
            <p:cNvSpPr/>
            <p:nvPr/>
          </p:nvSpPr>
          <p:spPr>
            <a:xfrm>
              <a:off x="4574278" y="4614689"/>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Security &amp; Privacy</a:t>
              </a:r>
              <a:endParaRPr sz="1680" b="1" dirty="0">
                <a:latin typeface="Inter" panose="02000503000000020004" pitchFamily="50" charset="0"/>
                <a:ea typeface="Inter" panose="02000503000000020004" pitchFamily="50" charset="0"/>
                <a:cs typeface="Inter" panose="02000503000000020004" pitchFamily="50" charset="0"/>
              </a:endParaRPr>
            </a:p>
          </p:txBody>
        </p:sp>
        <p:sp>
          <p:nvSpPr>
            <p:cNvPr id="13" name="Rounded Rectangle 3">
              <a:extLst>
                <a:ext uri="{FF2B5EF4-FFF2-40B4-BE49-F238E27FC236}">
                  <a16:creationId xmlns:a16="http://schemas.microsoft.com/office/drawing/2014/main" id="{76E53D9E-6287-7BEC-182D-495643FB21AF}"/>
                </a:ext>
              </a:extLst>
            </p:cNvPr>
            <p:cNvSpPr/>
            <p:nvPr/>
          </p:nvSpPr>
          <p:spPr>
            <a:xfrm>
              <a:off x="7182799" y="4614689"/>
              <a:ext cx="2297898" cy="914400"/>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r>
                <a:rPr lang="en-GB" sz="1680" b="1" dirty="0">
                  <a:latin typeface="Inter" panose="02000503000000020004" pitchFamily="50" charset="0"/>
                  <a:ea typeface="Inter" panose="02000503000000020004" pitchFamily="50" charset="0"/>
                  <a:cs typeface="Inter" panose="02000503000000020004" pitchFamily="50" charset="0"/>
                </a:rPr>
                <a:t>Complex Ecosystem</a:t>
              </a:r>
              <a:endParaRPr sz="1680" b="1" dirty="0">
                <a:latin typeface="Inter" panose="02000503000000020004" pitchFamily="50" charset="0"/>
                <a:ea typeface="Inter" panose="02000503000000020004" pitchFamily="50" charset="0"/>
                <a:cs typeface="Inter" panose="02000503000000020004" pitchFamily="50" charset="0"/>
              </a:endParaRPr>
            </a:p>
          </p:txBody>
        </p:sp>
        <p:cxnSp>
          <p:nvCxnSpPr>
            <p:cNvPr id="23" name="Straight Connector 22">
              <a:extLst>
                <a:ext uri="{FF2B5EF4-FFF2-40B4-BE49-F238E27FC236}">
                  <a16:creationId xmlns:a16="http://schemas.microsoft.com/office/drawing/2014/main" id="{8AD5EE8B-6914-BAB4-9FAD-B53B31EA67F2}"/>
                </a:ext>
              </a:extLst>
            </p:cNvPr>
            <p:cNvCxnSpPr/>
            <p:nvPr/>
          </p:nvCxnSpPr>
          <p:spPr>
            <a:xfrm>
              <a:off x="2147777" y="3391786"/>
              <a:ext cx="7332920"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06E2429-D869-1E10-4217-0B3AA4FEC4C2}"/>
                </a:ext>
              </a:extLst>
            </p:cNvPr>
            <p:cNvCxnSpPr/>
            <p:nvPr/>
          </p:nvCxnSpPr>
          <p:spPr>
            <a:xfrm>
              <a:off x="2050818" y="4513680"/>
              <a:ext cx="7332920"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7C145E-5EE6-51BE-1A99-8A22C220D1E5}"/>
                </a:ext>
              </a:extLst>
            </p:cNvPr>
            <p:cNvCxnSpPr>
              <a:cxnSpLocks/>
            </p:cNvCxnSpPr>
            <p:nvPr/>
          </p:nvCxnSpPr>
          <p:spPr>
            <a:xfrm>
              <a:off x="4476306" y="2415522"/>
              <a:ext cx="0" cy="311356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DD591F-2F43-5D24-AF83-2AC668B43FAC}"/>
                </a:ext>
              </a:extLst>
            </p:cNvPr>
            <p:cNvCxnSpPr>
              <a:cxnSpLocks/>
            </p:cNvCxnSpPr>
            <p:nvPr/>
          </p:nvCxnSpPr>
          <p:spPr>
            <a:xfrm>
              <a:off x="7042296" y="2415522"/>
              <a:ext cx="0" cy="311356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0" name="Rounded Rectangle 3">
              <a:extLst>
                <a:ext uri="{FF2B5EF4-FFF2-40B4-BE49-F238E27FC236}">
                  <a16:creationId xmlns:a16="http://schemas.microsoft.com/office/drawing/2014/main" id="{ECED5EE8-1A23-DAB6-EE77-47439DD4F4D1}"/>
                </a:ext>
              </a:extLst>
            </p:cNvPr>
            <p:cNvSpPr/>
            <p:nvPr/>
          </p:nvSpPr>
          <p:spPr>
            <a:xfrm>
              <a:off x="1733107" y="2126512"/>
              <a:ext cx="8048846" cy="3657600"/>
            </a:xfrm>
            <a:prstGeom prst="roundRect">
              <a:avLst/>
            </a:prstGeom>
            <a:noFill/>
            <a:ln w="28575">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sz="1200">
                  <a:solidFill>
                    <a:srgbClr val="FFFFFF"/>
                  </a:solidFill>
                  <a:latin typeface="Segoe UI"/>
                </a:defRPr>
              </a:pPr>
              <a:endParaRPr sz="1680" b="1" dirty="0">
                <a:latin typeface="Inter" panose="02000503000000020004" pitchFamily="50" charset="0"/>
                <a:ea typeface="Inter" panose="02000503000000020004" pitchFamily="50" charset="0"/>
                <a:cs typeface="Inter" panose="02000503000000020004" pitchFamily="50" charset="0"/>
              </a:endParaRPr>
            </a:p>
          </p:txBody>
        </p:sp>
      </p:grpSp>
      <p:sp>
        <p:nvSpPr>
          <p:cNvPr id="32" name="Oval 31">
            <a:extLst>
              <a:ext uri="{FF2B5EF4-FFF2-40B4-BE49-F238E27FC236}">
                <a16:creationId xmlns:a16="http://schemas.microsoft.com/office/drawing/2014/main" id="{6FED9EBE-EC1E-E84F-317E-BD43A9DAFAD0}"/>
              </a:ext>
            </a:extLst>
          </p:cNvPr>
          <p:cNvSpPr/>
          <p:nvPr/>
        </p:nvSpPr>
        <p:spPr>
          <a:xfrm>
            <a:off x="470694" y="4365741"/>
            <a:ext cx="900000" cy="90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dirty="0">
                <a:latin typeface="Inter Light" panose="02000403000000020004" pitchFamily="50" charset="0"/>
                <a:ea typeface="Inter Light" panose="02000403000000020004" pitchFamily="50" charset="0"/>
                <a:cs typeface="Inter Light" panose="02000403000000020004" pitchFamily="50" charset="0"/>
              </a:rPr>
              <a:t>POC</a:t>
            </a:r>
            <a:endParaRPr lang="en-GB" sz="1440" dirty="0">
              <a:latin typeface="Inter Light" panose="02000403000000020004" pitchFamily="50" charset="0"/>
              <a:ea typeface="Inter Light" panose="02000403000000020004" pitchFamily="50" charset="0"/>
              <a:cs typeface="Inter Light" panose="02000403000000020004" pitchFamily="50" charset="0"/>
            </a:endParaRPr>
          </a:p>
        </p:txBody>
      </p:sp>
      <p:sp>
        <p:nvSpPr>
          <p:cNvPr id="33" name="Oval 32">
            <a:extLst>
              <a:ext uri="{FF2B5EF4-FFF2-40B4-BE49-F238E27FC236}">
                <a16:creationId xmlns:a16="http://schemas.microsoft.com/office/drawing/2014/main" id="{B13539A7-6D05-B55C-5A49-8116E7B3BA9F}"/>
              </a:ext>
            </a:extLst>
          </p:cNvPr>
          <p:cNvSpPr/>
          <p:nvPr/>
        </p:nvSpPr>
        <p:spPr>
          <a:xfrm>
            <a:off x="12793344" y="4469134"/>
            <a:ext cx="900000" cy="90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 dirty="0">
                <a:latin typeface="Inter Light" panose="02000403000000020004" pitchFamily="50" charset="0"/>
                <a:ea typeface="Inter Light" panose="02000403000000020004" pitchFamily="50" charset="0"/>
                <a:cs typeface="Inter Light" panose="02000403000000020004" pitchFamily="50" charset="0"/>
              </a:rPr>
              <a:t>Prod</a:t>
            </a:r>
            <a:endParaRPr lang="en-GB" sz="1440" dirty="0">
              <a:latin typeface="Inter Light" panose="02000403000000020004" pitchFamily="50" charset="0"/>
              <a:ea typeface="Inter Light" panose="02000403000000020004" pitchFamily="50" charset="0"/>
              <a:cs typeface="Inter Light" panose="02000403000000020004" pitchFamily="50" charset="0"/>
            </a:endParaRPr>
          </a:p>
        </p:txBody>
      </p:sp>
      <p:cxnSp>
        <p:nvCxnSpPr>
          <p:cNvPr id="35" name="Straight Arrow Connector 34">
            <a:extLst>
              <a:ext uri="{FF2B5EF4-FFF2-40B4-BE49-F238E27FC236}">
                <a16:creationId xmlns:a16="http://schemas.microsoft.com/office/drawing/2014/main" id="{B33F3990-310F-2BAB-AC15-F4E6BF7AB187}"/>
              </a:ext>
            </a:extLst>
          </p:cNvPr>
          <p:cNvCxnSpPr>
            <a:stCxn id="32" idx="6"/>
          </p:cNvCxnSpPr>
          <p:nvPr/>
        </p:nvCxnSpPr>
        <p:spPr>
          <a:xfrm flipV="1">
            <a:off x="1370694" y="4805019"/>
            <a:ext cx="925938" cy="107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3F6DD08-9DD7-5225-DC94-23457CBF6F97}"/>
              </a:ext>
            </a:extLst>
          </p:cNvPr>
          <p:cNvCxnSpPr>
            <a:cxnSpLocks/>
            <a:stCxn id="30" idx="3"/>
            <a:endCxn id="33" idx="2"/>
          </p:cNvCxnSpPr>
          <p:nvPr/>
        </p:nvCxnSpPr>
        <p:spPr>
          <a:xfrm flipV="1">
            <a:off x="11955247" y="4919134"/>
            <a:ext cx="838097" cy="162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53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_UNIQUEID" val="37142"/>
</p:tagLst>
</file>

<file path=ppt/tags/tag10.xml><?xml version="1.0" encoding="utf-8"?>
<p:tagLst xmlns:a="http://schemas.openxmlformats.org/drawingml/2006/main" xmlns:r="http://schemas.openxmlformats.org/officeDocument/2006/relationships" xmlns:p="http://schemas.openxmlformats.org/presentationml/2006/main">
  <p:tag name="EE4P_HIDDENSHAPE" val="1"/>
</p:tagLst>
</file>

<file path=ppt/tags/tag11.xml><?xml version="1.0" encoding="utf-8"?>
<p:tagLst xmlns:a="http://schemas.openxmlformats.org/drawingml/2006/main" xmlns:r="http://schemas.openxmlformats.org/officeDocument/2006/relationships" xmlns:p="http://schemas.openxmlformats.org/presentationml/2006/main">
  <p:tag name="EE4P_HIDDENSHAPE" val="1"/>
</p:tagLst>
</file>

<file path=ppt/tags/tag12.xml><?xml version="1.0" encoding="utf-8"?>
<p:tagLst xmlns:a="http://schemas.openxmlformats.org/drawingml/2006/main" xmlns:r="http://schemas.openxmlformats.org/officeDocument/2006/relationships" xmlns:p="http://schemas.openxmlformats.org/presentationml/2006/main">
  <p:tag name="EE4P_HIDDENSHAPE" val="1"/>
</p:tagLst>
</file>

<file path=ppt/tags/tag13.xml><?xml version="1.0" encoding="utf-8"?>
<p:tagLst xmlns:a="http://schemas.openxmlformats.org/drawingml/2006/main" xmlns:r="http://schemas.openxmlformats.org/officeDocument/2006/relationships" xmlns:p="http://schemas.openxmlformats.org/presentationml/2006/main">
  <p:tag name="EE4P_HIDDENSHAPE" val="1"/>
</p:tagLst>
</file>

<file path=ppt/tags/tag14.xml><?xml version="1.0" encoding="utf-8"?>
<p:tagLst xmlns:a="http://schemas.openxmlformats.org/drawingml/2006/main" xmlns:r="http://schemas.openxmlformats.org/officeDocument/2006/relationships" xmlns:p="http://schemas.openxmlformats.org/presentationml/2006/main">
  <p:tag name="EE4P_HIDDENSHAPE" val="1"/>
</p:tagLst>
</file>

<file path=ppt/tags/tag15.xml><?xml version="1.0" encoding="utf-8"?>
<p:tagLst xmlns:a="http://schemas.openxmlformats.org/drawingml/2006/main" xmlns:r="http://schemas.openxmlformats.org/officeDocument/2006/relationships" xmlns:p="http://schemas.openxmlformats.org/presentationml/2006/main">
  <p:tag name="EE4P_HIDDENSHAPE" val="1"/>
</p:tagLst>
</file>

<file path=ppt/tags/tag16.xml><?xml version="1.0" encoding="utf-8"?>
<p:tagLst xmlns:a="http://schemas.openxmlformats.org/drawingml/2006/main" xmlns:r="http://schemas.openxmlformats.org/officeDocument/2006/relationships" xmlns:p="http://schemas.openxmlformats.org/presentationml/2006/main">
  <p:tag name="EE4P_HIDDENSHAPES" val="1"/>
  <p:tag name="PFSLIDEKEY" val="182F90DA-AE5C-4541-857A-4B629968E256"/>
</p:tagLst>
</file>

<file path=ppt/tags/tag17.xml><?xml version="1.0" encoding="utf-8"?>
<p:tagLst xmlns:a="http://schemas.openxmlformats.org/drawingml/2006/main" xmlns:r="http://schemas.openxmlformats.org/officeDocument/2006/relationships" xmlns:p="http://schemas.openxmlformats.org/presentationml/2006/main">
  <p:tag name="EE4P_HIDDENSHAPE" val="1"/>
</p:tagLst>
</file>

<file path=ppt/tags/tag18.xml><?xml version="1.0" encoding="utf-8"?>
<p:tagLst xmlns:a="http://schemas.openxmlformats.org/drawingml/2006/main" xmlns:r="http://schemas.openxmlformats.org/officeDocument/2006/relationships" xmlns:p="http://schemas.openxmlformats.org/presentationml/2006/main">
  <p:tag name="EE4P_HIDDENSHAPE" val="1"/>
</p:tagLst>
</file>

<file path=ppt/tags/tag19.xml><?xml version="1.0" encoding="utf-8"?>
<p:tagLst xmlns:a="http://schemas.openxmlformats.org/drawingml/2006/main" xmlns:r="http://schemas.openxmlformats.org/officeDocument/2006/relationships" xmlns:p="http://schemas.openxmlformats.org/presentationml/2006/main">
  <p:tag name="EE4P_HIDDENSHAPE" val="1"/>
</p:tagLst>
</file>

<file path=ppt/tags/tag2.xml><?xml version="1.0" encoding="utf-8"?>
<p:tagLst xmlns:a="http://schemas.openxmlformats.org/drawingml/2006/main" xmlns:r="http://schemas.openxmlformats.org/officeDocument/2006/relationships" xmlns:p="http://schemas.openxmlformats.org/presentationml/2006/main">
  <p:tag name="AS_UNIQUEID" val="37143"/>
</p:tagLst>
</file>

<file path=ppt/tags/tag20.xml><?xml version="1.0" encoding="utf-8"?>
<p:tagLst xmlns:a="http://schemas.openxmlformats.org/drawingml/2006/main" xmlns:r="http://schemas.openxmlformats.org/officeDocument/2006/relationships" xmlns:p="http://schemas.openxmlformats.org/presentationml/2006/main">
  <p:tag name="EE4P_HIDDENSHAPE" val="1"/>
</p:tagLst>
</file>

<file path=ppt/tags/tag21.xml><?xml version="1.0" encoding="utf-8"?>
<p:tagLst xmlns:a="http://schemas.openxmlformats.org/drawingml/2006/main" xmlns:r="http://schemas.openxmlformats.org/officeDocument/2006/relationships" xmlns:p="http://schemas.openxmlformats.org/presentationml/2006/main">
  <p:tag name="EE4P_HIDDENSHAPE" val="1"/>
</p:tagLst>
</file>

<file path=ppt/tags/tag22.xml><?xml version="1.0" encoding="utf-8"?>
<p:tagLst xmlns:a="http://schemas.openxmlformats.org/drawingml/2006/main" xmlns:r="http://schemas.openxmlformats.org/officeDocument/2006/relationships" xmlns:p="http://schemas.openxmlformats.org/presentationml/2006/main">
  <p:tag name="EE4P_HIDDENSHAPE" val="1"/>
</p:tagLst>
</file>

<file path=ppt/tags/tag23.xml><?xml version="1.0" encoding="utf-8"?>
<p:tagLst xmlns:a="http://schemas.openxmlformats.org/drawingml/2006/main" xmlns:r="http://schemas.openxmlformats.org/officeDocument/2006/relationships" xmlns:p="http://schemas.openxmlformats.org/presentationml/2006/main">
  <p:tag name="EE4P_HIDDENSHAPE" val="1"/>
</p:tagLst>
</file>

<file path=ppt/tags/tag24.xml><?xml version="1.0" encoding="utf-8"?>
<p:tagLst xmlns:a="http://schemas.openxmlformats.org/drawingml/2006/main" xmlns:r="http://schemas.openxmlformats.org/officeDocument/2006/relationships" xmlns:p="http://schemas.openxmlformats.org/presentationml/2006/main">
  <p:tag name="EE4P_HIDDENSHAPE" val="1"/>
</p:tagLst>
</file>

<file path=ppt/tags/tag25.xml><?xml version="1.0" encoding="utf-8"?>
<p:tagLst xmlns:a="http://schemas.openxmlformats.org/drawingml/2006/main" xmlns:r="http://schemas.openxmlformats.org/officeDocument/2006/relationships" xmlns:p="http://schemas.openxmlformats.org/presentationml/2006/main">
  <p:tag name="EE4P_HIDDENSHAPE" val="1"/>
</p:tagLst>
</file>

<file path=ppt/tags/tag26.xml><?xml version="1.0" encoding="utf-8"?>
<p:tagLst xmlns:a="http://schemas.openxmlformats.org/drawingml/2006/main" xmlns:r="http://schemas.openxmlformats.org/officeDocument/2006/relationships" xmlns:p="http://schemas.openxmlformats.org/presentationml/2006/main">
  <p:tag name="EE4P_HIDDENSHAPE"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HIDDENSHAPES" val="1"/>
  <p:tag name="PFSLIDEKEY" val="182F90DA-AE5C-4541-857A-4B629968E256"/>
</p:tagLst>
</file>

<file path=ppt/tags/tag6.xml><?xml version="1.0" encoding="utf-8"?>
<p:tagLst xmlns:a="http://schemas.openxmlformats.org/drawingml/2006/main" xmlns:r="http://schemas.openxmlformats.org/officeDocument/2006/relationships" xmlns:p="http://schemas.openxmlformats.org/presentationml/2006/main">
  <p:tag name="EE4P_HIDDENSHAPE" val="1"/>
</p:tagLst>
</file>

<file path=ppt/tags/tag7.xml><?xml version="1.0" encoding="utf-8"?>
<p:tagLst xmlns:a="http://schemas.openxmlformats.org/drawingml/2006/main" xmlns:r="http://schemas.openxmlformats.org/officeDocument/2006/relationships" xmlns:p="http://schemas.openxmlformats.org/presentationml/2006/main">
  <p:tag name="EE4P_HIDDENSHAPE" val="1"/>
</p:tagLst>
</file>

<file path=ppt/tags/tag8.xml><?xml version="1.0" encoding="utf-8"?>
<p:tagLst xmlns:a="http://schemas.openxmlformats.org/drawingml/2006/main" xmlns:r="http://schemas.openxmlformats.org/officeDocument/2006/relationships" xmlns:p="http://schemas.openxmlformats.org/presentationml/2006/main">
  <p:tag name="EE4P_HIDDENSHAPE" val="1"/>
</p:tagLst>
</file>

<file path=ppt/tags/tag9.xml><?xml version="1.0" encoding="utf-8"?>
<p:tagLst xmlns:a="http://schemas.openxmlformats.org/drawingml/2006/main" xmlns:r="http://schemas.openxmlformats.org/officeDocument/2006/relationships" xmlns:p="http://schemas.openxmlformats.org/presentationml/2006/main">
  <p:tag name="EE4P_HIDDENSHAPE" val="1"/>
</p:tagLst>
</file>

<file path=ppt/theme/theme1.xml><?xml version="1.0" encoding="utf-8"?>
<a:theme xmlns:a="http://schemas.openxmlformats.org/drawingml/2006/main" name="DXC">
  <a:themeElements>
    <a:clrScheme name="DXC New Brand">
      <a:dk1>
        <a:srgbClr val="0E1020"/>
      </a:dk1>
      <a:lt1>
        <a:sysClr val="window" lastClr="FFFFFF"/>
      </a:lt1>
      <a:dk2>
        <a:srgbClr val="FFC982"/>
      </a:dk2>
      <a:lt2>
        <a:srgbClr val="F6F3F0"/>
      </a:lt2>
      <a:accent1>
        <a:srgbClr val="FFAE41"/>
      </a:accent1>
      <a:accent2>
        <a:srgbClr val="FF7E51"/>
      </a:accent2>
      <a:accent3>
        <a:srgbClr val="D14600"/>
      </a:accent3>
      <a:accent4>
        <a:srgbClr val="004AAC"/>
      </a:accent4>
      <a:accent5>
        <a:srgbClr val="4995FF"/>
      </a:accent5>
      <a:accent6>
        <a:srgbClr val="A1E6FF"/>
      </a:accent6>
      <a:hlink>
        <a:srgbClr val="0E1020"/>
      </a:hlink>
      <a:folHlink>
        <a:srgbClr val="0E1020"/>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latin typeface="Inter Light" panose="02000403000000020004" pitchFamily="50" charset="0"/>
            <a:ea typeface="Inter Light" panose="02000403000000020004" pitchFamily="50" charset="0"/>
            <a:cs typeface="Inter Light" panose="02000403000000020004" pitchFamily="50"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spcAft>
            <a:spcPts val="600"/>
          </a:spcAft>
          <a:defRPr sz="1600" dirty="0" smtClean="0">
            <a:latin typeface="Inter Light" panose="02000403000000020004" pitchFamily="50" charset="0"/>
            <a:ea typeface="Inter Light" panose="02000403000000020004" pitchFamily="50" charset="0"/>
            <a:cs typeface="Inter Light" panose="02000403000000020004" pitchFamily="50" charset="0"/>
          </a:defRPr>
        </a:defPPr>
      </a:lstStyle>
    </a:txDef>
  </a:objectDefaults>
  <a:extraClrSchemeLst/>
  <a:extLst>
    <a:ext uri="{05A4C25C-085E-4340-85A3-A5531E510DB2}">
      <thm15:themeFamily xmlns:thm15="http://schemas.microsoft.com/office/thememl/2012/main" name="PT_6149a-26 New Brand Template_DXC Internal_UPDATED.pptx" id="{589E59B3-0E1A-4413-B957-1BBED78A25D4}" vid="{4804C3D6-31B2-4148-BD41-BFE775F3E3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93514B828CCB48B02392E14BFF07CD" ma:contentTypeVersion="0" ma:contentTypeDescription="Create a new document." ma:contentTypeScope="" ma:versionID="5a55d2cd0f7ca3f196681850f3d707b9">
  <xsd:schema xmlns:xsd="http://www.w3.org/2001/XMLSchema" xmlns:xs="http://www.w3.org/2001/XMLSchema" xmlns:p="http://schemas.microsoft.com/office/2006/metadata/properties" targetNamespace="http://schemas.microsoft.com/office/2006/metadata/properties" ma:root="true" ma:fieldsID="c8bc42cdcaa82a2071025144403ece7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310B7F-0459-4DAD-B2BA-A0E66AA5F8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0B4A852-DCA5-408B-8D0B-862D89A4D668}">
  <ds:schemaRefs>
    <ds:schemaRef ds:uri="http://schemas.microsoft.com/sharepoint/v3/contenttype/forms"/>
  </ds:schemaRefs>
</ds:datastoreItem>
</file>

<file path=customXml/itemProps3.xml><?xml version="1.0" encoding="utf-8"?>
<ds:datastoreItem xmlns:ds="http://schemas.openxmlformats.org/officeDocument/2006/customXml" ds:itemID="{9298A58B-876F-42E2-BEC0-1193FE4D620F}">
  <ds:schemaRefs>
    <ds:schemaRef ds:uri="http://www.w3.org/XML/1998/namespace"/>
    <ds:schemaRef ds:uri="http://purl.org/dc/dcmitype/"/>
    <ds:schemaRef ds:uri="http://schemas.openxmlformats.org/package/2006/metadata/core-properties"/>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DXC</Template>
  <TotalTime>522</TotalTime>
  <Words>2661</Words>
  <Application>Microsoft Office PowerPoint</Application>
  <PresentationFormat>Custom</PresentationFormat>
  <Paragraphs>365</Paragraphs>
  <Slides>17</Slides>
  <Notes>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1" baseType="lpstr">
      <vt:lpstr>Segoe UI</vt:lpstr>
      <vt:lpstr>Inter Light</vt:lpstr>
      <vt:lpstr>GT Standard L Extended</vt:lpstr>
      <vt:lpstr>Calibri</vt:lpstr>
      <vt:lpstr>GT Standard L Extended Medium</vt:lpstr>
      <vt:lpstr>Inter Regular</vt:lpstr>
      <vt:lpstr>Inter Medium</vt:lpstr>
      <vt:lpstr>Wingdings</vt:lpstr>
      <vt:lpstr>Inter SemiBold</vt:lpstr>
      <vt:lpstr>Inter Bold</vt:lpstr>
      <vt:lpstr>Inter</vt:lpstr>
      <vt:lpstr>Arial</vt:lpstr>
      <vt:lpstr>DXC</vt:lpstr>
      <vt:lpstr>think-cell Slide</vt:lpstr>
      <vt:lpstr>Scaling ai in the modern bank moving  from  pocs  TO  ENTERPRISE-WIDE  EXECUTION</vt:lpstr>
      <vt:lpstr>PowerPoint Presentation</vt:lpstr>
      <vt:lpstr>AI spending in FSIs is set to grow at 29% CAGR through 2028</vt:lpstr>
      <vt:lpstr>Many use cases have been identified</vt:lpstr>
      <vt:lpstr>THE GAP between banks adopting ai at scale and those that are not IS WIDENING </vt:lpstr>
      <vt:lpstr>Banks are evidently facing challenges …</vt:lpstr>
      <vt:lpstr>The big problem </vt:lpstr>
      <vt:lpstr>it’s the high value use cases that is the challenge … as the barriers are high</vt:lpstr>
      <vt:lpstr>9 key barriers to AI scaling and performance</vt:lpstr>
      <vt:lpstr>9 key barriers to AI scaling (1/3)</vt:lpstr>
      <vt:lpstr>9 key barriers to AI scaling (2/3)</vt:lpstr>
      <vt:lpstr>9 key barriers to AI scaling (3/3)</vt:lpstr>
      <vt:lpstr>Call to action</vt:lpstr>
      <vt:lpstr>Call to action</vt:lpstr>
      <vt:lpstr>Agentic AI in Banking – Trade Reconciliation </vt:lpstr>
      <vt:lpstr>Major UK Banking Group -  Agentic AI Assistant for SME Lending Proposal Analytics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Voina, Hanna</dc:creator>
  <cp:lastModifiedBy>Mukherjee, Dhritiman</cp:lastModifiedBy>
  <cp:revision>23</cp:revision>
  <cp:lastPrinted>2026-05-29T09:02:50Z</cp:lastPrinted>
  <dcterms:created xsi:type="dcterms:W3CDTF">2026-05-26T13:43:32Z</dcterms:created>
  <dcterms:modified xsi:type="dcterms:W3CDTF">2026-05-29T09:08:15Z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394ae5-69af-439d-af88-cb521c31c0c5_Enabled">
    <vt:lpwstr>true</vt:lpwstr>
  </property>
  <property fmtid="{D5CDD505-2E9C-101B-9397-08002B2CF9AE}" pid="3" name="MSIP_Label_15394ae5-69af-439d-af88-cb521c31c0c5_SetDate">
    <vt:lpwstr>2025-12-09T16:07:32Z</vt:lpwstr>
  </property>
  <property fmtid="{D5CDD505-2E9C-101B-9397-08002B2CF9AE}" pid="4" name="MSIP_Label_15394ae5-69af-439d-af88-cb521c31c0c5_Method">
    <vt:lpwstr>Standard</vt:lpwstr>
  </property>
  <property fmtid="{D5CDD505-2E9C-101B-9397-08002B2CF9AE}" pid="5" name="MSIP_Label_15394ae5-69af-439d-af88-cb521c31c0c5_Name">
    <vt:lpwstr>DXC Internal</vt:lpwstr>
  </property>
  <property fmtid="{D5CDD505-2E9C-101B-9397-08002B2CF9AE}" pid="6" name="MSIP_Label_15394ae5-69af-439d-af88-cb521c31c0c5_SiteId">
    <vt:lpwstr>93f33571-550f-43cf-b09f-cd331338d086</vt:lpwstr>
  </property>
  <property fmtid="{D5CDD505-2E9C-101B-9397-08002B2CF9AE}" pid="7" name="MSIP_Label_15394ae5-69af-439d-af88-cb521c31c0c5_ActionId">
    <vt:lpwstr>4b7d9dea-3b11-47e8-b915-12305eea8642</vt:lpwstr>
  </property>
  <property fmtid="{D5CDD505-2E9C-101B-9397-08002B2CF9AE}" pid="8" name="MSIP_Label_15394ae5-69af-439d-af88-cb521c31c0c5_ContentBits">
    <vt:lpwstr>0</vt:lpwstr>
  </property>
  <property fmtid="{D5CDD505-2E9C-101B-9397-08002B2CF9AE}" pid="9" name="MSIP_Label_15394ae5-69af-439d-af88-cb521c31c0c5_Tag">
    <vt:lpwstr>10, 3, 0, 1</vt:lpwstr>
  </property>
  <property fmtid="{D5CDD505-2E9C-101B-9397-08002B2CF9AE}" pid="10" name="ContentTypeId">
    <vt:lpwstr>0x010100B493514B828CCB48B02392E14BFF07CD</vt:lpwstr>
  </property>
</Properties>
</file>