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FFBA_487E173A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25"/>
  </p:notesMasterIdLst>
  <p:sldIdLst>
    <p:sldId id="2147308122" r:id="rId5"/>
    <p:sldId id="2147483578" r:id="rId6"/>
    <p:sldId id="2147483544" r:id="rId7"/>
    <p:sldId id="2147483575" r:id="rId8"/>
    <p:sldId id="2147483507" r:id="rId9"/>
    <p:sldId id="2147483573" r:id="rId10"/>
    <p:sldId id="300" r:id="rId11"/>
    <p:sldId id="263" r:id="rId12"/>
    <p:sldId id="2147483577" r:id="rId13"/>
    <p:sldId id="299" r:id="rId14"/>
    <p:sldId id="297" r:id="rId15"/>
    <p:sldId id="313" r:id="rId16"/>
    <p:sldId id="309" r:id="rId17"/>
    <p:sldId id="304" r:id="rId18"/>
    <p:sldId id="311" r:id="rId19"/>
    <p:sldId id="2147483549" r:id="rId20"/>
    <p:sldId id="312" r:id="rId21"/>
    <p:sldId id="2147483576" r:id="rId22"/>
    <p:sldId id="260" r:id="rId23"/>
    <p:sldId id="290" r:id="rId24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14C703-04A4-7E9E-8E3E-144C3383D1E9}" name="Shvarts, Evgeniia" initials="ES" userId="S::evgeniia.o.shvarts@dxc.com::fc15e38c-49f8-40d5-ac62-24cf9b932954" providerId="AD"/>
  <p188:author id="{11EC8E1B-A780-A107-3DB4-FB1C7D7025F9}" name="Arkhipova, Taisiia" initials="AT" userId="S::taisiia.arkhipova@dxc.com::193820dc-8aaf-4d44-b243-ecd6e1342d76" providerId="AD"/>
  <p188:author id="{B8D2F62F-FFF8-3250-62E7-BDA3CF4A3CC4}" name="Alexander, Duncan" initials="DA" userId="S::duncan.alexander2@dxc.com::5b67b06d-dafd-41b2-b7d8-cf76ebb7e20a" providerId="AD"/>
  <p188:author id="{24403B31-1D18-D30C-0BCE-258F038D8A4A}" name="Kandula, Surender R" initials="SK" userId="S::surenderr.kandula@dxc.com::057094dc-46fe-4dba-82c9-2d9f41432c33" providerId="AD"/>
  <p188:author id="{DD60487A-DCCC-E14C-12DC-750C59A84AA4}" name="Svatukha, Kateryna" initials="SK" userId="S::kateryna.svatukha@dxc.com::c2aedf46-49e7-482c-97d0-e37293055af4" providerId="AD"/>
  <p188:author id="{9C1B068A-B8BF-A5B3-42AF-1372A0EA95B4}" name="Nurre, Ted" initials="" userId="S::ted.nurre@dxc.com::68322561-34fd-4fa8-be6b-24a4bbff4f3d" providerId="AD"/>
  <p188:author id="{C2998C8E-2582-B748-B692-F8E2156ADCB3}" name="CASTLEMAN-ROWLEY, CELINE" initials="CRC" userId="S::c.castlemanrowley@dxc.com::b841771f-1787-46fa-9a6f-8604695d1f91" providerId="AD"/>
  <p188:author id="{0CE01C97-A077-9F3F-34E6-034D5AE29115}" name="Voina, Hanna" initials="" userId="S::hanna.voina@dxc.com::276b9ede-f6c3-4795-a2a5-f6c78d80fe9c" providerId="AD"/>
  <p188:author id="{E9648AA5-F060-E335-4BDC-363BF4A87293}" name="Battistini, Thierry" initials="BT" userId="S::thierry.battistini@dxc.com::21229e2e-16a6-481f-94b3-fc12f1537b7a" providerId="AD"/>
  <p188:author id="{198222A8-97CC-811F-A4F5-8B1481D181F6}" name="Vedula Kameswari, Srilekha" initials="" userId="S::s.vedulakameswari@dxc.com::6c63d71d-145a-4bc4-bc26-156422c2282e" providerId="AD"/>
  <p188:author id="{B0D08ECB-6A14-F9E4-7929-97ED653CAC51}" name="Singh, Harpreet" initials="HS" userId="S::harpreet.singh25@dxc.com::6b156108-f837-40a8-9dac-c53089ba1e83" providerId="AD"/>
  <p188:author id="{1B94CAD5-C2ED-6958-02D5-05C1CDCAFF61}" name="Bhanote, Sandeep" initials="BS" userId="S::sandeep.bhanote@dxc.com::261dca53-de9d-46ba-9855-83d43b049a11" providerId="AD"/>
  <p188:author id="{02B69ED9-9159-3642-07C7-20FC71B22F84}" name="Shaw, Evan" initials="" userId="S::evan.shaw@dxc.com::0578c31c-f74e-4bd3-b66b-aac7840ca8b9" providerId="AD"/>
  <p188:author id="{FBE17FEC-61CC-523A-AA8B-7F707FEE557B}" name="Goad, Brad" initials="GB" userId="S::brad.goad@dxc.com::42ae7151-e20b-45ea-9248-1be0b2d8a350" providerId="AD"/>
  <p188:author id="{B079DEF0-A947-6FA6-4A61-78FD971E97F1}" name="Ramtekkar, Pravir" initials="RP" userId="S::pravir.ramtekkar@dxc.com::6d5b5217-bd2f-4d37-bc2b-b63bee93ca8b" providerId="AD"/>
  <p188:author id="{122956F2-119B-53DE-709E-5178A2C221C8}" name="Aptekarev, Ivan" initials="IA" userId="S::ivan.aptekarev@dxc.com::8e01fdfd-a8be-419e-9663-415629cfb6a8" providerId="AD"/>
  <p188:author id="{666573F2-1C3C-3369-F881-BB32A26EAF39}" name="LaGoe, Michael" initials="M" userId="S::michael.lagoe@dxc.com::0de67a5b-f965-4b92-a914-dd3a877c0c94" providerId="AD"/>
  <p188:author id="{DB3819F9-8AFF-39A8-BA5A-C0F75B62CD76}" name="Fedorenko, Stanislav" initials="FS" userId="S::stanislav.fedorenko2@dxc.com::39de4386-51dd-4400-86ac-ff1c989190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55CB"/>
    <a:srgbClr val="8F42CB"/>
    <a:srgbClr val="FA7F56"/>
    <a:srgbClr val="BD67D4"/>
    <a:srgbClr val="1A6A3A"/>
    <a:srgbClr val="A992E9"/>
    <a:srgbClr val="AC89A2"/>
    <a:srgbClr val="EAE2DC"/>
    <a:srgbClr val="B87001"/>
    <a:srgbClr val="F5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5"/>
    <p:restoredTop sz="94658"/>
  </p:normalViewPr>
  <p:slideViewPr>
    <p:cSldViewPr snapToGrid="0">
      <p:cViewPr>
        <p:scale>
          <a:sx n="92" d="100"/>
          <a:sy n="92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7FFFFFBA_487E17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8E271A-3C53-DC42-A331-69B32181820E}" authorId="{FBE17FEC-61CC-523A-AA8B-7F707FEE557B}" created="2026-05-24T17:44:35.7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21366393" sldId="2147483574"/>
      <ac:spMk id="4" creationId="{A07ABE95-F488-3F94-22AD-4B9B3A3098EE}"/>
    </ac:deMkLst>
    <p188:txBody>
      <a:bodyPr/>
      <a:lstStyle/>
      <a:p>
        <a:r>
          <a:rPr lang="en-US"/>
          <a:t>rewrite the 2nd paragraph to call out the opportunity in bridging the gap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CF0BC-D0A5-4FD5-BC22-1B3DCDD9E334}" type="datetimeFigureOut">
              <a:rPr lang="en-US" smtClean="0"/>
              <a:t>5/31/26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212BD-4B52-4DAC-B310-9C4FDDC87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EA792-E143-B8BA-0601-027498B77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6B692C-FD3D-6E36-5096-816E704A7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7ADB6-6964-3F43-4BE4-81003F49D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E8CF1-121A-1447-73D9-FC30A1C03F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Medium" panose="02000603000000020004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6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76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9DE68-3BDF-EBFC-34C3-C619EEA1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42A133-205E-74E7-2E8B-E2D2AADEA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6D5EC9-9E34-A671-517B-55CC91498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40EEE-6E01-27A5-C7D6-29B07BD14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212BD-4B52-4DAC-B310-9C4FDDC874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48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1A090-340C-795F-4369-84CF12A7F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CB8853-5E74-294D-9678-DCFDF3625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10896-22AE-FC4A-CE69-9D856D45C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3455A-D6C8-E08F-4574-B2678D096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212BD-4B52-4DAC-B310-9C4FDDC874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09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F126C-9148-A18F-04FF-2D0FF653C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B2DE5-DEE8-056E-B608-2EBC1A0EE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7EC36-6531-528B-74C4-28B739755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70620-254C-5D0C-4F2E-656E6BDAD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2E8FF-3D0C-9D4D-B4D1-3089215958A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7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D46B3-6BC9-5C08-9CF5-143D38660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98073-1D29-ED42-6984-C1B6816A2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EC8D7-A17F-3C0B-A52A-66619799E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D30BA-5573-DCBB-CAAA-44FF3BFFC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212BD-4B52-4DAC-B310-9C4FDDC874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4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80588-9094-0394-22E5-745BE8996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FA3F62-AF04-1130-4C89-2BF50294F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7FEFA-72A7-740A-0991-D16A16CE2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534C2-DF88-F3A3-C58E-9D1C200FA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212BD-4B52-4DAC-B310-9C4FDDC874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7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212BD-4B52-4DAC-B310-9C4FDDC874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7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095F-7807-8655-B27A-5372E3E8C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32142-FC86-7A16-A9A8-7BF402F47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B6E79-1BCD-ACD3-F186-A44490E5C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6ACB4-B2BB-B1C6-F095-D64D01E3A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212BD-4B52-4DAC-B310-9C4FDDC874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5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4DDC76DC-F8CF-2729-681C-B9F4F1AE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340be724b_0_82:notes">
            <a:extLst>
              <a:ext uri="{FF2B5EF4-FFF2-40B4-BE49-F238E27FC236}">
                <a16:creationId xmlns:a16="http://schemas.microsoft.com/office/drawing/2014/main" id="{E093860B-9899-AE77-D7AA-689BAA1196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16" name="Google Shape;116;g36340be724b_0_82:notes">
            <a:extLst>
              <a:ext uri="{FF2B5EF4-FFF2-40B4-BE49-F238E27FC236}">
                <a16:creationId xmlns:a16="http://schemas.microsoft.com/office/drawing/2014/main" id="{7C23506C-DAA9-36AE-481D-D91B04A45E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67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8AC7F-F5E1-D070-3B6C-88155A4E2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76043-FD53-E4C2-6ED1-542C6F6A1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96E1B-135D-20E9-9E1A-D74A42033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A3A24-682D-3CD0-98A4-03FED23E3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E0BA8-95A9-4B2B-BFFC-A6F5B2104C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9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B1B4B-1EEC-88D9-7EB5-D83BB2394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04C745-6467-81FC-2478-B520D8DBF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3C87D-6A65-75B2-C7A0-AC36384D7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FB07B-1522-5BAE-0F53-2421AB90D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E0BA8-95A9-4B2B-BFFC-A6F5B2104C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95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212BD-4B52-4DAC-B310-9C4FDDC874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24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212BD-4B52-4DAC-B310-9C4FDDC874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7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3F9C0B-0317-E2A6-8F23-EFFBE864DCA8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>
              <a:latin typeface="Inter Medium" panose="0200060300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73B2DF-BAF2-C420-FD86-86240D16DD9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 b="1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94202A-ADEE-8CFF-1CA7-B4EBFBE99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" y="5447346"/>
            <a:ext cx="3618548" cy="167641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1" cap="all" spc="16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7" name="Union" descr="preencoded.png">
            <a:extLst>
              <a:ext uri="{FF2B5EF4-FFF2-40B4-BE49-F238E27FC236}">
                <a16:creationId xmlns:a16="http://schemas.microsoft.com/office/drawing/2014/main" id="{6B75D626-922D-0E0E-7BD5-82111694B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704320" y="5496587"/>
            <a:ext cx="2682240" cy="434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A6C8A-C16D-BDE3-BAD8-805378B4A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" y="5772149"/>
            <a:ext cx="8500926" cy="9779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600" cap="all" baseline="0">
                <a:solidFill>
                  <a:schemeClr val="tx1"/>
                </a:solidFill>
                <a:latin typeface="GT Standard L Extende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B22324-510A-38FD-07DF-89A2BB2858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4365" y="6934882"/>
            <a:ext cx="3618548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050" cap="all" spc="160" baseline="0">
                <a:solidFill>
                  <a:schemeClr val="tx1"/>
                </a:solidFill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6BDCAC8-E137-0FB1-95C8-BC4041249C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6700" y="243840"/>
            <a:ext cx="14097000" cy="4815840"/>
          </a:xfrm>
          <a:prstGeom prst="roundRect">
            <a:avLst>
              <a:gd name="adj" fmla="val 2980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D44D6-10EB-EF61-89EE-C465B190352E}"/>
              </a:ext>
            </a:extLst>
          </p:cNvPr>
          <p:cNvSpPr txBox="1"/>
          <p:nvPr userDrawn="1"/>
        </p:nvSpPr>
        <p:spPr>
          <a:xfrm>
            <a:off x="634365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1D7A58-C394-D298-3928-DDB30411F308}"/>
              </a:ext>
            </a:extLst>
          </p:cNvPr>
          <p:cNvSpPr txBox="1">
            <a:spLocks/>
          </p:cNvSpPr>
          <p:nvPr userDrawn="1"/>
        </p:nvSpPr>
        <p:spPr>
          <a:xfrm>
            <a:off x="63474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l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014762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>
            <a:extLst>
              <a:ext uri="{FF2B5EF4-FFF2-40B4-BE49-F238E27FC236}">
                <a16:creationId xmlns:a16="http://schemas.microsoft.com/office/drawing/2014/main" id="{55E00072-8177-8B6A-6A90-45F4AB9D73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8684DD0-26F1-1FC3-88D2-5B51E613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51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5615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Primar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7718AA-D45F-B35B-3E8D-9C19F3BD27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05150" y="2506979"/>
            <a:ext cx="11068050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1704F69-1FC3-DB7A-1D08-B981EE2B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5509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eft Align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7718AA-D45F-B35B-3E8D-9C19F3BD27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4187" y="2506979"/>
            <a:ext cx="11022013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1704F69-1FC3-DB7A-1D08-B981EE2B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116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9C8783-1EE1-5F05-94F0-020AC127930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13088" y="2506979"/>
            <a:ext cx="5283489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C207ECF-D4C3-643D-CB6A-041FFB70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C006B6-6F06-D002-5779-598B7A38284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856663" y="2506978"/>
            <a:ext cx="506530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372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150" y="2506978"/>
            <a:ext cx="11068048" cy="51625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Arial" pitchFamily="34" charset="0"/>
              <a:buChar char="•"/>
              <a:defRPr sz="1600" b="0"/>
            </a:lvl1pPr>
            <a:lvl2pPr marL="457200" indent="-228600">
              <a:spcBef>
                <a:spcPts val="600"/>
              </a:spcBef>
              <a:buFont typeface="Arial" pitchFamily="34" charset="0"/>
              <a:buChar char="–"/>
              <a:defRPr sz="1600" b="0"/>
            </a:lvl2pPr>
            <a:lvl3pPr marL="685800" indent="-228600">
              <a:spcBef>
                <a:spcPts val="600"/>
              </a:spcBef>
              <a:buFont typeface="Arial" pitchFamily="34" charset="0"/>
              <a:buChar char="–"/>
              <a:defRPr sz="1400" b="0"/>
            </a:lvl3pPr>
            <a:lvl4pPr marL="914400" indent="-228600">
              <a:spcBef>
                <a:spcPts val="600"/>
              </a:spcBef>
              <a:buFont typeface="Arial" pitchFamily="34" charset="0"/>
              <a:buChar char="–"/>
              <a:defRPr sz="1400" b="0"/>
            </a:lvl4pPr>
            <a:lvl5pPr marL="1143000" indent="-228600">
              <a:spcBef>
                <a:spcPts val="600"/>
              </a:spcBef>
              <a:buFont typeface="Arial" pitchFamily="34" charset="0"/>
              <a:buChar char="–"/>
              <a:defRPr sz="1400" b="0"/>
            </a:lvl5pPr>
            <a:lvl6pPr marL="1371600" indent="-228600">
              <a:spcBef>
                <a:spcPts val="600"/>
              </a:spcBef>
              <a:buFont typeface="Arial" pitchFamily="34" charset="0"/>
              <a:buChar char="–"/>
              <a:defRPr baseline="0"/>
            </a:lvl6pPr>
            <a:lvl7pPr marL="1600200" indent="-228600">
              <a:spcBef>
                <a:spcPts val="600"/>
              </a:spcBef>
              <a:buFont typeface="Arial" pitchFamily="34" charset="0"/>
              <a:buChar char="–"/>
              <a:defRPr baseline="0"/>
            </a:lvl7pPr>
            <a:lvl8pPr marL="1828800" indent="-228600">
              <a:spcBef>
                <a:spcPts val="600"/>
              </a:spcBef>
              <a:buFont typeface="Arial" pitchFamily="34" charset="0"/>
              <a:buChar char="–"/>
              <a:defRPr baseline="0"/>
            </a:lvl8pPr>
            <a:lvl9pPr marL="2057400" indent="-228600">
              <a:spcBef>
                <a:spcPts val="600"/>
              </a:spcBef>
              <a:buFont typeface="Arial" pitchFamily="34" charset="0"/>
              <a:buChar char="–"/>
              <a:defRPr baseline="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E9DCC20-00EA-22DD-2AE0-CB3AE03BE68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73ADA15-B0A6-A9E1-1441-0E6F1682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8742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5717FA4-86CE-556E-68FB-95C761BEC1B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4188" y="2506979"/>
            <a:ext cx="683101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3CCBB92-4E2E-CA56-141C-71DDE9C9C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02B511-3FEB-1B8B-7719-09807E1FF9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587"/>
          <a:stretch>
            <a:fillRect/>
          </a:stretch>
        </p:blipFill>
        <p:spPr>
          <a:xfrm>
            <a:off x="8343900" y="2053908"/>
            <a:ext cx="6286500" cy="5485475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713CD5E-96D2-F3B4-7945-151C1A4F88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9200" y="2508987"/>
            <a:ext cx="5524500" cy="4335780"/>
          </a:xfrm>
          <a:prstGeom prst="roundRect">
            <a:avLst>
              <a:gd name="adj" fmla="val 2257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9557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E655C0-EAC8-C1F6-4E1E-A95627EE0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587"/>
          <a:stretch>
            <a:fillRect/>
          </a:stretch>
        </p:blipFill>
        <p:spPr>
          <a:xfrm>
            <a:off x="8343900" y="2053908"/>
            <a:ext cx="6286500" cy="548547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A965AE0-60E2-C612-1BE0-C47299670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5DE58E-558F-F5EC-1082-9B720020266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667521" y="2506979"/>
            <a:ext cx="3986784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4B87AB6-AE03-F48C-7DF9-C5E130FC55E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4188" y="2506979"/>
            <a:ext cx="3986784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77A56BE-E30D-A604-6EC0-1BA1C7B58F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9200" y="2508987"/>
            <a:ext cx="5524500" cy="4335780"/>
          </a:xfrm>
          <a:prstGeom prst="roundRect">
            <a:avLst>
              <a:gd name="adj" fmla="val 2257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0224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3A8567-14EC-C957-B8D3-E24E11570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62" b="4989"/>
          <a:stretch>
            <a:fillRect/>
          </a:stretch>
        </p:blipFill>
        <p:spPr>
          <a:xfrm>
            <a:off x="5229001" y="174069"/>
            <a:ext cx="9401400" cy="8055531"/>
          </a:xfrm>
          <a:prstGeom prst="rect">
            <a:avLst/>
          </a:prstGeom>
        </p:spPr>
      </p:pic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7B1E6F2-2C2C-C9A9-5AB8-828355364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1700" y="888296"/>
            <a:ext cx="8382000" cy="6781234"/>
          </a:xfrm>
          <a:prstGeom prst="roundRect">
            <a:avLst>
              <a:gd name="adj" fmla="val 2257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AD280C-FC90-5C16-7F3E-4E787A928E0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FFF1056-2A2E-EAB8-F36F-EBD7E5F8C0F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84188" y="2921169"/>
            <a:ext cx="4340904" cy="474836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40E6F3E-0F98-698F-5249-2672EA9A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8"/>
            <a:ext cx="5307013" cy="16152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472F4-F461-80E0-0FB3-EFCB9B5CC08D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7D6D-506A-74EA-66C7-80F4746277AA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1462770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3AD2B2-95E0-8691-E903-8A9026CF8261}"/>
              </a:ext>
            </a:extLst>
          </p:cNvPr>
          <p:cNvSpPr/>
          <p:nvPr userDrawn="1"/>
        </p:nvSpPr>
        <p:spPr>
          <a:xfrm>
            <a:off x="0" y="609600"/>
            <a:ext cx="14630400" cy="7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5E00072-8177-8B6A-6A90-45F4AB9D73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8684DD0-26F1-1FC3-88D2-5B51E613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E0455-28DA-FCFA-8ED8-A428ECF25B46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053EBC-3E3E-5CCF-5A5C-C2B528F8E713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198517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 (Left Align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AB2385-4042-07C0-6BA0-6E264BA5CB68}"/>
              </a:ext>
            </a:extLst>
          </p:cNvPr>
          <p:cNvSpPr/>
          <p:nvPr userDrawn="1"/>
        </p:nvSpPr>
        <p:spPr>
          <a:xfrm>
            <a:off x="0" y="595993"/>
            <a:ext cx="14630400" cy="7633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07086DB-C6B2-0EAA-2AD5-9B3FF5BF8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7718AA-D45F-B35B-3E8D-9C19F3BD27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4187" y="2506979"/>
            <a:ext cx="11022013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spcAft>
                <a:spcPts val="400"/>
              </a:spcAft>
              <a:defRPr/>
            </a:lvl1pPr>
            <a:lvl2pPr>
              <a:spcAft>
                <a:spcPts val="400"/>
              </a:spcAft>
              <a:defRPr/>
            </a:lvl2pPr>
            <a:lvl3pPr>
              <a:spcAft>
                <a:spcPts val="400"/>
              </a:spcAft>
              <a:defRPr sz="1600"/>
            </a:lvl3pPr>
            <a:lvl4pPr>
              <a:spcAft>
                <a:spcPts val="400"/>
              </a:spcAft>
              <a:defRPr/>
            </a:lvl4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1704F69-1FC3-DB7A-1D08-B981EE2B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F00A7-BEB6-EC4D-515F-8796DA7764E1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021A3-0CD0-FAEA-5FA7-F851D1A40F17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224020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3F9C0B-0317-E2A6-8F23-EFFBE864DCA8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>
              <a:latin typeface="Inter Medium" panose="0200060300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73B2DF-BAF2-C420-FD86-86240D16DD9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 b="1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CFE166FA-3785-7D1B-CA27-32A8C6AA5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6700" y="243840"/>
            <a:ext cx="14097000" cy="4815840"/>
          </a:xfrm>
          <a:prstGeom prst="roundRect">
            <a:avLst>
              <a:gd name="adj" fmla="val 2980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94202A-ADEE-8CFF-1CA7-B4EBFBE99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" y="5447346"/>
            <a:ext cx="3618548" cy="167641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1" cap="all" spc="160" baseline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7" name="Union" descr="preencoded.png">
            <a:extLst>
              <a:ext uri="{FF2B5EF4-FFF2-40B4-BE49-F238E27FC236}">
                <a16:creationId xmlns:a16="http://schemas.microsoft.com/office/drawing/2014/main" id="{6B75D626-922D-0E0E-7BD5-82111694B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704320" y="5496587"/>
            <a:ext cx="2682240" cy="43434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A037E8E-E172-D17B-2149-6A94B7D28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" y="5772149"/>
            <a:ext cx="8500926" cy="9779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600" cap="all" baseline="0">
                <a:solidFill>
                  <a:schemeClr val="bg1"/>
                </a:solidFill>
                <a:latin typeface="GT Standard L Extende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02A3888-58A2-A135-1883-E4B3EEEDACE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4365" y="6934882"/>
            <a:ext cx="3618548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050" cap="all" spc="160" baseline="0">
                <a:solidFill>
                  <a:schemeClr val="bg1"/>
                </a:solidFill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B744B-193D-6E0B-E7D5-34E3C8AFA502}"/>
              </a:ext>
            </a:extLst>
          </p:cNvPr>
          <p:cNvSpPr txBox="1"/>
          <p:nvPr userDrawn="1"/>
        </p:nvSpPr>
        <p:spPr>
          <a:xfrm>
            <a:off x="634365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89FB58-EA76-5447-7437-9269C4C95915}"/>
              </a:ext>
            </a:extLst>
          </p:cNvPr>
          <p:cNvSpPr txBox="1">
            <a:spLocks/>
          </p:cNvSpPr>
          <p:nvPr userDrawn="1"/>
        </p:nvSpPr>
        <p:spPr>
          <a:xfrm>
            <a:off x="63474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l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591399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56793-F272-E05F-7FDB-6FC60AE78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600"/>
            <a:ext cx="14630400" cy="7620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740A865-2EAE-D2C5-9D67-0453F029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2699596"/>
            <a:ext cx="11068048" cy="3343274"/>
          </a:xfrm>
          <a:prstGeom prst="rect">
            <a:avLst/>
          </a:prstGeom>
        </p:spPr>
        <p:txBody>
          <a:bodyPr vert="horz" lIns="0" tIns="45720" rIns="91440" bIns="45720" rtlCol="0" anchor="ctr" anchorCtr="0">
            <a:noAutofit/>
          </a:bodyPr>
          <a:lstStyle>
            <a:lvl1pPr algn="l">
              <a:defRPr lang="en-US" sz="5000" dirty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2CCEFD-F919-42FA-0DD8-3DB039A268F3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pic>
        <p:nvPicPr>
          <p:cNvPr id="13" name="HeaderMasthead" descr="preencoded.png">
            <a:extLst>
              <a:ext uri="{FF2B5EF4-FFF2-40B4-BE49-F238E27FC236}">
                <a16:creationId xmlns:a16="http://schemas.microsoft.com/office/drawing/2014/main" id="{93C7ACA0-9850-735F-DDA2-7E3D6AF17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09600"/>
            <a:ext cx="14630400" cy="76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BBDAE8-E8F2-0C57-3991-61B5388D5967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8333617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D6C4FC-7347-DEA0-51A8-878E036B731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81699" y="2456954"/>
            <a:ext cx="7408297" cy="509055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710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>
            <a:extLst>
              <a:ext uri="{FF2B5EF4-FFF2-40B4-BE49-F238E27FC236}">
                <a16:creationId xmlns:a16="http://schemas.microsoft.com/office/drawing/2014/main" id="{55E00072-8177-8B6A-6A90-45F4AB9D73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8684DD0-26F1-1FC3-88D2-5B51E613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082499-2B66-314C-1973-DB5EE025F0B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84186" y="6929040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F5507-DAA8-A243-F8A6-84A409DE0F3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84187" y="7257107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551BE5F-EB37-52BA-BF3C-7F77959E16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4186" y="2506980"/>
            <a:ext cx="3931920" cy="4114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E15AC9-7292-3D13-6C73-282E69EE8FE5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5989638" y="2506980"/>
            <a:ext cx="5516562" cy="411480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6866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>
            <a:extLst>
              <a:ext uri="{FF2B5EF4-FFF2-40B4-BE49-F238E27FC236}">
                <a16:creationId xmlns:a16="http://schemas.microsoft.com/office/drawing/2014/main" id="{55E00072-8177-8B6A-6A90-45F4AB9D73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4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8684DD0-26F1-1FC3-88D2-5B51E613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082499-2B66-314C-1973-DB5EE025F0B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543854" y="2985692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F5507-DAA8-A243-F8A6-84A409DE0F3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543855" y="3281103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551BE5F-EB37-52BA-BF3C-7F77959E16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4186" y="2856878"/>
            <a:ext cx="1828800" cy="1828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BD811A-C99D-3B7A-BCC3-66DA844F1C8B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2543854" y="5407568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A747F1-959A-3806-A11E-FFACEFB693EF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2543855" y="5702979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1B0D53B-7E9B-3DC3-BA87-003824F65D9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84186" y="5278754"/>
            <a:ext cx="1828800" cy="1828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06E116-3C8D-CF15-BA0D-FE1D9DF8D865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9610724" y="2985692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EF596F-37D3-8C56-AEC3-A941B57F4B8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9610725" y="3281103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5D416AB-5AB8-3255-9B13-3BFE55B106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51056" y="2856878"/>
            <a:ext cx="1828800" cy="1828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FEF732-87F6-4DAB-0C27-9A712527F2FB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9610724" y="5407568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8E4127-A4BC-BD25-7D63-1979A3E79EF6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9610725" y="5702979"/>
            <a:ext cx="4562475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A5C05823-0C0C-A242-FF86-E466B32E921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551056" y="5278754"/>
            <a:ext cx="1828800" cy="1828800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0569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(Full 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2C44BC-E9BB-0137-5946-790004835E99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pic>
        <p:nvPicPr>
          <p:cNvPr id="3" name="HeaderMasthead" descr="preencoded.png">
            <a:extLst>
              <a:ext uri="{FF2B5EF4-FFF2-40B4-BE49-F238E27FC236}">
                <a16:creationId xmlns:a16="http://schemas.microsoft.com/office/drawing/2014/main" id="{12ACD87B-8699-6D24-5A7E-A8063B91C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4630400" cy="82296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C3C95B2-F331-1096-8717-06D4D973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5D26464-8BF8-9643-D915-A91B6ECFC4E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4BDC-01CE-3431-C0CE-A241E39ACE58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5C4041-222A-F69A-E9EC-1D6BBE6C387B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sp>
        <p:nvSpPr>
          <p:cNvPr id="8" name="Text Box 115">
            <a:extLst>
              <a:ext uri="{FF2B5EF4-FFF2-40B4-BE49-F238E27FC236}">
                <a16:creationId xmlns:a16="http://schemas.microsoft.com/office/drawing/2014/main" id="{966E7D02-A59E-D77B-34F9-177B59C8C7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bg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bg1"/>
              </a:solidFill>
              <a:latin typeface="Inter Bold"/>
              <a:ea typeface="Inter Bold"/>
            </a:endParaRPr>
          </a:p>
        </p:txBody>
      </p:sp>
      <p:sp>
        <p:nvSpPr>
          <p:cNvPr id="9" name="Text Box 115">
            <a:extLst>
              <a:ext uri="{FF2B5EF4-FFF2-40B4-BE49-F238E27FC236}">
                <a16:creationId xmlns:a16="http://schemas.microsoft.com/office/drawing/2014/main" id="{C625C1F0-127F-73C3-7ADA-A6081E5BFC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bg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bg1"/>
              </a:solidFill>
              <a:latin typeface="Inter Bold"/>
              <a:ea typeface="Inter Bold"/>
            </a:endParaRPr>
          </a:p>
        </p:txBody>
      </p:sp>
      <p:pic>
        <p:nvPicPr>
          <p:cNvPr id="10" name="Union" descr="preencoded.png">
            <a:extLst>
              <a:ext uri="{FF2B5EF4-FFF2-40B4-BE49-F238E27FC236}">
                <a16:creationId xmlns:a16="http://schemas.microsoft.com/office/drawing/2014/main" id="{2E0A7C26-1063-DA8C-412A-967875A0E2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  <p:sp>
        <p:nvSpPr>
          <p:cNvPr id="11" name="COMPANY OVERVIEW">
            <a:extLst>
              <a:ext uri="{FF2B5EF4-FFF2-40B4-BE49-F238E27FC236}">
                <a16:creationId xmlns:a16="http://schemas.microsoft.com/office/drawing/2014/main" id="{460D8598-B6F3-061C-1E91-55DD0B252539}"/>
              </a:ext>
            </a:extLst>
          </p:cNvPr>
          <p:cNvSpPr/>
          <p:nvPr userDrawn="1"/>
        </p:nvSpPr>
        <p:spPr>
          <a:xfrm>
            <a:off x="4741071" y="243840"/>
            <a:ext cx="5150644" cy="129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0"/>
              </a:lnSpc>
              <a:buNone/>
            </a:pPr>
            <a:r>
              <a:rPr lang="en-US" sz="900" b="1" kern="0" cap="all" spc="168" baseline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PRESENTATION DESCRIPTION</a:t>
            </a:r>
            <a:endParaRPr lang="en-US" sz="900" b="1" cap="all" baseline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159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(Whit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2C44BC-E9BB-0137-5946-790004835E99}"/>
              </a:ext>
            </a:extLst>
          </p:cNvPr>
          <p:cNvSpPr/>
          <p:nvPr userDrawn="1"/>
        </p:nvSpPr>
        <p:spPr>
          <a:xfrm>
            <a:off x="0" y="609600"/>
            <a:ext cx="14630400" cy="76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pic>
        <p:nvPicPr>
          <p:cNvPr id="3" name="HeaderMasthead" descr="preencoded.png">
            <a:extLst>
              <a:ext uri="{FF2B5EF4-FFF2-40B4-BE49-F238E27FC236}">
                <a16:creationId xmlns:a16="http://schemas.microsoft.com/office/drawing/2014/main" id="{12ACD87B-8699-6D24-5A7E-A8063B91C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C3C95B2-F331-1096-8717-06D4D973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5D26464-8BF8-9643-D915-A91B6ECFC4E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0" spc="0" baseline="0"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eyebrow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4BDC-01CE-3431-C0CE-A241E39ACE58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5C4041-222A-F69A-E9EC-1D6BBE6C387B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2383631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2C44BC-E9BB-0137-5946-790004835E99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pic>
        <p:nvPicPr>
          <p:cNvPr id="3" name="HeaderMasthead" descr="preencoded.png">
            <a:extLst>
              <a:ext uri="{FF2B5EF4-FFF2-40B4-BE49-F238E27FC236}">
                <a16:creationId xmlns:a16="http://schemas.microsoft.com/office/drawing/2014/main" id="{12ACD87B-8699-6D24-5A7E-A8063B91C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B14BDC-01CE-3431-C0CE-A241E39ACE58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5C4041-222A-F69A-E9EC-1D6BBE6C387B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5F7739-5F3D-DF4D-BE90-E2362F48ACE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105150" y="2249752"/>
            <a:ext cx="11068048" cy="265573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spcBef>
                <a:spcPts val="600"/>
              </a:spcBef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ts val="3600"/>
              </a:lnSpc>
              <a:spcBef>
                <a:spcPts val="600"/>
              </a:spcBef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2pPr>
            <a:lvl3pPr marL="0" indent="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988E8C-D038-1253-4258-6D8D58C445F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91036" y="5532949"/>
            <a:ext cx="7205663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bg1"/>
                </a:solidFill>
                <a:latin typeface="GT Standard L Extended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6F164B-E08C-29C0-7C1E-2FD6BCE1AD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491037" y="5886416"/>
            <a:ext cx="7205663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200" cap="all" spc="160" baseline="0">
                <a:solidFill>
                  <a:schemeClr val="bg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7C4B69D7-624C-1666-EA6E-6FA241A2489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05149" y="5251736"/>
            <a:ext cx="1114425" cy="1114425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Graphic 14">
            <a:extLst>
              <a:ext uri="{FF2B5EF4-FFF2-40B4-BE49-F238E27FC236}">
                <a16:creationId xmlns:a16="http://schemas.microsoft.com/office/drawing/2014/main" id="{289971B2-6DA5-08CA-F7E5-1172BD30B562}"/>
              </a:ext>
            </a:extLst>
          </p:cNvPr>
          <p:cNvSpPr/>
          <p:nvPr/>
        </p:nvSpPr>
        <p:spPr>
          <a:xfrm>
            <a:off x="1328946" y="2405533"/>
            <a:ext cx="1212117" cy="965628"/>
          </a:xfrm>
          <a:custGeom>
            <a:avLst/>
            <a:gdLst>
              <a:gd name="csX0" fmla="*/ 436380 w 1212117"/>
              <a:gd name="csY0" fmla="*/ 528071 h 965628"/>
              <a:gd name="csX1" fmla="*/ 187312 w 1212117"/>
              <a:gd name="csY1" fmla="*/ 528071 h 965628"/>
              <a:gd name="csX2" fmla="*/ 187312 w 1212117"/>
              <a:gd name="csY2" fmla="*/ 409448 h 965628"/>
              <a:gd name="csX3" fmla="*/ 425638 w 1212117"/>
              <a:gd name="csY3" fmla="*/ 172264 h 965628"/>
              <a:gd name="csX4" fmla="*/ 433264 w 1212117"/>
              <a:gd name="csY4" fmla="*/ 172213 h 965628"/>
              <a:gd name="csX5" fmla="*/ 483088 w 1212117"/>
              <a:gd name="csY5" fmla="*/ 172213 h 965628"/>
              <a:gd name="csX6" fmla="*/ 483088 w 1212117"/>
              <a:gd name="csY6" fmla="*/ 13007 h 965628"/>
              <a:gd name="csX7" fmla="*/ 427044 w 1212117"/>
              <a:gd name="csY7" fmla="*/ 13007 h 965628"/>
              <a:gd name="csX8" fmla="*/ 427044 w 1212117"/>
              <a:gd name="csY8" fmla="*/ 0 h 965628"/>
              <a:gd name="csX9" fmla="*/ 496060 w 1212117"/>
              <a:gd name="csY9" fmla="*/ 0 h 965628"/>
              <a:gd name="csX10" fmla="*/ 496060 w 1212117"/>
              <a:gd name="csY10" fmla="*/ 185220 h 965628"/>
              <a:gd name="csX11" fmla="*/ 433264 w 1212117"/>
              <a:gd name="csY11" fmla="*/ 185220 h 965628"/>
              <a:gd name="csX12" fmla="*/ 257797 w 1212117"/>
              <a:gd name="csY12" fmla="*/ 240893 h 965628"/>
              <a:gd name="csX13" fmla="*/ 200284 w 1212117"/>
              <a:gd name="csY13" fmla="*/ 409448 h 965628"/>
              <a:gd name="csX14" fmla="*/ 200284 w 1212117"/>
              <a:gd name="csY14" fmla="*/ 515065 h 965628"/>
              <a:gd name="csX15" fmla="*/ 449352 w 1212117"/>
              <a:gd name="csY15" fmla="*/ 515065 h 965628"/>
              <a:gd name="csX16" fmla="*/ 449352 w 1212117"/>
              <a:gd name="csY16" fmla="*/ 965628 h 965628"/>
              <a:gd name="csX17" fmla="*/ 0 w 1212117"/>
              <a:gd name="csY17" fmla="*/ 965628 h 965628"/>
              <a:gd name="csX18" fmla="*/ 0 w 1212117"/>
              <a:gd name="csY18" fmla="*/ 418822 h 965628"/>
              <a:gd name="csX19" fmla="*/ 106273 w 1212117"/>
              <a:gd name="csY19" fmla="*/ 113340 h 965628"/>
              <a:gd name="csX20" fmla="*/ 106337 w 1212117"/>
              <a:gd name="csY20" fmla="*/ 113263 h 965628"/>
              <a:gd name="csX21" fmla="*/ 106400 w 1212117"/>
              <a:gd name="csY21" fmla="*/ 113200 h 965628"/>
              <a:gd name="csX22" fmla="*/ 427044 w 1212117"/>
              <a:gd name="csY22" fmla="*/ 0 h 965628"/>
              <a:gd name="csX23" fmla="*/ 427044 w 1212117"/>
              <a:gd name="csY23" fmla="*/ 13007 h 965628"/>
              <a:gd name="csX24" fmla="*/ 414300 w 1212117"/>
              <a:gd name="csY24" fmla="*/ 13108 h 965628"/>
              <a:gd name="csX25" fmla="*/ 115711 w 1212117"/>
              <a:gd name="csY25" fmla="*/ 122256 h 965628"/>
              <a:gd name="csX26" fmla="*/ 109390 w 1212117"/>
              <a:gd name="csY26" fmla="*/ 129166 h 965628"/>
              <a:gd name="csX27" fmla="*/ 12972 w 1212117"/>
              <a:gd name="csY27" fmla="*/ 418822 h 965628"/>
              <a:gd name="csX28" fmla="*/ 12972 w 1212117"/>
              <a:gd name="csY28" fmla="*/ 952622 h 965628"/>
              <a:gd name="csX29" fmla="*/ 436380 w 1212117"/>
              <a:gd name="csY29" fmla="*/ 952622 h 965628"/>
              <a:gd name="csX30" fmla="*/ 436380 w 1212117"/>
              <a:gd name="csY30" fmla="*/ 528071 h 965628"/>
              <a:gd name="csX31" fmla="*/ 1152449 w 1212117"/>
              <a:gd name="csY31" fmla="*/ 528071 h 965628"/>
              <a:gd name="csX32" fmla="*/ 903380 w 1212117"/>
              <a:gd name="csY32" fmla="*/ 528071 h 965628"/>
              <a:gd name="csX33" fmla="*/ 903380 w 1212117"/>
              <a:gd name="csY33" fmla="*/ 409448 h 965628"/>
              <a:gd name="csX34" fmla="*/ 1141707 w 1212117"/>
              <a:gd name="csY34" fmla="*/ 172264 h 965628"/>
              <a:gd name="csX35" fmla="*/ 1149333 w 1212117"/>
              <a:gd name="csY35" fmla="*/ 172213 h 965628"/>
              <a:gd name="csX36" fmla="*/ 1199145 w 1212117"/>
              <a:gd name="csY36" fmla="*/ 172213 h 965628"/>
              <a:gd name="csX37" fmla="*/ 1199145 w 1212117"/>
              <a:gd name="csY37" fmla="*/ 13007 h 965628"/>
              <a:gd name="csX38" fmla="*/ 1143113 w 1212117"/>
              <a:gd name="csY38" fmla="*/ 13007 h 965628"/>
              <a:gd name="csX39" fmla="*/ 1143113 w 1212117"/>
              <a:gd name="csY39" fmla="*/ 0 h 965628"/>
              <a:gd name="csX40" fmla="*/ 1212117 w 1212117"/>
              <a:gd name="csY40" fmla="*/ 0 h 965628"/>
              <a:gd name="csX41" fmla="*/ 1212117 w 1212117"/>
              <a:gd name="csY41" fmla="*/ 185220 h 965628"/>
              <a:gd name="csX42" fmla="*/ 1149333 w 1212117"/>
              <a:gd name="csY42" fmla="*/ 185220 h 965628"/>
              <a:gd name="csX43" fmla="*/ 973866 w 1212117"/>
              <a:gd name="csY43" fmla="*/ 240893 h 965628"/>
              <a:gd name="csX44" fmla="*/ 916352 w 1212117"/>
              <a:gd name="csY44" fmla="*/ 409448 h 965628"/>
              <a:gd name="csX45" fmla="*/ 916352 w 1212117"/>
              <a:gd name="csY45" fmla="*/ 515065 h 965628"/>
              <a:gd name="csX46" fmla="*/ 1165421 w 1212117"/>
              <a:gd name="csY46" fmla="*/ 515065 h 965628"/>
              <a:gd name="csX47" fmla="*/ 1165421 w 1212117"/>
              <a:gd name="csY47" fmla="*/ 965628 h 965628"/>
              <a:gd name="csX48" fmla="*/ 716069 w 1212117"/>
              <a:gd name="csY48" fmla="*/ 965628 h 965628"/>
              <a:gd name="csX49" fmla="*/ 716069 w 1212117"/>
              <a:gd name="csY49" fmla="*/ 418822 h 965628"/>
              <a:gd name="csX50" fmla="*/ 822342 w 1212117"/>
              <a:gd name="csY50" fmla="*/ 113340 h 965628"/>
              <a:gd name="csX51" fmla="*/ 822406 w 1212117"/>
              <a:gd name="csY51" fmla="*/ 113263 h 965628"/>
              <a:gd name="csX52" fmla="*/ 822468 w 1212117"/>
              <a:gd name="csY52" fmla="*/ 113200 h 965628"/>
              <a:gd name="csX53" fmla="*/ 1143113 w 1212117"/>
              <a:gd name="csY53" fmla="*/ 0 h 965628"/>
              <a:gd name="csX54" fmla="*/ 1143113 w 1212117"/>
              <a:gd name="csY54" fmla="*/ 13007 h 965628"/>
              <a:gd name="csX55" fmla="*/ 1130369 w 1212117"/>
              <a:gd name="csY55" fmla="*/ 13108 h 965628"/>
              <a:gd name="csX56" fmla="*/ 831780 w 1212117"/>
              <a:gd name="csY56" fmla="*/ 122256 h 965628"/>
              <a:gd name="csX57" fmla="*/ 825458 w 1212117"/>
              <a:gd name="csY57" fmla="*/ 129166 h 965628"/>
              <a:gd name="csX58" fmla="*/ 729041 w 1212117"/>
              <a:gd name="csY58" fmla="*/ 418822 h 965628"/>
              <a:gd name="csX59" fmla="*/ 729041 w 1212117"/>
              <a:gd name="csY59" fmla="*/ 952622 h 965628"/>
              <a:gd name="csX60" fmla="*/ 1152449 w 1212117"/>
              <a:gd name="csY60" fmla="*/ 952622 h 965628"/>
              <a:gd name="csX61" fmla="*/ 1152449 w 1212117"/>
              <a:gd name="csY61" fmla="*/ 528071 h 9656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</a:cxnLst>
            <a:rect l="l" t="t" r="r" b="b"/>
            <a:pathLst>
              <a:path w="1212117" h="965628">
                <a:moveTo>
                  <a:pt x="436380" y="528071"/>
                </a:moveTo>
                <a:lnTo>
                  <a:pt x="187312" y="528071"/>
                </a:lnTo>
                <a:lnTo>
                  <a:pt x="187312" y="409448"/>
                </a:lnTo>
                <a:cubicBezTo>
                  <a:pt x="187312" y="253760"/>
                  <a:pt x="266758" y="174698"/>
                  <a:pt x="425638" y="172264"/>
                </a:cubicBezTo>
                <a:lnTo>
                  <a:pt x="433264" y="172213"/>
                </a:lnTo>
                <a:lnTo>
                  <a:pt x="483088" y="172213"/>
                </a:lnTo>
                <a:lnTo>
                  <a:pt x="483088" y="13007"/>
                </a:lnTo>
                <a:lnTo>
                  <a:pt x="427044" y="13007"/>
                </a:lnTo>
                <a:lnTo>
                  <a:pt x="427044" y="0"/>
                </a:lnTo>
                <a:lnTo>
                  <a:pt x="496060" y="0"/>
                </a:lnTo>
                <a:lnTo>
                  <a:pt x="496060" y="185220"/>
                </a:lnTo>
                <a:lnTo>
                  <a:pt x="433264" y="185220"/>
                </a:lnTo>
                <a:cubicBezTo>
                  <a:pt x="353159" y="185221"/>
                  <a:pt x="295484" y="204541"/>
                  <a:pt x="257797" y="240893"/>
                </a:cubicBezTo>
                <a:cubicBezTo>
                  <a:pt x="220205" y="277154"/>
                  <a:pt x="200284" y="332505"/>
                  <a:pt x="200284" y="409448"/>
                </a:cubicBezTo>
                <a:lnTo>
                  <a:pt x="200284" y="515065"/>
                </a:lnTo>
                <a:lnTo>
                  <a:pt x="449352" y="515065"/>
                </a:lnTo>
                <a:lnTo>
                  <a:pt x="449352" y="965628"/>
                </a:lnTo>
                <a:lnTo>
                  <a:pt x="0" y="965628"/>
                </a:lnTo>
                <a:lnTo>
                  <a:pt x="0" y="418822"/>
                </a:lnTo>
                <a:cubicBezTo>
                  <a:pt x="0" y="291498"/>
                  <a:pt x="34984" y="189152"/>
                  <a:pt x="106273" y="113340"/>
                </a:cubicBezTo>
                <a:lnTo>
                  <a:pt x="106337" y="113263"/>
                </a:lnTo>
                <a:lnTo>
                  <a:pt x="106400" y="113200"/>
                </a:lnTo>
                <a:cubicBezTo>
                  <a:pt x="180176" y="37051"/>
                  <a:pt x="287829" y="0"/>
                  <a:pt x="427044" y="0"/>
                </a:cubicBezTo>
                <a:lnTo>
                  <a:pt x="427044" y="13007"/>
                </a:lnTo>
                <a:lnTo>
                  <a:pt x="414300" y="13108"/>
                </a:lnTo>
                <a:cubicBezTo>
                  <a:pt x="283605" y="15313"/>
                  <a:pt x="184076" y="51696"/>
                  <a:pt x="115711" y="122256"/>
                </a:cubicBezTo>
                <a:lnTo>
                  <a:pt x="109390" y="129166"/>
                </a:lnTo>
                <a:cubicBezTo>
                  <a:pt x="45110" y="201304"/>
                  <a:pt x="12972" y="297859"/>
                  <a:pt x="12972" y="418822"/>
                </a:cubicBezTo>
                <a:lnTo>
                  <a:pt x="12972" y="952622"/>
                </a:lnTo>
                <a:lnTo>
                  <a:pt x="436380" y="952622"/>
                </a:lnTo>
                <a:lnTo>
                  <a:pt x="436380" y="528071"/>
                </a:lnTo>
                <a:close/>
                <a:moveTo>
                  <a:pt x="1152449" y="528071"/>
                </a:moveTo>
                <a:lnTo>
                  <a:pt x="903380" y="528071"/>
                </a:lnTo>
                <a:lnTo>
                  <a:pt x="903380" y="409448"/>
                </a:lnTo>
                <a:cubicBezTo>
                  <a:pt x="903381" y="253759"/>
                  <a:pt x="982824" y="174697"/>
                  <a:pt x="1141707" y="172264"/>
                </a:cubicBezTo>
                <a:lnTo>
                  <a:pt x="1149333" y="172213"/>
                </a:lnTo>
                <a:lnTo>
                  <a:pt x="1199145" y="172213"/>
                </a:lnTo>
                <a:lnTo>
                  <a:pt x="1199145" y="13007"/>
                </a:lnTo>
                <a:lnTo>
                  <a:pt x="1143113" y="13007"/>
                </a:lnTo>
                <a:lnTo>
                  <a:pt x="1143113" y="0"/>
                </a:lnTo>
                <a:lnTo>
                  <a:pt x="1212117" y="0"/>
                </a:lnTo>
                <a:lnTo>
                  <a:pt x="1212117" y="185220"/>
                </a:lnTo>
                <a:lnTo>
                  <a:pt x="1149333" y="185220"/>
                </a:lnTo>
                <a:cubicBezTo>
                  <a:pt x="1069227" y="185221"/>
                  <a:pt x="1011554" y="204541"/>
                  <a:pt x="973866" y="240893"/>
                </a:cubicBezTo>
                <a:cubicBezTo>
                  <a:pt x="936273" y="277154"/>
                  <a:pt x="916353" y="332504"/>
                  <a:pt x="916352" y="409448"/>
                </a:cubicBezTo>
                <a:lnTo>
                  <a:pt x="916352" y="515065"/>
                </a:lnTo>
                <a:lnTo>
                  <a:pt x="1165421" y="515065"/>
                </a:lnTo>
                <a:lnTo>
                  <a:pt x="1165421" y="965628"/>
                </a:lnTo>
                <a:lnTo>
                  <a:pt x="716069" y="965628"/>
                </a:lnTo>
                <a:lnTo>
                  <a:pt x="716069" y="418822"/>
                </a:lnTo>
                <a:cubicBezTo>
                  <a:pt x="716069" y="291498"/>
                  <a:pt x="751052" y="189152"/>
                  <a:pt x="822342" y="113340"/>
                </a:cubicBezTo>
                <a:lnTo>
                  <a:pt x="822406" y="113263"/>
                </a:lnTo>
                <a:lnTo>
                  <a:pt x="822468" y="113200"/>
                </a:lnTo>
                <a:cubicBezTo>
                  <a:pt x="896245" y="37051"/>
                  <a:pt x="1003897" y="0"/>
                  <a:pt x="1143113" y="0"/>
                </a:cubicBezTo>
                <a:lnTo>
                  <a:pt x="1143113" y="13007"/>
                </a:lnTo>
                <a:lnTo>
                  <a:pt x="1130369" y="13108"/>
                </a:lnTo>
                <a:cubicBezTo>
                  <a:pt x="999674" y="15313"/>
                  <a:pt x="900144" y="51696"/>
                  <a:pt x="831780" y="122256"/>
                </a:cubicBezTo>
                <a:lnTo>
                  <a:pt x="825458" y="129166"/>
                </a:lnTo>
                <a:cubicBezTo>
                  <a:pt x="761178" y="201304"/>
                  <a:pt x="729041" y="297857"/>
                  <a:pt x="729041" y="418822"/>
                </a:cubicBezTo>
                <a:lnTo>
                  <a:pt x="729041" y="952622"/>
                </a:lnTo>
                <a:lnTo>
                  <a:pt x="1152449" y="952622"/>
                </a:lnTo>
                <a:lnTo>
                  <a:pt x="1152449" y="528071"/>
                </a:lnTo>
                <a:close/>
              </a:path>
            </a:pathLst>
          </a:custGeom>
          <a:solidFill>
            <a:schemeClr val="accent5"/>
          </a:solidFill>
          <a:ln w="12970" cap="flat">
            <a:noFill/>
            <a:prstDash val="solid"/>
            <a:miter/>
          </a:ln>
        </p:spPr>
        <p:txBody>
          <a:bodyPr/>
          <a:lstStyle/>
          <a:p>
            <a:endParaRPr lang="en-DE">
              <a:solidFill>
                <a:schemeClr val="accent4"/>
              </a:solidFill>
              <a:latin typeface="Inter" panose="02000503000000020004" pitchFamily="50" charset="0"/>
            </a:endParaRPr>
          </a:p>
        </p:txBody>
      </p:sp>
      <p:sp>
        <p:nvSpPr>
          <p:cNvPr id="6" name="Text Box 115">
            <a:extLst>
              <a:ext uri="{FF2B5EF4-FFF2-40B4-BE49-F238E27FC236}">
                <a16:creationId xmlns:a16="http://schemas.microsoft.com/office/drawing/2014/main" id="{A048D12D-29DD-D8DF-D0A4-9A36FD29DD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bg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bg1"/>
              </a:solidFill>
              <a:latin typeface="Inter Bold"/>
              <a:ea typeface="Inter Bold"/>
            </a:endParaRPr>
          </a:p>
        </p:txBody>
      </p:sp>
      <p:sp>
        <p:nvSpPr>
          <p:cNvPr id="7" name="Text Box 115">
            <a:extLst>
              <a:ext uri="{FF2B5EF4-FFF2-40B4-BE49-F238E27FC236}">
                <a16:creationId xmlns:a16="http://schemas.microsoft.com/office/drawing/2014/main" id="{E3E80215-1A0C-AEE9-21D0-C1DFF761BE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bg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bg1"/>
              </a:solidFill>
              <a:latin typeface="Inter Bold"/>
              <a:ea typeface="Inter Bold"/>
            </a:endParaRPr>
          </a:p>
        </p:txBody>
      </p:sp>
      <p:pic>
        <p:nvPicPr>
          <p:cNvPr id="9" name="Union" descr="preencoded.png">
            <a:extLst>
              <a:ext uri="{FF2B5EF4-FFF2-40B4-BE49-F238E27FC236}">
                <a16:creationId xmlns:a16="http://schemas.microsoft.com/office/drawing/2014/main" id="{84A28516-F244-E772-2F22-00C058D75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  <p:sp>
        <p:nvSpPr>
          <p:cNvPr id="10" name="COMPANY OVERVIEW">
            <a:extLst>
              <a:ext uri="{FF2B5EF4-FFF2-40B4-BE49-F238E27FC236}">
                <a16:creationId xmlns:a16="http://schemas.microsoft.com/office/drawing/2014/main" id="{73581848-D525-1749-FBFB-E0E176CEEBC1}"/>
              </a:ext>
            </a:extLst>
          </p:cNvPr>
          <p:cNvSpPr/>
          <p:nvPr userDrawn="1"/>
        </p:nvSpPr>
        <p:spPr>
          <a:xfrm>
            <a:off x="4741071" y="243840"/>
            <a:ext cx="5150644" cy="129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20"/>
              </a:lnSpc>
              <a:buNone/>
            </a:pPr>
            <a:r>
              <a:rPr lang="en-US" sz="900" b="1" kern="0" cap="all" spc="168" baseline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PRESENTATION DESCRIPTION</a:t>
            </a:r>
            <a:endParaRPr lang="en-US" sz="900" b="1" cap="all" baseline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08995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28104F-AAE6-B720-6AA2-9965E47FA0B2}"/>
              </a:ext>
            </a:extLst>
          </p:cNvPr>
          <p:cNvSpPr/>
          <p:nvPr userDrawn="1"/>
        </p:nvSpPr>
        <p:spPr>
          <a:xfrm>
            <a:off x="0" y="481693"/>
            <a:ext cx="14630400" cy="774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42B0A81-49C8-FCE9-4620-D42F33FDA28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6099" y="619732"/>
            <a:ext cx="2649981" cy="3409342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21B71CE-FC70-2F19-3188-ACCD0DB193B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41219" y="619733"/>
            <a:ext cx="2649981" cy="3409342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9D4AFB4-FC0D-A2B9-7EC1-DD4D7717C96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6099" y="4248149"/>
            <a:ext cx="2649981" cy="3435958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EF1DFB8-BC9A-B59F-8B8A-BC5D1016A3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41219" y="4248150"/>
            <a:ext cx="2649981" cy="3435958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C11F13A-F960-0FFA-2F9F-71D30C7E6C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81701" y="619732"/>
            <a:ext cx="5524500" cy="7064375"/>
          </a:xfrm>
          <a:prstGeom prst="roundRect">
            <a:avLst>
              <a:gd name="adj" fmla="val 2349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AEF74C-2790-BA06-A268-BE5922DA362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696700" y="619733"/>
            <a:ext cx="2649981" cy="3409342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72D46F34-3342-C2E2-018B-2A1814EC730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696700" y="4248149"/>
            <a:ext cx="2649981" cy="3435959"/>
          </a:xfrm>
          <a:prstGeom prst="roundRect">
            <a:avLst>
              <a:gd name="adj" fmla="val 5813"/>
            </a:avLst>
          </a:prstGeom>
          <a:noFill/>
        </p:spPr>
        <p:txBody>
          <a:bodyPr anchor="ctr" anchorCtr="0">
            <a:normAutofit/>
          </a:bodyPr>
          <a:lstStyle>
            <a:lvl1pPr algn="ctr">
              <a:defRPr sz="1600" b="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06C4B-AD0F-177E-920A-CFF3206E0714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879712-D34B-145B-F968-944F6414925F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672950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Canv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8022F-70F3-0023-FA21-49EBA8DE9FA0}"/>
              </a:ext>
            </a:extLst>
          </p:cNvPr>
          <p:cNvSpPr/>
          <p:nvPr userDrawn="1"/>
        </p:nvSpPr>
        <p:spPr>
          <a:xfrm>
            <a:off x="0" y="0"/>
            <a:ext cx="14630400" cy="57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7603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8022F-70F3-0023-FA21-49EBA8DE9FA0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4D140-B4EA-E7E0-18A8-B7D83155FBFC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8E8F88-DA2A-1D8C-C16A-A27EE17F1733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88931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73B2DF-BAF2-C420-FD86-86240D16DD9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>
              <a:latin typeface="Inter Medium" panose="02000603000000020004" pitchFamily="50" charset="0"/>
            </a:endParaRPr>
          </a:p>
        </p:txBody>
      </p:sp>
      <p:pic>
        <p:nvPicPr>
          <p:cNvPr id="2" name="Frame 15529" descr="preencoded.png">
            <a:extLst>
              <a:ext uri="{FF2B5EF4-FFF2-40B4-BE49-F238E27FC236}">
                <a16:creationId xmlns:a16="http://schemas.microsoft.com/office/drawing/2014/main" id="{1EF2DDB8-8571-93E4-C67A-35640A82F9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243840"/>
            <a:ext cx="14142720" cy="4739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3F9C0B-0317-E2A6-8F23-EFFBE864DCA8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>
              <a:latin typeface="Inter Medium" panose="02000603000000020004" pitchFamily="50" charset="0"/>
            </a:endParaRPr>
          </a:p>
        </p:txBody>
      </p:sp>
      <p:pic>
        <p:nvPicPr>
          <p:cNvPr id="15" name="lookmomnoagency_httpss.mj.runJIcAb0P4040_Ultra-real_cinematic_p_638bfe43-65b2-4354-845b-4351f8df7907" descr="preencoded.png">
            <a:extLst>
              <a:ext uri="{FF2B5EF4-FFF2-40B4-BE49-F238E27FC236}">
                <a16:creationId xmlns:a16="http://schemas.microsoft.com/office/drawing/2014/main" id="{75169228-DC09-412D-D6F7-167D9FF754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3840" y="243840"/>
            <a:ext cx="14142720" cy="4815840"/>
          </a:xfrm>
          <a:prstGeom prst="rect">
            <a:avLst/>
          </a:prstGeom>
        </p:spPr>
      </p:pic>
      <p:pic>
        <p:nvPicPr>
          <p:cNvPr id="16" name="Vector (Stroke)" descr="preencoded.png">
            <a:extLst>
              <a:ext uri="{FF2B5EF4-FFF2-40B4-BE49-F238E27FC236}">
                <a16:creationId xmlns:a16="http://schemas.microsoft.com/office/drawing/2014/main" id="{5324CBEF-018F-5E09-4F26-F7E04320B8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3840" y="861060"/>
            <a:ext cx="13472160" cy="3573780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0342C94D-B005-C627-CC70-486D6842A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2733" y="5447346"/>
            <a:ext cx="7353431" cy="167641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1" cap="all" spc="16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8" name="Union" descr="preencoded.png">
            <a:extLst>
              <a:ext uri="{FF2B5EF4-FFF2-40B4-BE49-F238E27FC236}">
                <a16:creationId xmlns:a16="http://schemas.microsoft.com/office/drawing/2014/main" id="{4B2C8058-2A52-FBD2-A88A-2B552585CE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78641" y="5496587"/>
            <a:ext cx="2682240" cy="43434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B5FEA5F-CB2C-3FF5-0223-355E67B85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2734" y="5772149"/>
            <a:ext cx="7353431" cy="9779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600" cap="all" baseline="0">
                <a:solidFill>
                  <a:schemeClr val="tx1"/>
                </a:solidFill>
                <a:latin typeface="GT Standard L Extende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0ADAF0-376D-0DD9-DB01-41080379114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69690" y="6934882"/>
            <a:ext cx="3618548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050" cap="all" spc="160" baseline="0">
                <a:solidFill>
                  <a:schemeClr val="tx1"/>
                </a:solidFill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098C59-6A8E-1D1B-21F4-2CCFC29D4940}"/>
              </a:ext>
            </a:extLst>
          </p:cNvPr>
          <p:cNvSpPr txBox="1"/>
          <p:nvPr userDrawn="1"/>
        </p:nvSpPr>
        <p:spPr>
          <a:xfrm>
            <a:off x="5968365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67CFFB2-E724-A4AD-82D4-BABB159446D9}"/>
              </a:ext>
            </a:extLst>
          </p:cNvPr>
          <p:cNvSpPr txBox="1">
            <a:spLocks/>
          </p:cNvSpPr>
          <p:nvPr userDrawn="1"/>
        </p:nvSpPr>
        <p:spPr>
          <a:xfrm>
            <a:off x="596874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l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943525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501907-F4B6-0B68-11B4-BFBE267DA6BB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E10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A1C404-616A-0398-E1D5-7C7002338054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4" name="Union" descr="preencoded.png">
            <a:extLst>
              <a:ext uri="{FF2B5EF4-FFF2-40B4-BE49-F238E27FC236}">
                <a16:creationId xmlns:a16="http://schemas.microsoft.com/office/drawing/2014/main" id="{EA16ED0D-CB25-EA45-6EB2-9A86149AB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2270"/>
            <a:ext cx="14630400" cy="2385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89ECB-9023-389E-E7EE-1285853BDEB5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46D9-B686-7E94-2205-17D8ADEA3502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1374D-BA4A-0EF5-3894-069B57DF8D2A}"/>
              </a:ext>
            </a:extLst>
          </p:cNvPr>
          <p:cNvSpPr txBox="1"/>
          <p:nvPr userDrawn="1"/>
        </p:nvSpPr>
        <p:spPr>
          <a:xfrm>
            <a:off x="267231" y="7989116"/>
            <a:ext cx="29712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50" charset="0"/>
                <a:cs typeface="Inter" panose="02000503000000020004" pitchFamily="50" charset="0"/>
              </a:rPr>
              <a:t>v01 </a:t>
            </a:r>
          </a:p>
        </p:txBody>
      </p:sp>
    </p:spTree>
    <p:extLst>
      <p:ext uri="{BB962C8B-B14F-4D97-AF65-F5344CB8AC3E}">
        <p14:creationId xmlns:p14="http://schemas.microsoft.com/office/powerpoint/2010/main" val="177221023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501907-F4B6-0B68-11B4-BFBE267DA6BB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E10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A1C404-616A-0398-E1D5-7C7002338054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89ECB-9023-389E-E7EE-1285853BDEB5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46D9-B686-7E94-2205-17D8ADEA3502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F4D50-45C8-DA6C-C9B8-13ED37CF3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0" y="2677810"/>
            <a:ext cx="7772400" cy="2873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DDA3C-197F-4DFB-CFBA-4D8F92B01B89}"/>
              </a:ext>
            </a:extLst>
          </p:cNvPr>
          <p:cNvSpPr txBox="1"/>
          <p:nvPr userDrawn="1"/>
        </p:nvSpPr>
        <p:spPr>
          <a:xfrm>
            <a:off x="267231" y="7989116"/>
            <a:ext cx="29712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50" charset="0"/>
                <a:cs typeface="Inter" panose="02000503000000020004" pitchFamily="50" charset="0"/>
              </a:rPr>
              <a:t>v01 </a:t>
            </a:r>
          </a:p>
        </p:txBody>
      </p:sp>
    </p:spTree>
    <p:extLst>
      <p:ext uri="{BB962C8B-B14F-4D97-AF65-F5344CB8AC3E}">
        <p14:creationId xmlns:p14="http://schemas.microsoft.com/office/powerpoint/2010/main" val="13166546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D8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2EF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75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D8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2EF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6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D8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2EF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10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D8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2EF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64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D8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2EF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3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D8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2EF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57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D8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2EF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56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D8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2EF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73B2DF-BAF2-C420-FD86-86240D16DD9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>
              <a:latin typeface="Inter Medium" panose="02000603000000020004" pitchFamily="50" charset="0"/>
            </a:endParaRPr>
          </a:p>
        </p:txBody>
      </p:sp>
      <p:pic>
        <p:nvPicPr>
          <p:cNvPr id="2" name="Frame 15529" descr="preencoded.png">
            <a:extLst>
              <a:ext uri="{FF2B5EF4-FFF2-40B4-BE49-F238E27FC236}">
                <a16:creationId xmlns:a16="http://schemas.microsoft.com/office/drawing/2014/main" id="{1EF2DDB8-8571-93E4-C67A-35640A82F9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840" y="243840"/>
            <a:ext cx="14142720" cy="4739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3F9C0B-0317-E2A6-8F23-EFFBE864DCA8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>
              <a:latin typeface="Inter Medium" panose="02000603000000020004" pitchFamily="50" charset="0"/>
            </a:endParaRPr>
          </a:p>
        </p:txBody>
      </p:sp>
      <p:pic>
        <p:nvPicPr>
          <p:cNvPr id="15" name="lookmomnoagency_httpss.mj.runJIcAb0P4040_Ultra-real_cinematic_p_638bfe43-65b2-4354-845b-4351f8df7907" descr="preencoded.png">
            <a:extLst>
              <a:ext uri="{FF2B5EF4-FFF2-40B4-BE49-F238E27FC236}">
                <a16:creationId xmlns:a16="http://schemas.microsoft.com/office/drawing/2014/main" id="{75169228-DC09-412D-D6F7-167D9FF754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3840" y="243840"/>
            <a:ext cx="14142720" cy="4815840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0342C94D-B005-C627-CC70-486D6842A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2733" y="5447346"/>
            <a:ext cx="7353431" cy="167641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1" cap="all" spc="16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8" name="Union" descr="preencoded.png">
            <a:extLst>
              <a:ext uri="{FF2B5EF4-FFF2-40B4-BE49-F238E27FC236}">
                <a16:creationId xmlns:a16="http://schemas.microsoft.com/office/drawing/2014/main" id="{4B2C8058-2A52-FBD2-A88A-2B552585CE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41" y="5496587"/>
            <a:ext cx="2682240" cy="43434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B5FEA5F-CB2C-3FF5-0223-355E67B85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2734" y="5772149"/>
            <a:ext cx="7353431" cy="9779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600" cap="all" baseline="0">
                <a:solidFill>
                  <a:schemeClr val="tx1"/>
                </a:solidFill>
                <a:latin typeface="GT Standard L Extende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264E8B-C17A-16FA-16AB-17DE70932CB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69690" y="6934882"/>
            <a:ext cx="3618548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050" cap="all" spc="160" baseline="0">
                <a:solidFill>
                  <a:schemeClr val="tx1"/>
                </a:solidFill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Union" descr="preencoded.png">
            <a:extLst>
              <a:ext uri="{FF2B5EF4-FFF2-40B4-BE49-F238E27FC236}">
                <a16:creationId xmlns:a16="http://schemas.microsoft.com/office/drawing/2014/main" id="{6EFE4B1B-FBEC-0DBB-F10D-1A7A97DC17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43840" y="746760"/>
            <a:ext cx="14142720" cy="3825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6006E1-F854-BAE6-A4A2-9D3947AA8039}"/>
              </a:ext>
            </a:extLst>
          </p:cNvPr>
          <p:cNvSpPr txBox="1"/>
          <p:nvPr userDrawn="1"/>
        </p:nvSpPr>
        <p:spPr>
          <a:xfrm>
            <a:off x="5968365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4B61FB-43AA-F7C6-9DBE-87E8C3498914}"/>
              </a:ext>
            </a:extLst>
          </p:cNvPr>
          <p:cNvSpPr txBox="1">
            <a:spLocks/>
          </p:cNvSpPr>
          <p:nvPr userDrawn="1"/>
        </p:nvSpPr>
        <p:spPr>
          <a:xfrm>
            <a:off x="596874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l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803379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1D8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2EF"/>
          </a:solidFill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0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3011DD-6332-9F0F-B084-7137C8EF45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Union" descr="preencoded.png">
            <a:extLst>
              <a:ext uri="{FF2B5EF4-FFF2-40B4-BE49-F238E27FC236}">
                <a16:creationId xmlns:a16="http://schemas.microsoft.com/office/drawing/2014/main" id="{EEA4C39E-49C9-769F-6A3C-4C3CF1A5F1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704320" y="548640"/>
            <a:ext cx="2377440" cy="388620"/>
          </a:xfrm>
          <a:prstGeom prst="rect">
            <a:avLst/>
          </a:prstGeom>
        </p:spPr>
      </p:pic>
      <p:pic>
        <p:nvPicPr>
          <p:cNvPr id="6" name="Group 15515" descr="preencoded.png">
            <a:extLst>
              <a:ext uri="{FF2B5EF4-FFF2-40B4-BE49-F238E27FC236}">
                <a16:creationId xmlns:a16="http://schemas.microsoft.com/office/drawing/2014/main" id="{72CDACAB-F996-85AE-6509-9936932E3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52400" y="4785360"/>
            <a:ext cx="14325600" cy="329184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094202A-ADEE-8CFF-1CA7-B4EBFBE99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" y="5220920"/>
            <a:ext cx="3618548" cy="167641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1" cap="all" spc="160" baseline="0">
                <a:solidFill>
                  <a:schemeClr val="tx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037E8E-E172-D17B-2149-6A94B7D28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" y="5545723"/>
            <a:ext cx="8979898" cy="9779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600" cap="all" baseline="0">
                <a:solidFill>
                  <a:schemeClr val="tx1"/>
                </a:solidFill>
                <a:latin typeface="GT Standard L Extende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3B05D65-796A-C5FE-8595-B4F11391A12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4365" y="6688388"/>
            <a:ext cx="3618548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050" cap="all" spc="160" baseline="0">
                <a:solidFill>
                  <a:schemeClr val="tx1"/>
                </a:solidFill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BF47D-C676-43C2-A94C-DC56E5D22589}"/>
              </a:ext>
            </a:extLst>
          </p:cNvPr>
          <p:cNvSpPr txBox="1"/>
          <p:nvPr userDrawn="1"/>
        </p:nvSpPr>
        <p:spPr>
          <a:xfrm>
            <a:off x="634365" y="7704772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34A3979-0F25-DD7B-7C6E-91145AEF7A2A}"/>
              </a:ext>
            </a:extLst>
          </p:cNvPr>
          <p:cNvSpPr txBox="1">
            <a:spLocks/>
          </p:cNvSpPr>
          <p:nvPr userDrawn="1"/>
        </p:nvSpPr>
        <p:spPr>
          <a:xfrm>
            <a:off x="634742" y="7507286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l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306294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yout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E7A01-30CB-9E48-858C-7EB48E00B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5" name="Group 15512" descr="preencoded.png">
            <a:extLst>
              <a:ext uri="{FF2B5EF4-FFF2-40B4-BE49-F238E27FC236}">
                <a16:creationId xmlns:a16="http://schemas.microsoft.com/office/drawing/2014/main" id="{21103DBB-9305-565B-85C3-9892A8597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2400" y="4785360"/>
            <a:ext cx="14325600" cy="329184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094202A-ADEE-8CFF-1CA7-B4EBFBE99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" y="5220920"/>
            <a:ext cx="3618548" cy="167641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50" b="1" cap="all" spc="160" baseline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037E8E-E172-D17B-2149-6A94B7D28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" y="5545723"/>
            <a:ext cx="8979898" cy="9779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600" cap="all" baseline="0">
                <a:solidFill>
                  <a:schemeClr val="bg1"/>
                </a:solidFill>
                <a:latin typeface="GT Standard L Extende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7" name="Union" descr="preencoded.png">
            <a:extLst>
              <a:ext uri="{FF2B5EF4-FFF2-40B4-BE49-F238E27FC236}">
                <a16:creationId xmlns:a16="http://schemas.microsoft.com/office/drawing/2014/main" id="{7866248D-BB5B-9220-4ED6-3D380BCCF3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704320" y="548640"/>
            <a:ext cx="2377440" cy="38862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28DCBC-DB82-30E8-9152-8C203078719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4365" y="6688388"/>
            <a:ext cx="3618548" cy="181534"/>
          </a:xfrm>
          <a:prstGeom prst="rect">
            <a:avLst/>
          </a:prstGeom>
        </p:spPr>
        <p:txBody>
          <a:bodyPr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050" cap="all" spc="160" baseline="0">
                <a:solidFill>
                  <a:schemeClr val="bg1"/>
                </a:solidFill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Inter Regular" panose="020B0604020202020204" charset="0"/>
                <a:ea typeface="Inter Light" panose="02000403000000020004" pitchFamily="50" charset="0"/>
                <a:cs typeface="Inter Regular" panose="020B0604020202020204" charset="0"/>
              </a:defRPr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226DD-3127-726B-6004-D9716CDA3D09}"/>
              </a:ext>
            </a:extLst>
          </p:cNvPr>
          <p:cNvSpPr txBox="1"/>
          <p:nvPr userDrawn="1"/>
        </p:nvSpPr>
        <p:spPr>
          <a:xfrm>
            <a:off x="634365" y="7704772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b="0">
                <a:solidFill>
                  <a:srgbClr val="6D6D6D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3E67008-5195-3926-D34D-762DEE809CF5}"/>
              </a:ext>
            </a:extLst>
          </p:cNvPr>
          <p:cNvSpPr txBox="1">
            <a:spLocks/>
          </p:cNvSpPr>
          <p:nvPr userDrawn="1"/>
        </p:nvSpPr>
        <p:spPr>
          <a:xfrm>
            <a:off x="634742" y="7507286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l"/>
              <a:t>2026</a:t>
            </a:fld>
            <a:r>
              <a:rPr lang="en-US" sz="850">
                <a:solidFill>
                  <a:schemeClr val="bg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90220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56C9E5-50FF-1198-36CE-8793878A6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9122" y="618411"/>
            <a:ext cx="6321278" cy="76111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7BB518-013B-58B6-40AD-19FEB6083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964" y="3181350"/>
            <a:ext cx="11024236" cy="13906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4800" cap="all" baseline="0">
                <a:solidFill>
                  <a:schemeClr val="tx1"/>
                </a:solidFill>
                <a:latin typeface="GT Standard L Extende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763D07A-81F1-36DC-EA6A-646757535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4078" y="4864415"/>
            <a:ext cx="3760471" cy="1490665"/>
          </a:xfrm>
          <a:prstGeom prst="rect">
            <a:avLst/>
          </a:prstGeom>
        </p:spPr>
        <p:txBody>
          <a:bodyPr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600" b="0" cap="none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1D1B2-1DC3-890E-96BC-72E7F3451CCA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13050-BD33-7A00-EE49-7F6BC7D27001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3546259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5DE322-BB62-1F07-1CDA-135ED5F4EFDE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 b="1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577FD0-9948-DA89-6DB8-928EE2C02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9780" cy="77724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FD12025-2BD2-A09B-9EFB-A3882925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7E8852-BD92-0355-4AE0-D8D8FAF44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2506980"/>
            <a:ext cx="1368901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84E7C-8DF7-9286-1F6A-E0EDDF612E0D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E9DC9-2842-272D-FE94-51D6897B7218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pic>
        <p:nvPicPr>
          <p:cNvPr id="6" name="Union" descr="preencoded.png">
            <a:extLst>
              <a:ext uri="{FF2B5EF4-FFF2-40B4-BE49-F238E27FC236}">
                <a16:creationId xmlns:a16="http://schemas.microsoft.com/office/drawing/2014/main" id="{2B2237AB-9675-5704-5381-9A5B56F644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9915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guide (No Descri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5DE322-BB62-1F07-1CDA-135ED5F4EFDE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2" b="1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FD12025-2BD2-A09B-9EFB-A3882925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7E8852-BD92-0355-4AE0-D8D8FAF44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2506980"/>
            <a:ext cx="530701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84E7C-8DF7-9286-1F6A-E0EDDF612E0D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E9DC9-2842-272D-FE94-51D6897B7218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  <p:pic>
        <p:nvPicPr>
          <p:cNvPr id="6" name="Union" descr="preencoded.png">
            <a:extLst>
              <a:ext uri="{FF2B5EF4-FFF2-40B4-BE49-F238E27FC236}">
                <a16:creationId xmlns:a16="http://schemas.microsoft.com/office/drawing/2014/main" id="{2B2237AB-9675-5704-5381-9A5B56F64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1392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9B77A6-51DB-A275-1E8D-9C0DB96B9B2E}"/>
              </a:ext>
            </a:extLst>
          </p:cNvPr>
          <p:cNvSpPr/>
          <p:nvPr userDrawn="1"/>
        </p:nvSpPr>
        <p:spPr>
          <a:xfrm>
            <a:off x="0" y="609600"/>
            <a:ext cx="14630400" cy="76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pic>
        <p:nvPicPr>
          <p:cNvPr id="11" name="HeaderMasthead" descr="preencoded.png">
            <a:extLst>
              <a:ext uri="{FF2B5EF4-FFF2-40B4-BE49-F238E27FC236}">
                <a16:creationId xmlns:a16="http://schemas.microsoft.com/office/drawing/2014/main" id="{7AD18B85-66FF-545C-62C1-1AA3E2F607F2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rcRect t="7407"/>
          <a:stretch>
            <a:fillRect/>
          </a:stretch>
        </p:blipFill>
        <p:spPr>
          <a:xfrm>
            <a:off x="0" y="609600"/>
            <a:ext cx="14630400" cy="7620000"/>
          </a:xfrm>
          <a:prstGeom prst="rect">
            <a:avLst/>
          </a:prstGeom>
          <a:solidFill>
            <a:srgbClr val="F6F3F0"/>
          </a:solidFill>
        </p:spPr>
      </p:pic>
      <p:sp>
        <p:nvSpPr>
          <p:cNvPr id="8" name="Text Box 115">
            <a:extLst>
              <a:ext uri="{FF2B5EF4-FFF2-40B4-BE49-F238E27FC236}">
                <a16:creationId xmlns:a16="http://schemas.microsoft.com/office/drawing/2014/main" id="{E509171D-D1E5-AC55-9CA5-72DEBB670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tx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tx1"/>
              </a:solidFill>
              <a:latin typeface="Inter Bold"/>
              <a:ea typeface="Inter Bold"/>
            </a:endParaRPr>
          </a:p>
        </p:txBody>
      </p:sp>
      <p:sp>
        <p:nvSpPr>
          <p:cNvPr id="6" name="Text Box 115">
            <a:extLst>
              <a:ext uri="{FF2B5EF4-FFF2-40B4-BE49-F238E27FC236}">
                <a16:creationId xmlns:a16="http://schemas.microsoft.com/office/drawing/2014/main" id="{57FED08E-39F8-715B-3405-179C34F649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116937" y="209246"/>
            <a:ext cx="263347" cy="1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algn="r" defTabSz="525272">
              <a:spcBef>
                <a:spcPts val="0"/>
              </a:spcBef>
            </a:pPr>
            <a:fld id="{18E29826-F105-4F77-B977-03F4A4723A21}" type="slidenum">
              <a:rPr lang="en-US" sz="900" b="1" smtClean="0">
                <a:solidFill>
                  <a:schemeClr val="tx1"/>
                </a:solidFill>
                <a:latin typeface="Inter Bold"/>
                <a:ea typeface="Inter Bold"/>
              </a:rPr>
              <a:pPr algn="r" defTabSz="525272">
                <a:spcBef>
                  <a:spcPts val="0"/>
                </a:spcBef>
              </a:pPr>
              <a:t>‹#›</a:t>
            </a:fld>
            <a:endParaRPr lang="en-US" sz="900" b="1">
              <a:solidFill>
                <a:schemeClr val="tx1"/>
              </a:solidFill>
              <a:latin typeface="Inter Bold"/>
              <a:ea typeface="Inter Bold"/>
            </a:endParaRPr>
          </a:p>
        </p:txBody>
      </p:sp>
      <p:pic>
        <p:nvPicPr>
          <p:cNvPr id="12" name="Union" descr="preencoded.png">
            <a:extLst>
              <a:ext uri="{FF2B5EF4-FFF2-40B4-BE49-F238E27FC236}">
                <a16:creationId xmlns:a16="http://schemas.microsoft.com/office/drawing/2014/main" id="{4FB38D83-98DA-D85F-B63C-1565BED26FC5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rcRect/>
          <a:stretch/>
        </p:blipFill>
        <p:spPr>
          <a:xfrm>
            <a:off x="491014" y="228835"/>
            <a:ext cx="938212" cy="15192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954F591-DD1D-779B-F521-4357971A4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78D71ED-9D19-C6F9-2CB5-DED660B9B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188" y="2506980"/>
            <a:ext cx="13689012" cy="516255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740BB-194C-8CB0-E91C-E0A8396C52B4}"/>
              </a:ext>
            </a:extLst>
          </p:cNvPr>
          <p:cNvSpPr txBox="1"/>
          <p:nvPr userDrawn="1"/>
        </p:nvSpPr>
        <p:spPr>
          <a:xfrm>
            <a:off x="12008591" y="7985760"/>
            <a:ext cx="2354579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b="0">
                <a:solidFill>
                  <a:srgbClr val="B4B0AC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DXC Confidential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D39F452-F205-21C0-5578-B7519A84CA15}"/>
              </a:ext>
            </a:extLst>
          </p:cNvPr>
          <p:cNvSpPr txBox="1">
            <a:spLocks/>
          </p:cNvSpPr>
          <p:nvPr userDrawn="1"/>
        </p:nvSpPr>
        <p:spPr>
          <a:xfrm>
            <a:off x="11296392" y="7788274"/>
            <a:ext cx="3066778" cy="1752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© </a:t>
            </a:r>
            <a:fld id="{C0650B53-F5B1-403A-BD70-58B7AE2589AD}" type="datetimeyyyy">
              <a:rPr lang="en-US" sz="850" smtClean="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pPr algn="r"/>
              <a:t>2026</a:t>
            </a:fld>
            <a:r>
              <a:rPr lang="en-US" sz="850">
                <a:solidFill>
                  <a:schemeClr val="tx1"/>
                </a:solidFill>
                <a:latin typeface="Inter" panose="02000503000000020004" pitchFamily="50" charset="0"/>
                <a:cs typeface="Inter" panose="02000503000000020004" pitchFamily="50" charset="0"/>
              </a:rPr>
              <a:t> DXC Technology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3104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</p:sldLayoutIdLst>
  <p:transition>
    <p:fade/>
  </p:transition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GT Standard L Extended" pitchFamily="50" charset="0"/>
          <a:ea typeface="Inter Medium" panose="02000603000000020004" pitchFamily="50" charset="0"/>
          <a:cs typeface="Inter Medium" panose="02000603000000020004" pitchFamily="50" charset="0"/>
        </a:defRPr>
      </a:lvl1pPr>
    </p:titleStyle>
    <p:bodyStyle>
      <a:lvl1pPr marL="0" indent="0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1pPr>
      <a:lvl2pPr marL="0" indent="0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2pPr>
      <a:lvl3pPr marL="228600" indent="-228600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3pPr>
      <a:lvl4pPr marL="517525" indent="-288925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4pPr>
      <a:lvl5pPr marL="800100" indent="-273050" algn="l" defTabSz="109728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Inter Light" panose="02000403000000020004" pitchFamily="50" charset="0"/>
          <a:ea typeface="Inter Light" panose="02000403000000020004" pitchFamily="50" charset="0"/>
          <a:cs typeface="Inter Light" panose="02000403000000020004" pitchFamily="50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4" pos="8928">
          <p15:clr>
            <a:srgbClr val="F26B43"/>
          </p15:clr>
        </p15:guide>
        <p15:guide id="5" orient="horz" pos="384">
          <p15:clr>
            <a:srgbClr val="F26B43"/>
          </p15:clr>
        </p15:guide>
        <p15:guide id="6" orient="horz" pos="5034">
          <p15:clr>
            <a:srgbClr val="F26B43"/>
          </p15:clr>
        </p15:guide>
        <p15:guide id="7" pos="288">
          <p15:clr>
            <a:srgbClr val="F26B43"/>
          </p15:clr>
        </p15:guide>
        <p15:guide id="8" pos="1836">
          <p15:clr>
            <a:srgbClr val="F26B43"/>
          </p15:clr>
        </p15:guide>
        <p15:guide id="9" pos="1956">
          <p15:clr>
            <a:srgbClr val="F26B43"/>
          </p15:clr>
        </p15:guide>
        <p15:guide id="10" pos="3648">
          <p15:clr>
            <a:srgbClr val="F26B43"/>
          </p15:clr>
        </p15:guide>
        <p15:guide id="11" pos="3768">
          <p15:clr>
            <a:srgbClr val="F26B43"/>
          </p15:clr>
        </p15:guide>
        <p15:guide id="12" pos="5448">
          <p15:clr>
            <a:srgbClr val="F26B43"/>
          </p15:clr>
        </p15:guide>
        <p15:guide id="13" pos="5568">
          <p15:clr>
            <a:srgbClr val="F26B43"/>
          </p15:clr>
        </p15:guide>
        <p15:guide id="14" pos="7248">
          <p15:clr>
            <a:srgbClr val="F26B43"/>
          </p15:clr>
        </p15:guide>
        <p15:guide id="15" pos="7368">
          <p15:clr>
            <a:srgbClr val="F26B43"/>
          </p15:clr>
        </p15:guide>
        <p15:guide id="16" pos="168">
          <p15:clr>
            <a:srgbClr val="F26B43"/>
          </p15:clr>
        </p15:guide>
        <p15:guide id="17" pos="9048">
          <p15:clr>
            <a:srgbClr val="F26B43"/>
          </p15:clr>
        </p15:guide>
        <p15:guide id="18" orient="horz" pos="48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FBA_487E173A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7CD9C-3850-5332-BA98-C4FFF552C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529AA9-6BDB-FE30-F65D-2F7371F76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4" y="4597401"/>
            <a:ext cx="12785801" cy="2777124"/>
          </a:xfrm>
        </p:spPr>
        <p:txBody>
          <a:bodyPr/>
          <a:lstStyle/>
          <a:p>
            <a:r>
              <a:rPr lang="en-US" i="1"/>
              <a:t>The Rapid Evolution of Banking Infrastructure: Achieving 'Continuous Innovation' is More Feasible Than You Think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8D6AF-C8F3-4DFC-E044-5F15BD59EEE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451465" y="7437688"/>
            <a:ext cx="3618548" cy="181534"/>
          </a:xfrm>
        </p:spPr>
        <p:txBody>
          <a:bodyPr/>
          <a:lstStyle/>
          <a:p>
            <a:r>
              <a:rPr lang="en-US"/>
              <a:t>June 2026 </a:t>
            </a:r>
          </a:p>
        </p:txBody>
      </p:sp>
    </p:spTree>
    <p:extLst>
      <p:ext uri="{BB962C8B-B14F-4D97-AF65-F5344CB8AC3E}">
        <p14:creationId xmlns:p14="http://schemas.microsoft.com/office/powerpoint/2010/main" val="427049938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00">
                <a:solidFill>
                  <a:srgbClr val="004AAC"/>
                </a:solidFill>
                <a:latin typeface="Inter Medium"/>
              </a:rPr>
              <a:t>Problem Statement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560812"/>
          </a:xfrm>
        </p:spPr>
        <p:txBody>
          <a:bodyPr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0E1020"/>
                </a:solidFill>
                <a:latin typeface="GT Standard L Extended"/>
              </a:rPr>
              <a:t>THE PATH TO REAL-TIME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87B71E9-3EF3-E34B-31C9-841DBD9303E6}"/>
              </a:ext>
            </a:extLst>
          </p:cNvPr>
          <p:cNvGrpSpPr/>
          <p:nvPr/>
        </p:nvGrpSpPr>
        <p:grpSpPr>
          <a:xfrm>
            <a:off x="484632" y="2156530"/>
            <a:ext cx="6701982" cy="5136190"/>
            <a:chOff x="484632" y="2156530"/>
            <a:chExt cx="6701982" cy="5136190"/>
          </a:xfrm>
        </p:grpSpPr>
        <p:sp>
          <p:nvSpPr>
            <p:cNvPr id="4" name="Rounded Rectangle 3"/>
            <p:cNvSpPr/>
            <p:nvPr/>
          </p:nvSpPr>
          <p:spPr>
            <a:xfrm>
              <a:off x="484632" y="2156530"/>
              <a:ext cx="6701982" cy="411480"/>
            </a:xfrm>
            <a:prstGeom prst="roundRect">
              <a:avLst/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3232" y="2229682"/>
              <a:ext cx="292738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400" b="1">
                  <a:solidFill>
                    <a:srgbClr val="FFAE41"/>
                  </a:solidFill>
                  <a:latin typeface="GT Standard L Extended"/>
                </a:rPr>
                <a:t>THE </a:t>
              </a:r>
              <a:r>
                <a:rPr lang="en-US" sz="1400" b="1">
                  <a:solidFill>
                    <a:srgbClr val="FFAE41"/>
                  </a:solidFill>
                  <a:latin typeface="GT Standard L Extended"/>
                </a:rPr>
                <a:t>CHALLENGES</a:t>
              </a:r>
              <a:endParaRPr sz="1400" b="1">
                <a:solidFill>
                  <a:srgbClr val="FFAE41"/>
                </a:solidFill>
                <a:latin typeface="GT Standard L Extended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84632" y="2720720"/>
              <a:ext cx="6701982" cy="1005840"/>
            </a:xfrm>
            <a:prstGeom prst="roundRect">
              <a:avLst>
                <a:gd name="adj" fmla="val 6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713232" y="3025658"/>
              <a:ext cx="365760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pic>
          <p:nvPicPr>
            <p:cNvPr id="8" name="Picture 7" descr="chart_bar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232" y="3144530"/>
              <a:ext cx="320040" cy="3200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33864" y="2949320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>
                  <a:solidFill>
                    <a:srgbClr val="FFFFFF"/>
                  </a:solidFill>
                  <a:latin typeface="GT Standard L Extended"/>
                </a:rPr>
                <a:t>NO REAL-TIME DATA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3864" y="3223641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solidFill>
                    <a:srgbClr val="F6F3F0"/>
                  </a:solidFill>
                  <a:latin typeface="Inter Light"/>
                </a:rPr>
                <a:t>Real-time analytics (BI, AI) are critical, but a batch-based core cannot produce the event streams they require.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84632" y="3909440"/>
              <a:ext cx="6701982" cy="1005840"/>
            </a:xfrm>
            <a:prstGeom prst="roundRect">
              <a:avLst>
                <a:gd name="adj" fmla="val 6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13232" y="4214378"/>
              <a:ext cx="365760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pic>
          <p:nvPicPr>
            <p:cNvPr id="13" name="Picture 12" descr="shiel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232" y="4333250"/>
              <a:ext cx="320040" cy="3200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33864" y="4138040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>
                  <a:solidFill>
                    <a:srgbClr val="FFFFFF"/>
                  </a:solidFill>
                  <a:latin typeface="GT Standard L Extended"/>
                </a:rPr>
                <a:t>LIQUIDITY RISK EXPOSURE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33864" y="4412361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solidFill>
                    <a:srgbClr val="F6F3F0"/>
                  </a:solidFill>
                  <a:latin typeface="Inter Light"/>
                </a:rPr>
                <a:t>Without real-time balance visibility across channels, liquidity positions are stale and risk controls lag behind actual exposure.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4632" y="5098160"/>
              <a:ext cx="6701982" cy="1005840"/>
            </a:xfrm>
            <a:prstGeom prst="roundRect">
              <a:avLst>
                <a:gd name="adj" fmla="val 6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3232" y="5403098"/>
              <a:ext cx="365760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pic>
          <p:nvPicPr>
            <p:cNvPr id="18" name="Picture 17" descr="block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232" y="5521970"/>
              <a:ext cx="320040" cy="32004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33864" y="5326760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>
                  <a:solidFill>
                    <a:srgbClr val="FFFFFF"/>
                  </a:solidFill>
                  <a:latin typeface="GT Standard L Extended"/>
                </a:rPr>
                <a:t>HARD TO BUILD NEW PRODUCTS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3864" y="5601081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solidFill>
                    <a:srgbClr val="F6F3F0"/>
                  </a:solidFill>
                  <a:latin typeface="Inter Light"/>
                </a:rPr>
                <a:t>Extracting data from legacy core is slow and complex. Every new initiative pays a "core tax" in integration effort.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84632" y="6286880"/>
              <a:ext cx="6701982" cy="1005840"/>
            </a:xfrm>
            <a:prstGeom prst="roundRect">
              <a:avLst>
                <a:gd name="adj" fmla="val 6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13232" y="6591818"/>
              <a:ext cx="36576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pic>
          <p:nvPicPr>
            <p:cNvPr id="23" name="Picture 22" descr="hourglas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092" y="6710690"/>
              <a:ext cx="320040" cy="320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233864" y="6515480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>
                  <a:solidFill>
                    <a:srgbClr val="FFFFFF"/>
                  </a:solidFill>
                  <a:latin typeface="GT Standard L Extended"/>
                </a:rPr>
                <a:t>COMPETITORS ARE PULLING AHEAD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33864" y="6789801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solidFill>
                    <a:srgbClr val="F6F3F0"/>
                  </a:solidFill>
                  <a:latin typeface="Inter Light"/>
                </a:rPr>
                <a:t>Challenger banks ship faster every quarter while legacy players spend more just to maintain the status quo.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02E0766-2671-3919-0147-7D0C33D9922B}"/>
              </a:ext>
            </a:extLst>
          </p:cNvPr>
          <p:cNvGrpSpPr/>
          <p:nvPr/>
        </p:nvGrpSpPr>
        <p:grpSpPr>
          <a:xfrm>
            <a:off x="7468486" y="2156530"/>
            <a:ext cx="6714578" cy="5131205"/>
            <a:chOff x="7468486" y="2156530"/>
            <a:chExt cx="6714578" cy="5131205"/>
          </a:xfrm>
        </p:grpSpPr>
        <p:sp>
          <p:nvSpPr>
            <p:cNvPr id="26" name="Rounded Rectangle 25"/>
            <p:cNvSpPr/>
            <p:nvPr/>
          </p:nvSpPr>
          <p:spPr>
            <a:xfrm>
              <a:off x="7471216" y="2156530"/>
              <a:ext cx="6701982" cy="41148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99815" y="2229683"/>
              <a:ext cx="3903181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>
                  <a:solidFill>
                    <a:srgbClr val="FFFFFF"/>
                  </a:solidFill>
                  <a:latin typeface="GT Standard L Extended"/>
                </a:rPr>
                <a:t>HOGANX </a:t>
              </a:r>
              <a:endParaRPr sz="1400" b="1">
                <a:solidFill>
                  <a:srgbClr val="FFFFFF"/>
                </a:solidFill>
                <a:latin typeface="GT Standard L Extended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469630" y="2712528"/>
              <a:ext cx="6701981" cy="1012566"/>
            </a:xfrm>
            <a:prstGeom prst="roundRect">
              <a:avLst>
                <a:gd name="adj" fmla="val 6000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75371" y="2905342"/>
              <a:ext cx="365760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  <p:pic>
          <p:nvPicPr>
            <p:cNvPr id="30" name="Picture 29" descr="refresh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98231" y="3085195"/>
              <a:ext cx="320040" cy="32004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172365" y="2916092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>
                  <a:solidFill>
                    <a:srgbClr val="0E1020"/>
                  </a:solidFill>
                  <a:latin typeface="GT Standard L Extended"/>
                </a:rPr>
                <a:t>REAL-TIME, HIGH-PERFORMANCE POSTING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72365" y="3190413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latin typeface="Inter Light"/>
                </a:rPr>
                <a:t>Sub-100ms posting at 100k+ TPS [in parallel]. Kubernetes-native, deployable on-prem, cloud, or hybrid. Every transaction produces an event stream for BI, AI, and risk.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468486" y="3898072"/>
              <a:ext cx="6714578" cy="1012566"/>
            </a:xfrm>
            <a:prstGeom prst="roundRect">
              <a:avLst>
                <a:gd name="adj" fmla="val 6000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686256" y="4192035"/>
              <a:ext cx="365760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chemeClr val="accent5"/>
                </a:solidFill>
              </a:endParaRPr>
            </a:p>
          </p:txBody>
        </p:sp>
        <p:pic>
          <p:nvPicPr>
            <p:cNvPr id="35" name="Picture 34" descr="clou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9116" y="4310907"/>
              <a:ext cx="320040" cy="32004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8183250" y="4137469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>
                  <a:solidFill>
                    <a:srgbClr val="0E1020"/>
                  </a:solidFill>
                  <a:latin typeface="GT Standard L Extended"/>
                </a:rPr>
                <a:t>AI FEATURES BUILT IN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183250" y="4411789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latin typeface="Inter Light"/>
                </a:rPr>
                <a:t>Account health signals, transaction anomaly detection, and predictive balance forecasting native to the ledger.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469630" y="5093347"/>
              <a:ext cx="6701981" cy="1005840"/>
            </a:xfrm>
            <a:prstGeom prst="roundRect">
              <a:avLst>
                <a:gd name="adj" fmla="val 6000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75371" y="5397714"/>
              <a:ext cx="365760" cy="36576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chemeClr val="accent6">
                    <a:lumMod val="90000"/>
                  </a:schemeClr>
                </a:solidFill>
              </a:endParaRPr>
            </a:p>
          </p:txBody>
        </p:sp>
        <p:pic>
          <p:nvPicPr>
            <p:cNvPr id="40" name="Picture 39" descr="screen_data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8231" y="5516586"/>
              <a:ext cx="320040" cy="32004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172365" y="5321376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>
                  <a:solidFill>
                    <a:srgbClr val="0E1020"/>
                  </a:solidFill>
                  <a:latin typeface="GT Standard L Extended"/>
                </a:rPr>
                <a:t>ACCELERATED PRODUCT DELIVERY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172365" y="5595696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latin typeface="Inter Light"/>
                </a:rPr>
                <a:t>Modern API-first architecture. New products plug in via REST APIs and Kafka event bus instead of legacy integration cycles.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7469630" y="6281895"/>
              <a:ext cx="6701981" cy="1005840"/>
            </a:xfrm>
            <a:prstGeom prst="roundRect">
              <a:avLst>
                <a:gd name="adj" fmla="val 6000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654542" y="6545800"/>
              <a:ext cx="365760" cy="36576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pic>
          <p:nvPicPr>
            <p:cNvPr id="45" name="Picture 44" descr="airplane_fas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8231" y="6664672"/>
              <a:ext cx="320040" cy="32004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8172365" y="6469462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>
                  <a:solidFill>
                    <a:srgbClr val="0E1020"/>
                  </a:solidFill>
                  <a:latin typeface="GT Standard L Extended"/>
                </a:rPr>
                <a:t>AI BUSINESS RULES ENGINE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172365" y="6743782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latin typeface="Inter Light"/>
                </a:rPr>
                <a:t>Built-in engine for limits, fees, and compliance triggers. Business teams configure rules via UI with no code changes or release cycles.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B3CB4-8938-1856-B8F5-2AE65CD99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6F8F852-7966-6A8C-CD81-AC5AB50A94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HoganAI</a:t>
            </a:r>
            <a:r>
              <a:rPr lang="en-US" sz="960">
                <a:solidFill>
                  <a:srgbClr val="004AAC"/>
                </a:solidFill>
                <a:latin typeface="Inter Medium"/>
              </a:rPr>
              <a:t> · </a:t>
            </a:r>
            <a:r>
              <a:rPr lang="en-US"/>
              <a:t>Problem Statement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404CAC-6849-CE1A-C5CA-433B457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1110405" cy="600371"/>
          </a:xfrm>
        </p:spPr>
        <p:txBody>
          <a:bodyPr/>
          <a:lstStyle/>
          <a:p>
            <a:r>
              <a:rPr lang="en-US"/>
              <a:t>Problems solved by </a:t>
            </a:r>
            <a:r>
              <a:rPr lang="en-US" err="1"/>
              <a:t>hoganai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624C7F-D2F4-06F7-F626-05A19791468A}"/>
              </a:ext>
            </a:extLst>
          </p:cNvPr>
          <p:cNvSpPr/>
          <p:nvPr/>
        </p:nvSpPr>
        <p:spPr>
          <a:xfrm>
            <a:off x="484187" y="2249153"/>
            <a:ext cx="4164695" cy="10972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20"/>
              </a:spcBef>
            </a:pPr>
            <a:r>
              <a:rPr lang="en-US" sz="1600" b="1">
                <a:solidFill>
                  <a:schemeClr val="accent2"/>
                </a:solidFill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rPr>
              <a:t>Tribal Knowledge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Critical business logic embedded in client branches exists nowhere in formal documentation</a:t>
            </a:r>
            <a:endParaRPr lang="en-US" sz="160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F70EB1-58A5-DBC2-A7C6-AEDB3625A16C}"/>
              </a:ext>
            </a:extLst>
          </p:cNvPr>
          <p:cNvSpPr/>
          <p:nvPr/>
        </p:nvSpPr>
        <p:spPr>
          <a:xfrm>
            <a:off x="484187" y="4780567"/>
            <a:ext cx="4164695" cy="10972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2"/>
                </a:solidFill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rPr>
              <a:t>Slow Time-to-Market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Tangled dependencies and accumulated technical debt drag every change cycle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C149D2-5455-036C-0224-1CC4A14C2A95}"/>
              </a:ext>
            </a:extLst>
          </p:cNvPr>
          <p:cNvSpPr/>
          <p:nvPr/>
        </p:nvSpPr>
        <p:spPr>
          <a:xfrm>
            <a:off x="484187" y="6063041"/>
            <a:ext cx="4164695" cy="10972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2"/>
                </a:solidFill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rPr>
              <a:t>AI Constraints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Goldmine of transactional data not wired to AI, generic models can't replicate Hogan operational intelligence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764510-E396-77E0-1B07-98CEC7550DF4}"/>
              </a:ext>
            </a:extLst>
          </p:cNvPr>
          <p:cNvGrpSpPr/>
          <p:nvPr/>
        </p:nvGrpSpPr>
        <p:grpSpPr>
          <a:xfrm>
            <a:off x="4646645" y="2249153"/>
            <a:ext cx="9499574" cy="1667407"/>
            <a:chOff x="4646645" y="2249153"/>
            <a:chExt cx="9499574" cy="166740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F8AF440-13FC-5A75-884A-BF24A7355DA9}"/>
                </a:ext>
              </a:extLst>
            </p:cNvPr>
            <p:cNvSpPr/>
            <p:nvPr/>
          </p:nvSpPr>
          <p:spPr>
            <a:xfrm>
              <a:off x="4646645" y="2926422"/>
              <a:ext cx="5355771" cy="990138"/>
            </a:xfrm>
            <a:custGeom>
              <a:avLst/>
              <a:gdLst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74162"/>
                <a:gd name="csX1" fmla="*/ 1614196 w 5355771"/>
                <a:gd name="csY1" fmla="*/ 1828800 h 2074162"/>
                <a:gd name="csX2" fmla="*/ 3750906 w 5355771"/>
                <a:gd name="csY2" fmla="*/ 1859883 h 2074162"/>
                <a:gd name="csX3" fmla="*/ 5355771 w 5355771"/>
                <a:gd name="csY3" fmla="*/ 18661 h 2074162"/>
                <a:gd name="csX0" fmla="*/ 0 w 5355771"/>
                <a:gd name="csY0" fmla="*/ 0 h 1828805"/>
                <a:gd name="csX1" fmla="*/ 1614196 w 5355771"/>
                <a:gd name="csY1" fmla="*/ 1828800 h 1828805"/>
                <a:gd name="csX2" fmla="*/ 5355771 w 5355771"/>
                <a:gd name="csY2" fmla="*/ 18661 h 1828805"/>
                <a:gd name="csX0" fmla="*/ 0 w 5355771"/>
                <a:gd name="csY0" fmla="*/ 0 h 1950047"/>
                <a:gd name="csX1" fmla="*/ 2668555 w 5355771"/>
                <a:gd name="csY1" fmla="*/ 1950043 h 1950047"/>
                <a:gd name="csX2" fmla="*/ 5355771 w 5355771"/>
                <a:gd name="csY2" fmla="*/ 18661 h 1950047"/>
                <a:gd name="csX0" fmla="*/ 0 w 5355771"/>
                <a:gd name="csY0" fmla="*/ 0 h 1950356"/>
                <a:gd name="csX1" fmla="*/ 2668555 w 5355771"/>
                <a:gd name="csY1" fmla="*/ 1950043 h 1950356"/>
                <a:gd name="csX2" fmla="*/ 5355771 w 5355771"/>
                <a:gd name="csY2" fmla="*/ 18661 h 1950356"/>
                <a:gd name="csX0" fmla="*/ 0 w 5355771"/>
                <a:gd name="csY0" fmla="*/ 0 h 1950356"/>
                <a:gd name="csX1" fmla="*/ 2668555 w 5355771"/>
                <a:gd name="csY1" fmla="*/ 1950043 h 1950356"/>
                <a:gd name="csX2" fmla="*/ 5355771 w 5355771"/>
                <a:gd name="csY2" fmla="*/ 18661 h 1950356"/>
                <a:gd name="csX0" fmla="*/ 0 w 5355771"/>
                <a:gd name="csY0" fmla="*/ 0 h 1950168"/>
                <a:gd name="csX1" fmla="*/ 2668555 w 5355771"/>
                <a:gd name="csY1" fmla="*/ 1950043 h 1950168"/>
                <a:gd name="csX2" fmla="*/ 5355771 w 5355771"/>
                <a:gd name="csY2" fmla="*/ 18661 h 19501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5355771" h="1950168">
                  <a:moveTo>
                    <a:pt x="0" y="0"/>
                  </a:moveTo>
                  <a:cubicBezTo>
                    <a:pt x="1090904" y="227282"/>
                    <a:pt x="320352" y="1967140"/>
                    <a:pt x="2668555" y="1950043"/>
                  </a:cubicBezTo>
                  <a:cubicBezTo>
                    <a:pt x="5016758" y="1932946"/>
                    <a:pt x="4091084" y="153285"/>
                    <a:pt x="5355771" y="18661"/>
                  </a:cubicBezTo>
                </a:path>
              </a:pathLst>
            </a:custGeom>
            <a:noFill/>
            <a:ln w="25400">
              <a:gradFill flip="none" rotWithShape="1">
                <a:gsLst>
                  <a:gs pos="0">
                    <a:schemeClr val="accent2"/>
                  </a:gs>
                  <a:gs pos="94000">
                    <a:schemeClr val="accent5"/>
                  </a:gs>
                </a:gsLst>
                <a:lin ang="0" scaled="1"/>
                <a:tileRect/>
              </a:gradFill>
              <a:prstDash val="sysDash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611543-1E8C-9632-D6E8-ED5F10A03DF9}"/>
                </a:ext>
              </a:extLst>
            </p:cNvPr>
            <p:cNvSpPr/>
            <p:nvPr/>
          </p:nvSpPr>
          <p:spPr>
            <a:xfrm>
              <a:off x="9981525" y="2249153"/>
              <a:ext cx="4164694" cy="10972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accent5"/>
                  </a:solidFill>
                  <a:latin typeface="GT Standard L Extended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  <a:t>Institutionalized Knowledge</a:t>
              </a:r>
            </a:p>
            <a:p>
              <a:pPr algn="ctr">
                <a:spcBef>
                  <a:spcPts val="600"/>
                </a:spcBef>
              </a:pPr>
              <a:r>
                <a:rPr lang="en-US" sz="1200">
                  <a:solidFill>
                    <a:schemeClr val="tx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Hogan knowledge captured, contextualized, and continuously accessible</a:t>
              </a:r>
              <a:endParaRPr lang="en-US" sz="180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AC2A5C-C869-00BB-7E9E-3AB9F902204C}"/>
              </a:ext>
            </a:extLst>
          </p:cNvPr>
          <p:cNvGrpSpPr/>
          <p:nvPr/>
        </p:nvGrpSpPr>
        <p:grpSpPr>
          <a:xfrm>
            <a:off x="4646645" y="4791745"/>
            <a:ext cx="9499571" cy="1097280"/>
            <a:chOff x="4646645" y="4791745"/>
            <a:chExt cx="9499571" cy="1097280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001128E-0EDA-C2E9-2D82-89BA6CA9D417}"/>
                </a:ext>
              </a:extLst>
            </p:cNvPr>
            <p:cNvSpPr/>
            <p:nvPr/>
          </p:nvSpPr>
          <p:spPr>
            <a:xfrm flipV="1">
              <a:off x="4646645" y="4905473"/>
              <a:ext cx="5355771" cy="461665"/>
            </a:xfrm>
            <a:custGeom>
              <a:avLst/>
              <a:gdLst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74162"/>
                <a:gd name="csX1" fmla="*/ 1614196 w 5355771"/>
                <a:gd name="csY1" fmla="*/ 1828800 h 2074162"/>
                <a:gd name="csX2" fmla="*/ 3750906 w 5355771"/>
                <a:gd name="csY2" fmla="*/ 1859883 h 2074162"/>
                <a:gd name="csX3" fmla="*/ 5355771 w 5355771"/>
                <a:gd name="csY3" fmla="*/ 18661 h 2074162"/>
                <a:gd name="csX0" fmla="*/ 0 w 5355771"/>
                <a:gd name="csY0" fmla="*/ 0 h 1828805"/>
                <a:gd name="csX1" fmla="*/ 1614196 w 5355771"/>
                <a:gd name="csY1" fmla="*/ 1828800 h 1828805"/>
                <a:gd name="csX2" fmla="*/ 5355771 w 5355771"/>
                <a:gd name="csY2" fmla="*/ 18661 h 1828805"/>
                <a:gd name="csX0" fmla="*/ 0 w 5355771"/>
                <a:gd name="csY0" fmla="*/ 0 h 1950047"/>
                <a:gd name="csX1" fmla="*/ 2668555 w 5355771"/>
                <a:gd name="csY1" fmla="*/ 1950043 h 1950047"/>
                <a:gd name="csX2" fmla="*/ 5355771 w 5355771"/>
                <a:gd name="csY2" fmla="*/ 18661 h 1950047"/>
                <a:gd name="csX0" fmla="*/ 0 w 5355771"/>
                <a:gd name="csY0" fmla="*/ 0 h 1950356"/>
                <a:gd name="csX1" fmla="*/ 2668555 w 5355771"/>
                <a:gd name="csY1" fmla="*/ 1950043 h 1950356"/>
                <a:gd name="csX2" fmla="*/ 5355771 w 5355771"/>
                <a:gd name="csY2" fmla="*/ 18661 h 1950356"/>
                <a:gd name="csX0" fmla="*/ 0 w 5355771"/>
                <a:gd name="csY0" fmla="*/ 0 h 1950356"/>
                <a:gd name="csX1" fmla="*/ 2668555 w 5355771"/>
                <a:gd name="csY1" fmla="*/ 1950043 h 1950356"/>
                <a:gd name="csX2" fmla="*/ 5355771 w 5355771"/>
                <a:gd name="csY2" fmla="*/ 18661 h 1950356"/>
                <a:gd name="csX0" fmla="*/ 0 w 5355771"/>
                <a:gd name="csY0" fmla="*/ 0 h 1950168"/>
                <a:gd name="csX1" fmla="*/ 2668555 w 5355771"/>
                <a:gd name="csY1" fmla="*/ 1950043 h 1950168"/>
                <a:gd name="csX2" fmla="*/ 5355771 w 5355771"/>
                <a:gd name="csY2" fmla="*/ 18661 h 19501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5355771" h="1950168">
                  <a:moveTo>
                    <a:pt x="0" y="0"/>
                  </a:moveTo>
                  <a:cubicBezTo>
                    <a:pt x="1090904" y="227282"/>
                    <a:pt x="320352" y="1967140"/>
                    <a:pt x="2668555" y="1950043"/>
                  </a:cubicBezTo>
                  <a:cubicBezTo>
                    <a:pt x="5016758" y="1932946"/>
                    <a:pt x="4091084" y="153285"/>
                    <a:pt x="5355771" y="18661"/>
                  </a:cubicBezTo>
                </a:path>
              </a:pathLst>
            </a:custGeom>
            <a:noFill/>
            <a:ln w="25400">
              <a:gradFill flip="none" rotWithShape="1">
                <a:gsLst>
                  <a:gs pos="0">
                    <a:schemeClr val="accent2"/>
                  </a:gs>
                  <a:gs pos="88000">
                    <a:schemeClr val="accent5"/>
                  </a:gs>
                </a:gsLst>
                <a:lin ang="0" scaled="1"/>
                <a:tileRect/>
              </a:gradFill>
              <a:prstDash val="sysDash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9593E6-50D9-9A3A-2070-C230220EA4DE}"/>
                </a:ext>
              </a:extLst>
            </p:cNvPr>
            <p:cNvSpPr/>
            <p:nvPr/>
          </p:nvSpPr>
          <p:spPr>
            <a:xfrm>
              <a:off x="9981522" y="4791745"/>
              <a:ext cx="4164694" cy="10972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accent5"/>
                  </a:solidFill>
                  <a:latin typeface="GT Standard L Extended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  <a:t>Accelerated Development </a:t>
              </a:r>
              <a:br>
                <a:rPr lang="en-US" sz="1600" b="1">
                  <a:solidFill>
                    <a:schemeClr val="accent5"/>
                  </a:solidFill>
                  <a:latin typeface="GT Standard L Extended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</a:br>
              <a:r>
                <a:rPr lang="en-US" sz="1200">
                  <a:solidFill>
                    <a:schemeClr val="tx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Faster impact analysis, safer changes, and shorter release cycles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528612-360F-4C06-C68B-34D1DB0E5763}"/>
              </a:ext>
            </a:extLst>
          </p:cNvPr>
          <p:cNvGrpSpPr/>
          <p:nvPr/>
        </p:nvGrpSpPr>
        <p:grpSpPr>
          <a:xfrm>
            <a:off x="4646645" y="3520449"/>
            <a:ext cx="9499572" cy="1097280"/>
            <a:chOff x="4646645" y="3520449"/>
            <a:chExt cx="9499572" cy="1097280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8959D2-736A-8F89-64FC-C3A4B46EF1D7}"/>
                </a:ext>
              </a:extLst>
            </p:cNvPr>
            <p:cNvSpPr/>
            <p:nvPr/>
          </p:nvSpPr>
          <p:spPr>
            <a:xfrm>
              <a:off x="4646645" y="4037695"/>
              <a:ext cx="5355771" cy="559221"/>
            </a:xfrm>
            <a:custGeom>
              <a:avLst/>
              <a:gdLst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74162"/>
                <a:gd name="csX1" fmla="*/ 1614196 w 5355771"/>
                <a:gd name="csY1" fmla="*/ 1828800 h 2074162"/>
                <a:gd name="csX2" fmla="*/ 3750906 w 5355771"/>
                <a:gd name="csY2" fmla="*/ 1859883 h 2074162"/>
                <a:gd name="csX3" fmla="*/ 5355771 w 5355771"/>
                <a:gd name="csY3" fmla="*/ 18661 h 2074162"/>
                <a:gd name="csX0" fmla="*/ 0 w 5355771"/>
                <a:gd name="csY0" fmla="*/ 0 h 1828805"/>
                <a:gd name="csX1" fmla="*/ 1614196 w 5355771"/>
                <a:gd name="csY1" fmla="*/ 1828800 h 1828805"/>
                <a:gd name="csX2" fmla="*/ 5355771 w 5355771"/>
                <a:gd name="csY2" fmla="*/ 18661 h 1828805"/>
                <a:gd name="csX0" fmla="*/ 0 w 5355771"/>
                <a:gd name="csY0" fmla="*/ 0 h 1950047"/>
                <a:gd name="csX1" fmla="*/ 2668555 w 5355771"/>
                <a:gd name="csY1" fmla="*/ 1950043 h 1950047"/>
                <a:gd name="csX2" fmla="*/ 5355771 w 5355771"/>
                <a:gd name="csY2" fmla="*/ 18661 h 1950047"/>
                <a:gd name="csX0" fmla="*/ 0 w 5355771"/>
                <a:gd name="csY0" fmla="*/ 0 h 1950356"/>
                <a:gd name="csX1" fmla="*/ 2668555 w 5355771"/>
                <a:gd name="csY1" fmla="*/ 1950043 h 1950356"/>
                <a:gd name="csX2" fmla="*/ 5355771 w 5355771"/>
                <a:gd name="csY2" fmla="*/ 18661 h 1950356"/>
                <a:gd name="csX0" fmla="*/ 0 w 5355771"/>
                <a:gd name="csY0" fmla="*/ 0 h 1950356"/>
                <a:gd name="csX1" fmla="*/ 2668555 w 5355771"/>
                <a:gd name="csY1" fmla="*/ 1950043 h 1950356"/>
                <a:gd name="csX2" fmla="*/ 5355771 w 5355771"/>
                <a:gd name="csY2" fmla="*/ 18661 h 1950356"/>
                <a:gd name="csX0" fmla="*/ 0 w 5355771"/>
                <a:gd name="csY0" fmla="*/ 0 h 1950168"/>
                <a:gd name="csX1" fmla="*/ 2668555 w 5355771"/>
                <a:gd name="csY1" fmla="*/ 1950043 h 1950168"/>
                <a:gd name="csX2" fmla="*/ 5355771 w 5355771"/>
                <a:gd name="csY2" fmla="*/ 18661 h 19501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5355771" h="1950168">
                  <a:moveTo>
                    <a:pt x="0" y="0"/>
                  </a:moveTo>
                  <a:cubicBezTo>
                    <a:pt x="1090904" y="227282"/>
                    <a:pt x="320352" y="1967140"/>
                    <a:pt x="2668555" y="1950043"/>
                  </a:cubicBezTo>
                  <a:cubicBezTo>
                    <a:pt x="5016758" y="1932946"/>
                    <a:pt x="4091084" y="153285"/>
                    <a:pt x="5355771" y="18661"/>
                  </a:cubicBezTo>
                </a:path>
              </a:pathLst>
            </a:custGeom>
            <a:noFill/>
            <a:ln w="25400">
              <a:gradFill flip="none" rotWithShape="1">
                <a:gsLst>
                  <a:gs pos="0">
                    <a:schemeClr val="accent2"/>
                  </a:gs>
                  <a:gs pos="88000">
                    <a:schemeClr val="accent5"/>
                  </a:gs>
                </a:gsLst>
                <a:lin ang="0" scaled="1"/>
                <a:tileRect/>
              </a:gradFill>
              <a:prstDash val="sysDash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ED0481A-D3F9-D777-0B7A-BEBC531A497E}"/>
                </a:ext>
              </a:extLst>
            </p:cNvPr>
            <p:cNvSpPr/>
            <p:nvPr/>
          </p:nvSpPr>
          <p:spPr>
            <a:xfrm>
              <a:off x="9981522" y="3520449"/>
              <a:ext cx="4164695" cy="10972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1600" b="1">
                  <a:solidFill>
                    <a:schemeClr val="accent5"/>
                  </a:solidFill>
                  <a:latin typeface="GT Standard L Extended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  <a:t>Talent Continuity</a:t>
              </a:r>
            </a:p>
            <a:p>
              <a:pPr algn="ctr">
                <a:spcBef>
                  <a:spcPts val="600"/>
                </a:spcBef>
              </a:pPr>
              <a:r>
                <a:rPr lang="en-US" sz="1200">
                  <a:solidFill>
                    <a:schemeClr val="tx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Delivery no longer dependent on a handful of senior engineers</a:t>
              </a:r>
              <a:endParaRPr lang="en-US" sz="1800">
                <a:solidFill>
                  <a:schemeClr val="tx1"/>
                </a:solidFill>
                <a:latin typeface="GT Standard L Extended Medium" pitchFamily="2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35319E-90C9-E700-13D4-2D0D1477B129}"/>
              </a:ext>
            </a:extLst>
          </p:cNvPr>
          <p:cNvGrpSpPr/>
          <p:nvPr/>
        </p:nvGrpSpPr>
        <p:grpSpPr>
          <a:xfrm>
            <a:off x="4646645" y="5527782"/>
            <a:ext cx="9499570" cy="1632539"/>
            <a:chOff x="4646645" y="5527782"/>
            <a:chExt cx="9499570" cy="1632539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9B9234A-57D6-884C-19E3-C2F0EF9B6661}"/>
                </a:ext>
              </a:extLst>
            </p:cNvPr>
            <p:cNvSpPr/>
            <p:nvPr/>
          </p:nvSpPr>
          <p:spPr>
            <a:xfrm flipV="1">
              <a:off x="4646645" y="5527782"/>
              <a:ext cx="5355771" cy="907534"/>
            </a:xfrm>
            <a:custGeom>
              <a:avLst/>
              <a:gdLst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51048"/>
                <a:gd name="csX1" fmla="*/ 1614196 w 5355771"/>
                <a:gd name="csY1" fmla="*/ 1828800 h 2051048"/>
                <a:gd name="csX2" fmla="*/ 3872204 w 5355771"/>
                <a:gd name="csY2" fmla="*/ 1819469 h 2051048"/>
                <a:gd name="csX3" fmla="*/ 5355771 w 5355771"/>
                <a:gd name="csY3" fmla="*/ 18661 h 2051048"/>
                <a:gd name="csX0" fmla="*/ 0 w 5355771"/>
                <a:gd name="csY0" fmla="*/ 0 h 2074162"/>
                <a:gd name="csX1" fmla="*/ 1614196 w 5355771"/>
                <a:gd name="csY1" fmla="*/ 1828800 h 2074162"/>
                <a:gd name="csX2" fmla="*/ 3750906 w 5355771"/>
                <a:gd name="csY2" fmla="*/ 1859883 h 2074162"/>
                <a:gd name="csX3" fmla="*/ 5355771 w 5355771"/>
                <a:gd name="csY3" fmla="*/ 18661 h 2074162"/>
                <a:gd name="csX0" fmla="*/ 0 w 5355771"/>
                <a:gd name="csY0" fmla="*/ 0 h 1828805"/>
                <a:gd name="csX1" fmla="*/ 1614196 w 5355771"/>
                <a:gd name="csY1" fmla="*/ 1828800 h 1828805"/>
                <a:gd name="csX2" fmla="*/ 5355771 w 5355771"/>
                <a:gd name="csY2" fmla="*/ 18661 h 1828805"/>
                <a:gd name="csX0" fmla="*/ 0 w 5355771"/>
                <a:gd name="csY0" fmla="*/ 0 h 1950047"/>
                <a:gd name="csX1" fmla="*/ 2668555 w 5355771"/>
                <a:gd name="csY1" fmla="*/ 1950043 h 1950047"/>
                <a:gd name="csX2" fmla="*/ 5355771 w 5355771"/>
                <a:gd name="csY2" fmla="*/ 18661 h 1950047"/>
                <a:gd name="csX0" fmla="*/ 0 w 5355771"/>
                <a:gd name="csY0" fmla="*/ 0 h 1950356"/>
                <a:gd name="csX1" fmla="*/ 2668555 w 5355771"/>
                <a:gd name="csY1" fmla="*/ 1950043 h 1950356"/>
                <a:gd name="csX2" fmla="*/ 5355771 w 5355771"/>
                <a:gd name="csY2" fmla="*/ 18661 h 1950356"/>
                <a:gd name="csX0" fmla="*/ 0 w 5355771"/>
                <a:gd name="csY0" fmla="*/ 0 h 1950356"/>
                <a:gd name="csX1" fmla="*/ 2668555 w 5355771"/>
                <a:gd name="csY1" fmla="*/ 1950043 h 1950356"/>
                <a:gd name="csX2" fmla="*/ 5355771 w 5355771"/>
                <a:gd name="csY2" fmla="*/ 18661 h 1950356"/>
                <a:gd name="csX0" fmla="*/ 0 w 5355771"/>
                <a:gd name="csY0" fmla="*/ 0 h 1950168"/>
                <a:gd name="csX1" fmla="*/ 2668555 w 5355771"/>
                <a:gd name="csY1" fmla="*/ 1950043 h 1950168"/>
                <a:gd name="csX2" fmla="*/ 5355771 w 5355771"/>
                <a:gd name="csY2" fmla="*/ 18661 h 19501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5355771" h="1950168">
                  <a:moveTo>
                    <a:pt x="0" y="0"/>
                  </a:moveTo>
                  <a:cubicBezTo>
                    <a:pt x="1090904" y="227282"/>
                    <a:pt x="320352" y="1967140"/>
                    <a:pt x="2668555" y="1950043"/>
                  </a:cubicBezTo>
                  <a:cubicBezTo>
                    <a:pt x="5016758" y="1932946"/>
                    <a:pt x="4091084" y="153285"/>
                    <a:pt x="5355771" y="18661"/>
                  </a:cubicBezTo>
                </a:path>
              </a:pathLst>
            </a:custGeom>
            <a:noFill/>
            <a:ln w="25400">
              <a:gradFill flip="none" rotWithShape="1">
                <a:gsLst>
                  <a:gs pos="0">
                    <a:schemeClr val="accent2"/>
                  </a:gs>
                  <a:gs pos="84000">
                    <a:schemeClr val="accent5"/>
                  </a:gs>
                </a:gsLst>
                <a:lin ang="0" scaled="1"/>
                <a:tileRect/>
              </a:gradFill>
              <a:prstDash val="sysDash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79EA2DC-0D5A-4A37-39CB-5FC79C1BA398}"/>
                </a:ext>
              </a:extLst>
            </p:cNvPr>
            <p:cNvSpPr/>
            <p:nvPr/>
          </p:nvSpPr>
          <p:spPr>
            <a:xfrm>
              <a:off x="9981520" y="6063041"/>
              <a:ext cx="4164695" cy="10972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accent5"/>
                  </a:solidFill>
                  <a:latin typeface="GT Standard L Extended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  <a:t>AI Banking Enablement</a:t>
              </a:r>
            </a:p>
            <a:p>
              <a:pPr algn="ctr">
                <a:spcBef>
                  <a:spcPts val="300"/>
                </a:spcBef>
              </a:pPr>
              <a:r>
                <a:rPr lang="en-US" sz="1200">
                  <a:solidFill>
                    <a:schemeClr val="tx1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Hogan operational intelligence becomes consumable by AI-driven workflows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1EA9DF-85DA-04C9-A7E0-308C74C5B196}"/>
              </a:ext>
            </a:extLst>
          </p:cNvPr>
          <p:cNvSpPr/>
          <p:nvPr/>
        </p:nvSpPr>
        <p:spPr>
          <a:xfrm>
            <a:off x="497528" y="3514860"/>
            <a:ext cx="4164695" cy="10972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2"/>
                </a:solidFill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rPr>
              <a:t>Aging Workforce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Deep Hogan expertise is concentrated in a shrinking pool of senior engineers approaching retirement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7B072F-CEEA-B404-2B2D-5F69A83A60AE}"/>
              </a:ext>
            </a:extLst>
          </p:cNvPr>
          <p:cNvGrpSpPr/>
          <p:nvPr/>
        </p:nvGrpSpPr>
        <p:grpSpPr>
          <a:xfrm>
            <a:off x="5729067" y="3176456"/>
            <a:ext cx="3172266" cy="2886585"/>
            <a:chOff x="6071016" y="3548731"/>
            <a:chExt cx="2488368" cy="2264276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E175182E-CA0F-BD40-0A6C-3196D4493236}"/>
                </a:ext>
              </a:extLst>
            </p:cNvPr>
            <p:cNvSpPr/>
            <p:nvPr/>
          </p:nvSpPr>
          <p:spPr>
            <a:xfrm>
              <a:off x="6183062" y="3548731"/>
              <a:ext cx="2264276" cy="2264276"/>
            </a:xfrm>
            <a:prstGeom prst="flowChartConnector">
              <a:avLst/>
            </a:prstGeom>
            <a:gradFill flip="none" rotWithShape="1">
              <a:gsLst>
                <a:gs pos="44000">
                  <a:schemeClr val="accent2"/>
                </a:gs>
                <a:gs pos="24000">
                  <a:schemeClr val="accent1"/>
                </a:gs>
                <a:gs pos="87000">
                  <a:schemeClr val="accent5"/>
                </a:gs>
                <a:gs pos="93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600" b="1"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70E0CB-AC2D-5367-A31E-997AAD810DB7}"/>
                </a:ext>
              </a:extLst>
            </p:cNvPr>
            <p:cNvSpPr txBox="1"/>
            <p:nvPr/>
          </p:nvSpPr>
          <p:spPr>
            <a:xfrm>
              <a:off x="6071016" y="4495132"/>
              <a:ext cx="24883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GT Standard L Extended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  <a:t>HOGANAI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02963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1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71F5C-02F4-173A-9BA8-A0B5387D7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D654EB-EEED-03F0-7FAF-1774B86F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E1020"/>
                </a:solidFill>
                <a:latin typeface="GT Standard L Extended"/>
              </a:rPr>
              <a:t>HOGANX REAL-TIME POSTING </a:t>
            </a:r>
            <a:endParaRPr b="1">
              <a:solidFill>
                <a:srgbClr val="0E1020"/>
              </a:solidFill>
              <a:latin typeface="GT Standard L Extende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81E3C-1AF3-78A3-C7A0-255968B42632}"/>
              </a:ext>
            </a:extLst>
          </p:cNvPr>
          <p:cNvSpPr txBox="1"/>
          <p:nvPr/>
        </p:nvSpPr>
        <p:spPr>
          <a:xfrm>
            <a:off x="466449" y="1906053"/>
            <a:ext cx="13562614" cy="691319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algn="l"/>
            <a:r>
              <a:rPr lang="en-US" sz="1800">
                <a:latin typeface="Inter Light"/>
              </a:rPr>
              <a:t>E</a:t>
            </a:r>
            <a:r>
              <a:rPr lang="en-US" sz="1800" b="0">
                <a:latin typeface="Inter Light"/>
              </a:rPr>
              <a:t>very financial transaction is processed in real time, producing an immutable, double-entry ledger, handling the full account lifecycle: balance checks, holds, multi-currency FX, interest accrual, fee calculation, and event-driven integration.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0D6024C1-5361-9C22-04E9-710EF5EAA227}"/>
              </a:ext>
            </a:extLst>
          </p:cNvPr>
          <p:cNvSpPr txBox="1">
            <a:spLocks/>
          </p:cNvSpPr>
          <p:nvPr/>
        </p:nvSpPr>
        <p:spPr>
          <a:xfrm>
            <a:off x="466450" y="4579016"/>
            <a:ext cx="13562613" cy="5486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GT Standard L Extended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</a:lstStyle>
          <a:p>
            <a:r>
              <a:rPr lang="en-US" b="1" err="1">
                <a:solidFill>
                  <a:srgbClr val="0E1020"/>
                </a:solidFill>
                <a:latin typeface="GT Standard L Extended"/>
              </a:rPr>
              <a:t>Hoganx</a:t>
            </a:r>
            <a:r>
              <a:rPr lang="en-US" b="1">
                <a:solidFill>
                  <a:srgbClr val="0E1020"/>
                </a:solidFill>
                <a:latin typeface="GT Standard L Extended"/>
              </a:rPr>
              <a:t> AI-ENABLED BUSINESS RULES ENGINE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355184-D2D9-5EE0-7EEA-A3F8EB7586C3}"/>
              </a:ext>
            </a:extLst>
          </p:cNvPr>
          <p:cNvSpPr txBox="1"/>
          <p:nvPr/>
        </p:nvSpPr>
        <p:spPr>
          <a:xfrm>
            <a:off x="466450" y="5226634"/>
            <a:ext cx="13562613" cy="54864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r>
              <a:rPr lang="en-US" sz="1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Business decision logic externalized from application code into a governed, auditable rule engine.  Rules apply across the transaction lifecycle: real-time validation, post-transaction actions, and account-level policies</a:t>
            </a:r>
            <a:r>
              <a:rPr lang="en-US" sz="18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6EE2E8-653E-FE60-3B2C-246AE89EEF70}"/>
              </a:ext>
            </a:extLst>
          </p:cNvPr>
          <p:cNvGrpSpPr/>
          <p:nvPr/>
        </p:nvGrpSpPr>
        <p:grpSpPr>
          <a:xfrm>
            <a:off x="466449" y="2640807"/>
            <a:ext cx="13562614" cy="1276509"/>
            <a:chOff x="466449" y="2754475"/>
            <a:chExt cx="13562614" cy="127650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5B0D9EA5-AAB7-1673-9952-743EABC7ECBA}"/>
                </a:ext>
              </a:extLst>
            </p:cNvPr>
            <p:cNvSpPr/>
            <p:nvPr/>
          </p:nvSpPr>
          <p:spPr>
            <a:xfrm>
              <a:off x="9686445" y="2760020"/>
              <a:ext cx="4342618" cy="1270964"/>
            </a:xfrm>
            <a:prstGeom prst="roundRect">
              <a:avLst>
                <a:gd name="adj" fmla="val 5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095849-9F0C-ABFC-F50B-FDED6B898AC8}"/>
                </a:ext>
              </a:extLst>
            </p:cNvPr>
            <p:cNvSpPr txBox="1"/>
            <p:nvPr/>
          </p:nvSpPr>
          <p:spPr>
            <a:xfrm>
              <a:off x="10984284" y="2853451"/>
              <a:ext cx="1746940" cy="1035601"/>
            </a:xfrm>
            <a:prstGeom prst="rect">
              <a:avLst/>
            </a:prstGeom>
            <a:noFill/>
          </p:spPr>
          <p:txBody>
            <a:bodyPr wrap="square" lIns="0" tIns="0" rIns="0" bIns="0" anchor="ctr"/>
            <a:lstStyle/>
            <a:p>
              <a:pPr algn="ctr"/>
              <a:r>
                <a:rPr lang="en-US" sz="1400" b="1">
                  <a:solidFill>
                    <a:srgbClr val="FF7E51"/>
                  </a:solidFill>
                  <a:latin typeface="GT Standard L Extended"/>
                </a:rPr>
                <a:t>RESILIENCE &amp;</a:t>
              </a:r>
              <a:br>
                <a:rPr lang="en-US" sz="1400"/>
              </a:br>
              <a:r>
                <a:rPr lang="en-US" sz="1400" b="1">
                  <a:solidFill>
                    <a:srgbClr val="FF7E51"/>
                  </a:solidFill>
                  <a:latin typeface="GT Standard L Extended"/>
                </a:rPr>
                <a:t>INTEGRATION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16C6569-049B-06AD-BD8A-06C2BD9AA7EA}"/>
                </a:ext>
              </a:extLst>
            </p:cNvPr>
            <p:cNvSpPr/>
            <p:nvPr/>
          </p:nvSpPr>
          <p:spPr>
            <a:xfrm>
              <a:off x="466449" y="2754475"/>
              <a:ext cx="4342618" cy="1270964"/>
            </a:xfrm>
            <a:prstGeom prst="roundRect">
              <a:avLst>
                <a:gd name="adj" fmla="val 5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5F18F9B-3B0E-4664-6A2F-E3C484DC938B}"/>
                </a:ext>
              </a:extLst>
            </p:cNvPr>
            <p:cNvSpPr/>
            <p:nvPr/>
          </p:nvSpPr>
          <p:spPr>
            <a:xfrm>
              <a:off x="5139647" y="2754475"/>
              <a:ext cx="4342618" cy="1270964"/>
            </a:xfrm>
            <a:prstGeom prst="roundRect">
              <a:avLst>
                <a:gd name="adj" fmla="val 5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7F6E87-958C-BB2D-3E53-9E5098A43AFD}"/>
                </a:ext>
              </a:extLst>
            </p:cNvPr>
            <p:cNvSpPr txBox="1"/>
            <p:nvPr/>
          </p:nvSpPr>
          <p:spPr>
            <a:xfrm>
              <a:off x="6308861" y="2853452"/>
              <a:ext cx="2004189" cy="1035601"/>
            </a:xfrm>
            <a:prstGeom prst="rect">
              <a:avLst/>
            </a:prstGeom>
            <a:noFill/>
          </p:spPr>
          <p:txBody>
            <a:bodyPr wrap="square" lIns="0" tIns="0" rIns="0" bIns="0" anchor="ctr"/>
            <a:lstStyle/>
            <a:p>
              <a:pPr algn="ctr"/>
              <a:r>
                <a:rPr lang="en-US" sz="1400" b="1">
                  <a:solidFill>
                    <a:srgbClr val="FFC982"/>
                  </a:solidFill>
                  <a:latin typeface="GT Standard L Extended"/>
                </a:rPr>
                <a:t>TRANSACTION</a:t>
              </a:r>
              <a:br>
                <a:rPr lang="en-US" sz="1400"/>
              </a:br>
              <a:r>
                <a:rPr lang="en-US" sz="1400" b="1">
                  <a:solidFill>
                    <a:srgbClr val="FFC982"/>
                  </a:solidFill>
                  <a:latin typeface="GT Standard L Extended"/>
                </a:rPr>
                <a:t>MANAGEMENT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2DAA55-E342-220B-7198-0C934911422F}"/>
                </a:ext>
              </a:extLst>
            </p:cNvPr>
            <p:cNvSpPr txBox="1"/>
            <p:nvPr/>
          </p:nvSpPr>
          <p:spPr>
            <a:xfrm>
              <a:off x="1764288" y="2872156"/>
              <a:ext cx="1746940" cy="1035601"/>
            </a:xfrm>
            <a:prstGeom prst="rect">
              <a:avLst/>
            </a:prstGeom>
            <a:noFill/>
          </p:spPr>
          <p:txBody>
            <a:bodyPr wrap="square" lIns="0" tIns="0" rIns="0" bIns="0" anchor="ctr"/>
            <a:lstStyle/>
            <a:p>
              <a:pPr algn="ctr"/>
              <a:r>
                <a:rPr lang="en-US" sz="1400" b="1">
                  <a:solidFill>
                    <a:srgbClr val="FFAE41"/>
                  </a:solidFill>
                  <a:latin typeface="GT Standard L Extended"/>
                </a:rPr>
                <a:t>CORE</a:t>
              </a:r>
              <a:br>
                <a:rPr lang="en-US" sz="1400"/>
              </a:br>
              <a:r>
                <a:rPr lang="en-US" sz="1400" b="1">
                  <a:solidFill>
                    <a:srgbClr val="FFAE41"/>
                  </a:solidFill>
                  <a:latin typeface="GT Standard L Extended"/>
                </a:rPr>
                <a:t>POSTING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98A19E-E94F-BAE2-FAF1-1E10EAD7DDE7}"/>
              </a:ext>
            </a:extLst>
          </p:cNvPr>
          <p:cNvGrpSpPr/>
          <p:nvPr/>
        </p:nvGrpSpPr>
        <p:grpSpPr>
          <a:xfrm>
            <a:off x="466449" y="6042372"/>
            <a:ext cx="13562614" cy="1276509"/>
            <a:chOff x="466449" y="2754475"/>
            <a:chExt cx="13562614" cy="1276509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9F6FE01-AE73-8D85-F3B6-B5F1AA1E846A}"/>
                </a:ext>
              </a:extLst>
            </p:cNvPr>
            <p:cNvSpPr/>
            <p:nvPr/>
          </p:nvSpPr>
          <p:spPr>
            <a:xfrm>
              <a:off x="9686445" y="2760020"/>
              <a:ext cx="4342618" cy="1270964"/>
            </a:xfrm>
            <a:prstGeom prst="roundRect">
              <a:avLst>
                <a:gd name="adj" fmla="val 5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2AF9E9-8AE5-7A0A-D12A-BE5EAFE3B117}"/>
                </a:ext>
              </a:extLst>
            </p:cNvPr>
            <p:cNvSpPr txBox="1"/>
            <p:nvPr/>
          </p:nvSpPr>
          <p:spPr>
            <a:xfrm>
              <a:off x="10984284" y="2872156"/>
              <a:ext cx="1746940" cy="1035601"/>
            </a:xfrm>
            <a:prstGeom prst="rect">
              <a:avLst/>
            </a:prstGeom>
            <a:noFill/>
          </p:spPr>
          <p:txBody>
            <a:bodyPr wrap="square" lIns="0" tIns="0" rIns="0" bIns="0" anchor="ctr"/>
            <a:lstStyle/>
            <a:p>
              <a:pPr algn="ctr"/>
              <a:r>
                <a:rPr lang="en-US" sz="1400" b="1">
                  <a:solidFill>
                    <a:srgbClr val="FF7E51"/>
                  </a:solidFill>
                  <a:latin typeface="GT Standard L Extended"/>
                </a:rPr>
                <a:t>OPERATIONS</a:t>
              </a:r>
            </a:p>
            <a:p>
              <a:pPr algn="ctr"/>
              <a:r>
                <a:rPr lang="en-US" sz="1400" b="1">
                  <a:solidFill>
                    <a:srgbClr val="FF7E51"/>
                  </a:solidFill>
                  <a:latin typeface="GT Standard L Extended"/>
                </a:rPr>
                <a:t>&amp; AI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02AA29AE-FF4D-D3FA-DF4C-33B3B650EF6B}"/>
                </a:ext>
              </a:extLst>
            </p:cNvPr>
            <p:cNvSpPr/>
            <p:nvPr/>
          </p:nvSpPr>
          <p:spPr>
            <a:xfrm>
              <a:off x="466449" y="2754475"/>
              <a:ext cx="4342618" cy="1270964"/>
            </a:xfrm>
            <a:prstGeom prst="roundRect">
              <a:avLst>
                <a:gd name="adj" fmla="val 5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D5D375D-D1AB-BE81-0AF5-059458022A32}"/>
                </a:ext>
              </a:extLst>
            </p:cNvPr>
            <p:cNvSpPr/>
            <p:nvPr/>
          </p:nvSpPr>
          <p:spPr>
            <a:xfrm>
              <a:off x="5139647" y="2754475"/>
              <a:ext cx="4342618" cy="1270964"/>
            </a:xfrm>
            <a:prstGeom prst="roundRect">
              <a:avLst>
                <a:gd name="adj" fmla="val 5000"/>
              </a:avLst>
            </a:prstGeom>
            <a:solidFill>
              <a:srgbClr val="0E10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2F5403-F1E7-26E4-1861-3A97DEDF3512}"/>
                </a:ext>
              </a:extLst>
            </p:cNvPr>
            <p:cNvSpPr txBox="1"/>
            <p:nvPr/>
          </p:nvSpPr>
          <p:spPr>
            <a:xfrm>
              <a:off x="6308861" y="2872156"/>
              <a:ext cx="2004189" cy="1035601"/>
            </a:xfrm>
            <a:prstGeom prst="rect">
              <a:avLst/>
            </a:prstGeom>
            <a:noFill/>
          </p:spPr>
          <p:txBody>
            <a:bodyPr wrap="square" lIns="0" tIns="0" rIns="0" bIns="0" anchor="ctr"/>
            <a:lstStyle/>
            <a:p>
              <a:pPr algn="ctr"/>
              <a:r>
                <a:rPr lang="en-US" sz="1400" b="1">
                  <a:solidFill>
                    <a:srgbClr val="FFC982"/>
                  </a:solidFill>
                  <a:latin typeface="GT Standard L Extended"/>
                </a:rPr>
                <a:t>GOVERNANCE</a:t>
              </a:r>
            </a:p>
            <a:p>
              <a:pPr algn="ctr"/>
              <a:r>
                <a:rPr lang="en-US" sz="1400" b="1">
                  <a:solidFill>
                    <a:srgbClr val="FFC982"/>
                  </a:solidFill>
                  <a:latin typeface="GT Standard L Extended"/>
                </a:rPr>
                <a:t>&amp; COMPLIANCE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913D7A-9D37-9794-D056-C76B5088DF65}"/>
                </a:ext>
              </a:extLst>
            </p:cNvPr>
            <p:cNvSpPr txBox="1"/>
            <p:nvPr/>
          </p:nvSpPr>
          <p:spPr>
            <a:xfrm>
              <a:off x="1764288" y="2872156"/>
              <a:ext cx="1746940" cy="1035601"/>
            </a:xfrm>
            <a:prstGeom prst="rect">
              <a:avLst/>
            </a:prstGeom>
            <a:noFill/>
          </p:spPr>
          <p:txBody>
            <a:bodyPr wrap="square" lIns="0" tIns="0" rIns="0" bIns="0" anchor="ctr"/>
            <a:lstStyle/>
            <a:p>
              <a:pPr algn="ctr"/>
              <a:r>
                <a:rPr lang="en-US" sz="1400" b="1">
                  <a:solidFill>
                    <a:srgbClr val="FFAE41"/>
                  </a:solidFill>
                  <a:latin typeface="GT Standard L Extended"/>
                </a:rPr>
                <a:t>RULE</a:t>
              </a:r>
            </a:p>
            <a:p>
              <a:pPr algn="ctr"/>
              <a:r>
                <a:rPr lang="en-US" sz="1400" b="1">
                  <a:solidFill>
                    <a:srgbClr val="FFAE41"/>
                  </a:solidFill>
                  <a:latin typeface="GT Standard L Extended"/>
                </a:rPr>
                <a:t>EXECUTION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67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A78378E-8D03-A0F7-7E49-029012C6BD8B}"/>
              </a:ext>
            </a:extLst>
          </p:cNvPr>
          <p:cNvSpPr/>
          <p:nvPr/>
        </p:nvSpPr>
        <p:spPr>
          <a:xfrm flipV="1">
            <a:off x="461559" y="3793915"/>
            <a:ext cx="5917514" cy="566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Inter" panose="0200050300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0C16D-662E-1539-6860-1E3F66C82009}"/>
              </a:ext>
            </a:extLst>
          </p:cNvPr>
          <p:cNvSpPr txBox="1"/>
          <p:nvPr/>
        </p:nvSpPr>
        <p:spPr>
          <a:xfrm>
            <a:off x="1264424" y="2920554"/>
            <a:ext cx="166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rPr>
              <a:t>Uplift current instance of your core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F41952-D74A-0B2B-B729-FE2A97D66CB4}"/>
              </a:ext>
            </a:extLst>
          </p:cNvPr>
          <p:cNvCxnSpPr>
            <a:cxnSpLocks/>
          </p:cNvCxnSpPr>
          <p:nvPr/>
        </p:nvCxnSpPr>
        <p:spPr>
          <a:xfrm>
            <a:off x="610230" y="3166226"/>
            <a:ext cx="0" cy="1044292"/>
          </a:xfrm>
          <a:prstGeom prst="line">
            <a:avLst/>
          </a:prstGeom>
          <a:ln w="1905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EFF1C-92F9-79B6-9180-5CF61AC00C71}"/>
              </a:ext>
            </a:extLst>
          </p:cNvPr>
          <p:cNvCxnSpPr>
            <a:cxnSpLocks/>
          </p:cNvCxnSpPr>
          <p:nvPr/>
        </p:nvCxnSpPr>
        <p:spPr>
          <a:xfrm>
            <a:off x="4157649" y="3166226"/>
            <a:ext cx="0" cy="1044292"/>
          </a:xfrm>
          <a:prstGeom prst="line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423D3A0-0D04-78A0-0F7F-75991DD8EA9A}"/>
              </a:ext>
            </a:extLst>
          </p:cNvPr>
          <p:cNvSpPr txBox="1"/>
          <p:nvPr/>
        </p:nvSpPr>
        <p:spPr>
          <a:xfrm>
            <a:off x="4759511" y="2920554"/>
            <a:ext cx="1661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rPr>
              <a:t>Deploy Light Core Ledger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E6E978A-B717-7855-6C44-3ABD43974D1F}"/>
              </a:ext>
            </a:extLst>
          </p:cNvPr>
          <p:cNvSpPr/>
          <p:nvPr/>
        </p:nvSpPr>
        <p:spPr>
          <a:xfrm>
            <a:off x="452926" y="4308983"/>
            <a:ext cx="2419350" cy="417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>
                <a:solidFill>
                  <a:schemeClr val="tx1"/>
                </a:solidFill>
                <a:latin typeface="GT Standard L Extended" pitchFamily="50" charset="0"/>
                <a:cs typeface="Poppins" panose="00000500000000000000" pitchFamily="2" charset="0"/>
              </a:rPr>
              <a:t>Step 1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39BBE9-9969-625C-40D9-F655DDEA4E2F}"/>
              </a:ext>
            </a:extLst>
          </p:cNvPr>
          <p:cNvSpPr/>
          <p:nvPr/>
        </p:nvSpPr>
        <p:spPr>
          <a:xfrm>
            <a:off x="3959723" y="4312084"/>
            <a:ext cx="2419350" cy="417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>
                <a:solidFill>
                  <a:schemeClr val="tx1"/>
                </a:solidFill>
                <a:latin typeface="GT Standard L Extended" pitchFamily="50" charset="0"/>
                <a:cs typeface="Poppins" panose="00000500000000000000" pitchFamily="2" charset="0"/>
              </a:rPr>
              <a:t>Step 2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85398F-CA76-C9DE-EE6C-C4803C91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78" y="1305651"/>
            <a:ext cx="13689011" cy="1097280"/>
          </a:xfrm>
        </p:spPr>
        <p:txBody>
          <a:bodyPr/>
          <a:lstStyle/>
          <a:p>
            <a:r>
              <a:rPr lang="en-US"/>
              <a:t>OUR APPROACH</a:t>
            </a:r>
            <a:endParaRPr lang="en-IN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0A1D44-47B0-3EFC-5284-812E1780BC7A}"/>
              </a:ext>
            </a:extLst>
          </p:cNvPr>
          <p:cNvGrpSpPr/>
          <p:nvPr/>
        </p:nvGrpSpPr>
        <p:grpSpPr>
          <a:xfrm>
            <a:off x="3959723" y="2776543"/>
            <a:ext cx="789449" cy="789449"/>
            <a:chOff x="3685706" y="2776543"/>
            <a:chExt cx="789449" cy="78944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1AB03E3-7DBF-7E02-F0C5-263F154D430E}"/>
                </a:ext>
              </a:extLst>
            </p:cNvPr>
            <p:cNvSpPr/>
            <p:nvPr/>
          </p:nvSpPr>
          <p:spPr>
            <a:xfrm>
              <a:off x="3685706" y="2776543"/>
              <a:ext cx="789449" cy="7894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160">
                <a:latin typeface="Inter" panose="02000503000000020004" pitchFamily="50" charset="0"/>
              </a:endParaRPr>
            </a:p>
          </p:txBody>
        </p:sp>
        <p:sp>
          <p:nvSpPr>
            <p:cNvPr id="233" name="Freeform 425">
              <a:extLst>
                <a:ext uri="{FF2B5EF4-FFF2-40B4-BE49-F238E27FC236}">
                  <a16:creationId xmlns:a16="http://schemas.microsoft.com/office/drawing/2014/main" id="{25C7B496-3FA1-1DE1-8C6A-C498D7CE366D}"/>
                </a:ext>
              </a:extLst>
            </p:cNvPr>
            <p:cNvSpPr/>
            <p:nvPr/>
          </p:nvSpPr>
          <p:spPr>
            <a:xfrm>
              <a:off x="3805853" y="2972728"/>
              <a:ext cx="491028" cy="392825"/>
            </a:xfrm>
            <a:custGeom>
              <a:avLst/>
              <a:gdLst>
                <a:gd name="csX0" fmla="*/ 89297 w 285750"/>
                <a:gd name="csY0" fmla="*/ 17859 h 228600"/>
                <a:gd name="csX1" fmla="*/ 89297 w 285750"/>
                <a:gd name="csY1" fmla="*/ 39291 h 228600"/>
                <a:gd name="csX2" fmla="*/ 110728 w 285750"/>
                <a:gd name="csY2" fmla="*/ 39291 h 228600"/>
                <a:gd name="csX3" fmla="*/ 110728 w 285750"/>
                <a:gd name="csY3" fmla="*/ 17859 h 228600"/>
                <a:gd name="csX4" fmla="*/ 89297 w 285750"/>
                <a:gd name="csY4" fmla="*/ 17859 h 228600"/>
                <a:gd name="csX5" fmla="*/ 71438 w 285750"/>
                <a:gd name="csY5" fmla="*/ 0 h 228600"/>
                <a:gd name="csX6" fmla="*/ 128588 w 285750"/>
                <a:gd name="csY6" fmla="*/ 0 h 228600"/>
                <a:gd name="csX7" fmla="*/ 128588 w 285750"/>
                <a:gd name="csY7" fmla="*/ 53131 h 228600"/>
                <a:gd name="csX8" fmla="*/ 136625 w 285750"/>
                <a:gd name="csY8" fmla="*/ 72777 h 228600"/>
                <a:gd name="csX9" fmla="*/ 150019 w 285750"/>
                <a:gd name="csY9" fmla="*/ 71438 h 228600"/>
                <a:gd name="csX10" fmla="*/ 194667 w 285750"/>
                <a:gd name="csY10" fmla="*/ 89744 h 228600"/>
                <a:gd name="csX11" fmla="*/ 228600 w 285750"/>
                <a:gd name="csY11" fmla="*/ 64740 h 228600"/>
                <a:gd name="csX12" fmla="*/ 228600 w 285750"/>
                <a:gd name="csY12" fmla="*/ 28575 h 228600"/>
                <a:gd name="csX13" fmla="*/ 285750 w 285750"/>
                <a:gd name="csY13" fmla="*/ 28575 h 228600"/>
                <a:gd name="csX14" fmla="*/ 285750 w 285750"/>
                <a:gd name="csY14" fmla="*/ 85725 h 228600"/>
                <a:gd name="csX15" fmla="*/ 236190 w 285750"/>
                <a:gd name="csY15" fmla="*/ 85725 h 228600"/>
                <a:gd name="csX16" fmla="*/ 207615 w 285750"/>
                <a:gd name="csY16" fmla="*/ 106710 h 228600"/>
                <a:gd name="csX17" fmla="*/ 214313 w 285750"/>
                <a:gd name="csY17" fmla="*/ 135731 h 228600"/>
                <a:gd name="csX18" fmla="*/ 209847 w 285750"/>
                <a:gd name="csY18" fmla="*/ 159395 h 228600"/>
                <a:gd name="csX19" fmla="*/ 230386 w 285750"/>
                <a:gd name="csY19" fmla="*/ 171450 h 228600"/>
                <a:gd name="csX20" fmla="*/ 285750 w 285750"/>
                <a:gd name="csY20" fmla="*/ 171450 h 228600"/>
                <a:gd name="csX21" fmla="*/ 285750 w 285750"/>
                <a:gd name="csY21" fmla="*/ 228600 h 228600"/>
                <a:gd name="csX22" fmla="*/ 228600 w 285750"/>
                <a:gd name="csY22" fmla="*/ 228600 h 228600"/>
                <a:gd name="csX23" fmla="*/ 228600 w 285750"/>
                <a:gd name="csY23" fmla="*/ 195560 h 228600"/>
                <a:gd name="csX24" fmla="*/ 198686 w 285750"/>
                <a:gd name="csY24" fmla="*/ 177700 h 228600"/>
                <a:gd name="csX25" fmla="*/ 150019 w 285750"/>
                <a:gd name="csY25" fmla="*/ 200025 h 228600"/>
                <a:gd name="csX26" fmla="*/ 86618 w 285750"/>
                <a:gd name="csY26" fmla="*/ 146447 h 228600"/>
                <a:gd name="csX27" fmla="*/ 57150 w 285750"/>
                <a:gd name="csY27" fmla="*/ 146447 h 228600"/>
                <a:gd name="csX28" fmla="*/ 57150 w 285750"/>
                <a:gd name="csY28" fmla="*/ 164306 h 228600"/>
                <a:gd name="csX29" fmla="*/ 0 w 285750"/>
                <a:gd name="csY29" fmla="*/ 164306 h 228600"/>
                <a:gd name="csX30" fmla="*/ 0 w 285750"/>
                <a:gd name="csY30" fmla="*/ 107156 h 228600"/>
                <a:gd name="csX31" fmla="*/ 57150 w 285750"/>
                <a:gd name="csY31" fmla="*/ 107156 h 228600"/>
                <a:gd name="csX32" fmla="*/ 57150 w 285750"/>
                <a:gd name="csY32" fmla="*/ 125016 h 228600"/>
                <a:gd name="csX33" fmla="*/ 86618 w 285750"/>
                <a:gd name="csY33" fmla="*/ 125016 h 228600"/>
                <a:gd name="csX34" fmla="*/ 116533 w 285750"/>
                <a:gd name="csY34" fmla="*/ 80814 h 228600"/>
                <a:gd name="csX35" fmla="*/ 107156 w 285750"/>
                <a:gd name="csY35" fmla="*/ 57150 h 228600"/>
                <a:gd name="csX36" fmla="*/ 71438 w 285750"/>
                <a:gd name="csY36" fmla="*/ 57150 h 228600"/>
                <a:gd name="csX37" fmla="*/ 71438 w 285750"/>
                <a:gd name="csY37" fmla="*/ 0 h 228600"/>
                <a:gd name="csX38" fmla="*/ 39291 w 285750"/>
                <a:gd name="csY38" fmla="*/ 125016 h 228600"/>
                <a:gd name="csX39" fmla="*/ 17859 w 285750"/>
                <a:gd name="csY39" fmla="*/ 125016 h 228600"/>
                <a:gd name="csX40" fmla="*/ 17859 w 285750"/>
                <a:gd name="csY40" fmla="*/ 146447 h 228600"/>
                <a:gd name="csX41" fmla="*/ 39291 w 285750"/>
                <a:gd name="csY41" fmla="*/ 146447 h 228600"/>
                <a:gd name="csX42" fmla="*/ 39291 w 285750"/>
                <a:gd name="csY42" fmla="*/ 125016 h 228600"/>
                <a:gd name="csX43" fmla="*/ 267891 w 285750"/>
                <a:gd name="csY43" fmla="*/ 46434 h 228600"/>
                <a:gd name="csX44" fmla="*/ 246459 w 285750"/>
                <a:gd name="csY44" fmla="*/ 46434 h 228600"/>
                <a:gd name="csX45" fmla="*/ 246459 w 285750"/>
                <a:gd name="csY45" fmla="*/ 67866 h 228600"/>
                <a:gd name="csX46" fmla="*/ 267891 w 285750"/>
                <a:gd name="csY46" fmla="*/ 67866 h 228600"/>
                <a:gd name="csX47" fmla="*/ 267891 w 285750"/>
                <a:gd name="csY47" fmla="*/ 46434 h 228600"/>
                <a:gd name="csX48" fmla="*/ 246459 w 285750"/>
                <a:gd name="csY48" fmla="*/ 189309 h 228600"/>
                <a:gd name="csX49" fmla="*/ 246459 w 285750"/>
                <a:gd name="csY49" fmla="*/ 210741 h 228600"/>
                <a:gd name="csX50" fmla="*/ 267891 w 285750"/>
                <a:gd name="csY50" fmla="*/ 210741 h 228600"/>
                <a:gd name="csX51" fmla="*/ 267891 w 285750"/>
                <a:gd name="csY51" fmla="*/ 189309 h 228600"/>
                <a:gd name="csX52" fmla="*/ 246459 w 285750"/>
                <a:gd name="csY52" fmla="*/ 189309 h 228600"/>
                <a:gd name="csX53" fmla="*/ 150019 w 285750"/>
                <a:gd name="csY53" fmla="*/ 178594 h 228600"/>
                <a:gd name="csX54" fmla="*/ 192881 w 285750"/>
                <a:gd name="csY54" fmla="*/ 135731 h 228600"/>
                <a:gd name="csX55" fmla="*/ 150019 w 285750"/>
                <a:gd name="csY55" fmla="*/ 92869 h 228600"/>
                <a:gd name="csX56" fmla="*/ 107156 w 285750"/>
                <a:gd name="csY56" fmla="*/ 135731 h 228600"/>
                <a:gd name="csX57" fmla="*/ 150019 w 285750"/>
                <a:gd name="csY57" fmla="*/ 178594 h 228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</a:cxnLst>
              <a:rect l="l" t="t" r="r" b="b"/>
              <a:pathLst>
                <a:path w="285750" h="228600">
                  <a:moveTo>
                    <a:pt x="89297" y="17859"/>
                  </a:moveTo>
                  <a:lnTo>
                    <a:pt x="89297" y="39291"/>
                  </a:lnTo>
                  <a:lnTo>
                    <a:pt x="110728" y="39291"/>
                  </a:lnTo>
                  <a:lnTo>
                    <a:pt x="110728" y="17859"/>
                  </a:lnTo>
                  <a:lnTo>
                    <a:pt x="89297" y="17859"/>
                  </a:lnTo>
                  <a:close/>
                  <a:moveTo>
                    <a:pt x="71438" y="0"/>
                  </a:moveTo>
                  <a:lnTo>
                    <a:pt x="128588" y="0"/>
                  </a:lnTo>
                  <a:lnTo>
                    <a:pt x="128588" y="53131"/>
                  </a:lnTo>
                  <a:lnTo>
                    <a:pt x="136625" y="72777"/>
                  </a:lnTo>
                  <a:cubicBezTo>
                    <a:pt x="140642" y="71884"/>
                    <a:pt x="145553" y="71438"/>
                    <a:pt x="150019" y="71438"/>
                  </a:cubicBezTo>
                  <a:cubicBezTo>
                    <a:pt x="167431" y="71438"/>
                    <a:pt x="183059" y="78581"/>
                    <a:pt x="194667" y="89744"/>
                  </a:cubicBezTo>
                  <a:lnTo>
                    <a:pt x="228600" y="64740"/>
                  </a:lnTo>
                  <a:lnTo>
                    <a:pt x="228600" y="28575"/>
                  </a:lnTo>
                  <a:lnTo>
                    <a:pt x="285750" y="28575"/>
                  </a:lnTo>
                  <a:lnTo>
                    <a:pt x="285750" y="85725"/>
                  </a:lnTo>
                  <a:lnTo>
                    <a:pt x="236190" y="85725"/>
                  </a:lnTo>
                  <a:lnTo>
                    <a:pt x="207615" y="106710"/>
                  </a:lnTo>
                  <a:cubicBezTo>
                    <a:pt x="212080" y="115639"/>
                    <a:pt x="214313" y="125462"/>
                    <a:pt x="214313" y="135731"/>
                  </a:cubicBezTo>
                  <a:cubicBezTo>
                    <a:pt x="214313" y="144214"/>
                    <a:pt x="212973" y="151805"/>
                    <a:pt x="209847" y="159395"/>
                  </a:cubicBezTo>
                  <a:lnTo>
                    <a:pt x="230386" y="171450"/>
                  </a:lnTo>
                  <a:lnTo>
                    <a:pt x="285750" y="171450"/>
                  </a:lnTo>
                  <a:lnTo>
                    <a:pt x="285750" y="228600"/>
                  </a:lnTo>
                  <a:lnTo>
                    <a:pt x="228600" y="228600"/>
                  </a:lnTo>
                  <a:lnTo>
                    <a:pt x="228600" y="195560"/>
                  </a:lnTo>
                  <a:lnTo>
                    <a:pt x="198686" y="177700"/>
                  </a:lnTo>
                  <a:cubicBezTo>
                    <a:pt x="187077" y="191542"/>
                    <a:pt x="169664" y="200025"/>
                    <a:pt x="150019" y="200025"/>
                  </a:cubicBezTo>
                  <a:cubicBezTo>
                    <a:pt x="118319" y="200025"/>
                    <a:pt x="91530" y="176808"/>
                    <a:pt x="86618" y="146447"/>
                  </a:cubicBezTo>
                  <a:lnTo>
                    <a:pt x="57150" y="146447"/>
                  </a:lnTo>
                  <a:lnTo>
                    <a:pt x="57150" y="164306"/>
                  </a:lnTo>
                  <a:lnTo>
                    <a:pt x="0" y="164306"/>
                  </a:lnTo>
                  <a:lnTo>
                    <a:pt x="0" y="107156"/>
                  </a:lnTo>
                  <a:lnTo>
                    <a:pt x="57150" y="107156"/>
                  </a:lnTo>
                  <a:lnTo>
                    <a:pt x="57150" y="125016"/>
                  </a:lnTo>
                  <a:lnTo>
                    <a:pt x="86618" y="125016"/>
                  </a:lnTo>
                  <a:cubicBezTo>
                    <a:pt x="89744" y="106263"/>
                    <a:pt x="100906" y="90190"/>
                    <a:pt x="116533" y="80814"/>
                  </a:cubicBezTo>
                  <a:lnTo>
                    <a:pt x="107156" y="57150"/>
                  </a:lnTo>
                  <a:lnTo>
                    <a:pt x="71438" y="57150"/>
                  </a:lnTo>
                  <a:lnTo>
                    <a:pt x="71438" y="0"/>
                  </a:lnTo>
                  <a:close/>
                  <a:moveTo>
                    <a:pt x="39291" y="125016"/>
                  </a:moveTo>
                  <a:lnTo>
                    <a:pt x="17859" y="125016"/>
                  </a:lnTo>
                  <a:lnTo>
                    <a:pt x="17859" y="146447"/>
                  </a:lnTo>
                  <a:lnTo>
                    <a:pt x="39291" y="146447"/>
                  </a:lnTo>
                  <a:lnTo>
                    <a:pt x="39291" y="125016"/>
                  </a:lnTo>
                  <a:close/>
                  <a:moveTo>
                    <a:pt x="267891" y="46434"/>
                  </a:moveTo>
                  <a:lnTo>
                    <a:pt x="246459" y="46434"/>
                  </a:lnTo>
                  <a:lnTo>
                    <a:pt x="246459" y="67866"/>
                  </a:lnTo>
                  <a:lnTo>
                    <a:pt x="267891" y="67866"/>
                  </a:lnTo>
                  <a:lnTo>
                    <a:pt x="267891" y="46434"/>
                  </a:lnTo>
                  <a:close/>
                  <a:moveTo>
                    <a:pt x="246459" y="189309"/>
                  </a:moveTo>
                  <a:lnTo>
                    <a:pt x="246459" y="210741"/>
                  </a:lnTo>
                  <a:lnTo>
                    <a:pt x="267891" y="210741"/>
                  </a:lnTo>
                  <a:lnTo>
                    <a:pt x="267891" y="189309"/>
                  </a:lnTo>
                  <a:lnTo>
                    <a:pt x="246459" y="189309"/>
                  </a:lnTo>
                  <a:close/>
                  <a:moveTo>
                    <a:pt x="150019" y="178594"/>
                  </a:moveTo>
                  <a:cubicBezTo>
                    <a:pt x="173683" y="178594"/>
                    <a:pt x="192881" y="159395"/>
                    <a:pt x="192881" y="135731"/>
                  </a:cubicBezTo>
                  <a:cubicBezTo>
                    <a:pt x="192881" y="112067"/>
                    <a:pt x="173683" y="92869"/>
                    <a:pt x="150019" y="92869"/>
                  </a:cubicBezTo>
                  <a:cubicBezTo>
                    <a:pt x="126355" y="92869"/>
                    <a:pt x="107156" y="112067"/>
                    <a:pt x="107156" y="135731"/>
                  </a:cubicBezTo>
                  <a:cubicBezTo>
                    <a:pt x="107156" y="159395"/>
                    <a:pt x="126355" y="178594"/>
                    <a:pt x="150019" y="1785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DE">
                <a:latin typeface="Inter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65F023-F6C9-5929-03D2-D1F3AA522967}"/>
              </a:ext>
            </a:extLst>
          </p:cNvPr>
          <p:cNvGrpSpPr/>
          <p:nvPr/>
        </p:nvGrpSpPr>
        <p:grpSpPr>
          <a:xfrm>
            <a:off x="468732" y="2776543"/>
            <a:ext cx="789449" cy="789449"/>
            <a:chOff x="1149848" y="2776543"/>
            <a:chExt cx="789449" cy="78944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062F72B-C783-213A-6975-51624B8E54CC}"/>
                </a:ext>
              </a:extLst>
            </p:cNvPr>
            <p:cNvSpPr/>
            <p:nvPr/>
          </p:nvSpPr>
          <p:spPr>
            <a:xfrm>
              <a:off x="1149848" y="2776543"/>
              <a:ext cx="789449" cy="78944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160">
                <a:latin typeface="Inter" panose="02000503000000020004" pitchFamily="50" charset="0"/>
              </a:endParaRPr>
            </a:p>
          </p:txBody>
        </p:sp>
        <p:sp>
          <p:nvSpPr>
            <p:cNvPr id="22" name="Graphic 13">
              <a:extLst>
                <a:ext uri="{FF2B5EF4-FFF2-40B4-BE49-F238E27FC236}">
                  <a16:creationId xmlns:a16="http://schemas.microsoft.com/office/drawing/2014/main" id="{0481D2C3-A40F-90DE-368A-60EA642573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1346" y="2925717"/>
              <a:ext cx="509689" cy="509934"/>
            </a:xfrm>
            <a:custGeom>
              <a:avLst/>
              <a:gdLst>
                <a:gd name="connsiteX0" fmla="*/ 117348 w 407705"/>
                <a:gd name="connsiteY0" fmla="*/ 131 h 407902"/>
                <a:gd name="connsiteX1" fmla="*/ 170128 w 407705"/>
                <a:gd name="connsiteY1" fmla="*/ 14276 h 407902"/>
                <a:gd name="connsiteX2" fmla="*/ 182439 w 407705"/>
                <a:gd name="connsiteY2" fmla="*/ 17550 h 407902"/>
                <a:gd name="connsiteX3" fmla="*/ 180409 w 407705"/>
                <a:gd name="connsiteY3" fmla="*/ 54679 h 407902"/>
                <a:gd name="connsiteX4" fmla="*/ 185517 w 407705"/>
                <a:gd name="connsiteY4" fmla="*/ 59787 h 407902"/>
                <a:gd name="connsiteX5" fmla="*/ 222647 w 407705"/>
                <a:gd name="connsiteY5" fmla="*/ 57757 h 407902"/>
                <a:gd name="connsiteX6" fmla="*/ 236792 w 407705"/>
                <a:gd name="connsiteY6" fmla="*/ 110538 h 407902"/>
                <a:gd name="connsiteX7" fmla="*/ 240066 w 407705"/>
                <a:gd name="connsiteY7" fmla="*/ 122849 h 407902"/>
                <a:gd name="connsiteX8" fmla="*/ 206931 w 407705"/>
                <a:gd name="connsiteY8" fmla="*/ 139678 h 407902"/>
                <a:gd name="connsiteX9" fmla="*/ 205032 w 407705"/>
                <a:gd name="connsiteY9" fmla="*/ 146685 h 407902"/>
                <a:gd name="connsiteX10" fmla="*/ 225332 w 407705"/>
                <a:gd name="connsiteY10" fmla="*/ 177856 h 407902"/>
                <a:gd name="connsiteX11" fmla="*/ 186696 w 407705"/>
                <a:gd name="connsiteY11" fmla="*/ 216491 h 407902"/>
                <a:gd name="connsiteX12" fmla="*/ 177659 w 407705"/>
                <a:gd name="connsiteY12" fmla="*/ 225528 h 407902"/>
                <a:gd name="connsiteX13" fmla="*/ 146554 w 407705"/>
                <a:gd name="connsiteY13" fmla="*/ 205228 h 407902"/>
                <a:gd name="connsiteX14" fmla="*/ 139547 w 407705"/>
                <a:gd name="connsiteY14" fmla="*/ 207127 h 407902"/>
                <a:gd name="connsiteX15" fmla="*/ 122718 w 407705"/>
                <a:gd name="connsiteY15" fmla="*/ 240262 h 407902"/>
                <a:gd name="connsiteX16" fmla="*/ 69937 w 407705"/>
                <a:gd name="connsiteY16" fmla="*/ 226118 h 407902"/>
                <a:gd name="connsiteX17" fmla="*/ 57626 w 407705"/>
                <a:gd name="connsiteY17" fmla="*/ 222843 h 407902"/>
                <a:gd name="connsiteX18" fmla="*/ 59656 w 407705"/>
                <a:gd name="connsiteY18" fmla="*/ 185714 h 407902"/>
                <a:gd name="connsiteX19" fmla="*/ 54548 w 407705"/>
                <a:gd name="connsiteY19" fmla="*/ 180606 h 407902"/>
                <a:gd name="connsiteX20" fmla="*/ 17419 w 407705"/>
                <a:gd name="connsiteY20" fmla="*/ 182636 h 407902"/>
                <a:gd name="connsiteX21" fmla="*/ 3274 w 407705"/>
                <a:gd name="connsiteY21" fmla="*/ 129856 h 407902"/>
                <a:gd name="connsiteX22" fmla="*/ 0 w 407705"/>
                <a:gd name="connsiteY22" fmla="*/ 117413 h 407902"/>
                <a:gd name="connsiteX23" fmla="*/ 33135 w 407705"/>
                <a:gd name="connsiteY23" fmla="*/ 100584 h 407902"/>
                <a:gd name="connsiteX24" fmla="*/ 35034 w 407705"/>
                <a:gd name="connsiteY24" fmla="*/ 93577 h 407902"/>
                <a:gd name="connsiteX25" fmla="*/ 14734 w 407705"/>
                <a:gd name="connsiteY25" fmla="*/ 62407 h 407902"/>
                <a:gd name="connsiteX26" fmla="*/ 53370 w 407705"/>
                <a:gd name="connsiteY26" fmla="*/ 23771 h 407902"/>
                <a:gd name="connsiteX27" fmla="*/ 62407 w 407705"/>
                <a:gd name="connsiteY27" fmla="*/ 14734 h 407902"/>
                <a:gd name="connsiteX28" fmla="*/ 93512 w 407705"/>
                <a:gd name="connsiteY28" fmla="*/ 35034 h 407902"/>
                <a:gd name="connsiteX29" fmla="*/ 100519 w 407705"/>
                <a:gd name="connsiteY29" fmla="*/ 33135 h 407902"/>
                <a:gd name="connsiteX30" fmla="*/ 117348 w 407705"/>
                <a:gd name="connsiteY30" fmla="*/ 0 h 407902"/>
                <a:gd name="connsiteX31" fmla="*/ 133850 w 407705"/>
                <a:gd name="connsiteY31" fmla="*/ 37064 h 407902"/>
                <a:gd name="connsiteX32" fmla="*/ 121212 w 407705"/>
                <a:gd name="connsiteY32" fmla="*/ 61948 h 407902"/>
                <a:gd name="connsiteX33" fmla="*/ 112895 w 407705"/>
                <a:gd name="connsiteY33" fmla="*/ 62996 h 407902"/>
                <a:gd name="connsiteX34" fmla="*/ 97637 w 407705"/>
                <a:gd name="connsiteY34" fmla="*/ 67121 h 407902"/>
                <a:gd name="connsiteX35" fmla="*/ 89910 w 407705"/>
                <a:gd name="connsiteY35" fmla="*/ 70396 h 407902"/>
                <a:gd name="connsiteX36" fmla="*/ 66532 w 407705"/>
                <a:gd name="connsiteY36" fmla="*/ 55138 h 407902"/>
                <a:gd name="connsiteX37" fmla="*/ 55007 w 407705"/>
                <a:gd name="connsiteY37" fmla="*/ 66663 h 407902"/>
                <a:gd name="connsiteX38" fmla="*/ 70199 w 407705"/>
                <a:gd name="connsiteY38" fmla="*/ 89976 h 407902"/>
                <a:gd name="connsiteX39" fmla="*/ 66991 w 407705"/>
                <a:gd name="connsiteY39" fmla="*/ 97637 h 407902"/>
                <a:gd name="connsiteX40" fmla="*/ 64437 w 407705"/>
                <a:gd name="connsiteY40" fmla="*/ 105168 h 407902"/>
                <a:gd name="connsiteX41" fmla="*/ 62930 w 407705"/>
                <a:gd name="connsiteY41" fmla="*/ 112961 h 407902"/>
                <a:gd name="connsiteX42" fmla="*/ 61883 w 407705"/>
                <a:gd name="connsiteY42" fmla="*/ 121212 h 407902"/>
                <a:gd name="connsiteX43" fmla="*/ 37064 w 407705"/>
                <a:gd name="connsiteY43" fmla="*/ 133785 h 407902"/>
                <a:gd name="connsiteX44" fmla="*/ 41321 w 407705"/>
                <a:gd name="connsiteY44" fmla="*/ 149632 h 407902"/>
                <a:gd name="connsiteX45" fmla="*/ 69152 w 407705"/>
                <a:gd name="connsiteY45" fmla="*/ 148126 h 407902"/>
                <a:gd name="connsiteX46" fmla="*/ 74194 w 407705"/>
                <a:gd name="connsiteY46" fmla="*/ 154805 h 407902"/>
                <a:gd name="connsiteX47" fmla="*/ 85392 w 407705"/>
                <a:gd name="connsiteY47" fmla="*/ 166003 h 407902"/>
                <a:gd name="connsiteX48" fmla="*/ 92071 w 407705"/>
                <a:gd name="connsiteY48" fmla="*/ 171045 h 407902"/>
                <a:gd name="connsiteX49" fmla="*/ 90565 w 407705"/>
                <a:gd name="connsiteY49" fmla="*/ 198876 h 407902"/>
                <a:gd name="connsiteX50" fmla="*/ 106412 w 407705"/>
                <a:gd name="connsiteY50" fmla="*/ 203133 h 407902"/>
                <a:gd name="connsiteX51" fmla="*/ 118985 w 407705"/>
                <a:gd name="connsiteY51" fmla="*/ 178314 h 407902"/>
                <a:gd name="connsiteX52" fmla="*/ 127302 w 407705"/>
                <a:gd name="connsiteY52" fmla="*/ 177266 h 407902"/>
                <a:gd name="connsiteX53" fmla="*/ 142559 w 407705"/>
                <a:gd name="connsiteY53" fmla="*/ 173141 h 407902"/>
                <a:gd name="connsiteX54" fmla="*/ 150287 w 407705"/>
                <a:gd name="connsiteY54" fmla="*/ 169866 h 407902"/>
                <a:gd name="connsiteX55" fmla="*/ 173665 w 407705"/>
                <a:gd name="connsiteY55" fmla="*/ 185124 h 407902"/>
                <a:gd name="connsiteX56" fmla="*/ 185255 w 407705"/>
                <a:gd name="connsiteY56" fmla="*/ 173534 h 407902"/>
                <a:gd name="connsiteX57" fmla="*/ 170063 w 407705"/>
                <a:gd name="connsiteY57" fmla="*/ 150221 h 407902"/>
                <a:gd name="connsiteX58" fmla="*/ 173272 w 407705"/>
                <a:gd name="connsiteY58" fmla="*/ 142559 h 407902"/>
                <a:gd name="connsiteX59" fmla="*/ 175826 w 407705"/>
                <a:gd name="connsiteY59" fmla="*/ 135029 h 407902"/>
                <a:gd name="connsiteX60" fmla="*/ 177332 w 407705"/>
                <a:gd name="connsiteY60" fmla="*/ 127236 h 407902"/>
                <a:gd name="connsiteX61" fmla="*/ 178379 w 407705"/>
                <a:gd name="connsiteY61" fmla="*/ 118985 h 407902"/>
                <a:gd name="connsiteX62" fmla="*/ 203198 w 407705"/>
                <a:gd name="connsiteY62" fmla="*/ 106412 h 407902"/>
                <a:gd name="connsiteX63" fmla="*/ 198942 w 407705"/>
                <a:gd name="connsiteY63" fmla="*/ 90565 h 407902"/>
                <a:gd name="connsiteX64" fmla="*/ 171111 w 407705"/>
                <a:gd name="connsiteY64" fmla="*/ 92071 h 407902"/>
                <a:gd name="connsiteX65" fmla="*/ 166068 w 407705"/>
                <a:gd name="connsiteY65" fmla="*/ 85392 h 407902"/>
                <a:gd name="connsiteX66" fmla="*/ 154871 w 407705"/>
                <a:gd name="connsiteY66" fmla="*/ 74194 h 407902"/>
                <a:gd name="connsiteX67" fmla="*/ 148191 w 407705"/>
                <a:gd name="connsiteY67" fmla="*/ 69152 h 407902"/>
                <a:gd name="connsiteX68" fmla="*/ 149697 w 407705"/>
                <a:gd name="connsiteY68" fmla="*/ 41321 h 407902"/>
                <a:gd name="connsiteX69" fmla="*/ 133850 w 407705"/>
                <a:gd name="connsiteY69" fmla="*/ 37064 h 407902"/>
                <a:gd name="connsiteX70" fmla="*/ 99798 w 407705"/>
                <a:gd name="connsiteY70" fmla="*/ 114729 h 407902"/>
                <a:gd name="connsiteX71" fmla="*/ 125215 w 407705"/>
                <a:gd name="connsiteY71" fmla="*/ 99490 h 407902"/>
                <a:gd name="connsiteX72" fmla="*/ 140454 w 407705"/>
                <a:gd name="connsiteY72" fmla="*/ 124906 h 407902"/>
                <a:gd name="connsiteX73" fmla="*/ 140268 w 407705"/>
                <a:gd name="connsiteY73" fmla="*/ 125599 h 407902"/>
                <a:gd name="connsiteX74" fmla="*/ 114851 w 407705"/>
                <a:gd name="connsiteY74" fmla="*/ 140838 h 407902"/>
                <a:gd name="connsiteX75" fmla="*/ 99612 w 407705"/>
                <a:gd name="connsiteY75" fmla="*/ 115421 h 407902"/>
                <a:gd name="connsiteX76" fmla="*/ 99798 w 407705"/>
                <a:gd name="connsiteY76" fmla="*/ 114729 h 407902"/>
                <a:gd name="connsiteX77" fmla="*/ 225266 w 407705"/>
                <a:gd name="connsiteY77" fmla="*/ 185190 h 407902"/>
                <a:gd name="connsiteX78" fmla="*/ 278047 w 407705"/>
                <a:gd name="connsiteY78" fmla="*/ 171045 h 407902"/>
                <a:gd name="connsiteX79" fmla="*/ 290358 w 407705"/>
                <a:gd name="connsiteY79" fmla="*/ 167771 h 407902"/>
                <a:gd name="connsiteX80" fmla="*/ 307187 w 407705"/>
                <a:gd name="connsiteY80" fmla="*/ 200906 h 407902"/>
                <a:gd name="connsiteX81" fmla="*/ 314194 w 407705"/>
                <a:gd name="connsiteY81" fmla="*/ 202805 h 407902"/>
                <a:gd name="connsiteX82" fmla="*/ 345299 w 407705"/>
                <a:gd name="connsiteY82" fmla="*/ 182505 h 407902"/>
                <a:gd name="connsiteX83" fmla="*/ 383935 w 407705"/>
                <a:gd name="connsiteY83" fmla="*/ 221141 h 407902"/>
                <a:gd name="connsiteX84" fmla="*/ 392972 w 407705"/>
                <a:gd name="connsiteY84" fmla="*/ 230178 h 407902"/>
                <a:gd name="connsiteX85" fmla="*/ 372672 w 407705"/>
                <a:gd name="connsiteY85" fmla="*/ 261348 h 407902"/>
                <a:gd name="connsiteX86" fmla="*/ 374571 w 407705"/>
                <a:gd name="connsiteY86" fmla="*/ 268355 h 407902"/>
                <a:gd name="connsiteX87" fmla="*/ 407706 w 407705"/>
                <a:gd name="connsiteY87" fmla="*/ 285184 h 407902"/>
                <a:gd name="connsiteX88" fmla="*/ 393561 w 407705"/>
                <a:gd name="connsiteY88" fmla="*/ 337965 h 407902"/>
                <a:gd name="connsiteX89" fmla="*/ 390287 w 407705"/>
                <a:gd name="connsiteY89" fmla="*/ 350276 h 407902"/>
                <a:gd name="connsiteX90" fmla="*/ 353157 w 407705"/>
                <a:gd name="connsiteY90" fmla="*/ 348246 h 407902"/>
                <a:gd name="connsiteX91" fmla="*/ 348049 w 407705"/>
                <a:gd name="connsiteY91" fmla="*/ 353354 h 407902"/>
                <a:gd name="connsiteX92" fmla="*/ 350079 w 407705"/>
                <a:gd name="connsiteY92" fmla="*/ 390483 h 407902"/>
                <a:gd name="connsiteX93" fmla="*/ 297299 w 407705"/>
                <a:gd name="connsiteY93" fmla="*/ 404628 h 407902"/>
                <a:gd name="connsiteX94" fmla="*/ 284988 w 407705"/>
                <a:gd name="connsiteY94" fmla="*/ 407902 h 407902"/>
                <a:gd name="connsiteX95" fmla="*/ 268159 w 407705"/>
                <a:gd name="connsiteY95" fmla="*/ 374767 h 407902"/>
                <a:gd name="connsiteX96" fmla="*/ 261152 w 407705"/>
                <a:gd name="connsiteY96" fmla="*/ 372868 h 407902"/>
                <a:gd name="connsiteX97" fmla="*/ 230047 w 407705"/>
                <a:gd name="connsiteY97" fmla="*/ 393168 h 407902"/>
                <a:gd name="connsiteX98" fmla="*/ 191411 w 407705"/>
                <a:gd name="connsiteY98" fmla="*/ 354532 h 407902"/>
                <a:gd name="connsiteX99" fmla="*/ 182374 w 407705"/>
                <a:gd name="connsiteY99" fmla="*/ 345496 h 407902"/>
                <a:gd name="connsiteX100" fmla="*/ 202674 w 407705"/>
                <a:gd name="connsiteY100" fmla="*/ 314325 h 407902"/>
                <a:gd name="connsiteX101" fmla="*/ 200775 w 407705"/>
                <a:gd name="connsiteY101" fmla="*/ 307318 h 407902"/>
                <a:gd name="connsiteX102" fmla="*/ 167640 w 407705"/>
                <a:gd name="connsiteY102" fmla="*/ 290489 h 407902"/>
                <a:gd name="connsiteX103" fmla="*/ 181785 w 407705"/>
                <a:gd name="connsiteY103" fmla="*/ 237708 h 407902"/>
                <a:gd name="connsiteX104" fmla="*/ 185059 w 407705"/>
                <a:gd name="connsiteY104" fmla="*/ 225397 h 407902"/>
                <a:gd name="connsiteX105" fmla="*/ 222188 w 407705"/>
                <a:gd name="connsiteY105" fmla="*/ 227427 h 407902"/>
                <a:gd name="connsiteX106" fmla="*/ 227296 w 407705"/>
                <a:gd name="connsiteY106" fmla="*/ 222319 h 407902"/>
                <a:gd name="connsiteX107" fmla="*/ 225266 w 407705"/>
                <a:gd name="connsiteY107" fmla="*/ 185190 h 407902"/>
                <a:gd name="connsiteX108" fmla="*/ 258008 w 407705"/>
                <a:gd name="connsiteY108" fmla="*/ 208961 h 407902"/>
                <a:gd name="connsiteX109" fmla="*/ 259515 w 407705"/>
                <a:gd name="connsiteY109" fmla="*/ 236792 h 407902"/>
                <a:gd name="connsiteX110" fmla="*/ 252835 w 407705"/>
                <a:gd name="connsiteY110" fmla="*/ 241834 h 407902"/>
                <a:gd name="connsiteX111" fmla="*/ 241637 w 407705"/>
                <a:gd name="connsiteY111" fmla="*/ 253032 h 407902"/>
                <a:gd name="connsiteX112" fmla="*/ 236595 w 407705"/>
                <a:gd name="connsiteY112" fmla="*/ 259711 h 407902"/>
                <a:gd name="connsiteX113" fmla="*/ 208764 w 407705"/>
                <a:gd name="connsiteY113" fmla="*/ 258205 h 407902"/>
                <a:gd name="connsiteX114" fmla="*/ 204573 w 407705"/>
                <a:gd name="connsiteY114" fmla="*/ 274052 h 407902"/>
                <a:gd name="connsiteX115" fmla="*/ 229392 w 407705"/>
                <a:gd name="connsiteY115" fmla="*/ 286625 h 407902"/>
                <a:gd name="connsiteX116" fmla="*/ 230440 w 407705"/>
                <a:gd name="connsiteY116" fmla="*/ 294876 h 407902"/>
                <a:gd name="connsiteX117" fmla="*/ 231946 w 407705"/>
                <a:gd name="connsiteY117" fmla="*/ 302669 h 407902"/>
                <a:gd name="connsiteX118" fmla="*/ 234500 w 407705"/>
                <a:gd name="connsiteY118" fmla="*/ 310200 h 407902"/>
                <a:gd name="connsiteX119" fmla="*/ 237708 w 407705"/>
                <a:gd name="connsiteY119" fmla="*/ 317861 h 407902"/>
                <a:gd name="connsiteX120" fmla="*/ 222516 w 407705"/>
                <a:gd name="connsiteY120" fmla="*/ 341174 h 407902"/>
                <a:gd name="connsiteX121" fmla="*/ 234107 w 407705"/>
                <a:gd name="connsiteY121" fmla="*/ 352764 h 407902"/>
                <a:gd name="connsiteX122" fmla="*/ 257485 w 407705"/>
                <a:gd name="connsiteY122" fmla="*/ 337506 h 407902"/>
                <a:gd name="connsiteX123" fmla="*/ 265212 w 407705"/>
                <a:gd name="connsiteY123" fmla="*/ 340781 h 407902"/>
                <a:gd name="connsiteX124" fmla="*/ 280470 w 407705"/>
                <a:gd name="connsiteY124" fmla="*/ 344906 h 407902"/>
                <a:gd name="connsiteX125" fmla="*/ 288786 w 407705"/>
                <a:gd name="connsiteY125" fmla="*/ 345954 h 407902"/>
                <a:gd name="connsiteX126" fmla="*/ 301359 w 407705"/>
                <a:gd name="connsiteY126" fmla="*/ 370773 h 407902"/>
                <a:gd name="connsiteX127" fmla="*/ 317206 w 407705"/>
                <a:gd name="connsiteY127" fmla="*/ 366516 h 407902"/>
                <a:gd name="connsiteX128" fmla="*/ 315700 w 407705"/>
                <a:gd name="connsiteY128" fmla="*/ 338685 h 407902"/>
                <a:gd name="connsiteX129" fmla="*/ 322380 w 407705"/>
                <a:gd name="connsiteY129" fmla="*/ 333643 h 407902"/>
                <a:gd name="connsiteX130" fmla="*/ 333577 w 407705"/>
                <a:gd name="connsiteY130" fmla="*/ 322445 h 407902"/>
                <a:gd name="connsiteX131" fmla="*/ 338620 w 407705"/>
                <a:gd name="connsiteY131" fmla="*/ 315766 h 407902"/>
                <a:gd name="connsiteX132" fmla="*/ 366451 w 407705"/>
                <a:gd name="connsiteY132" fmla="*/ 317272 h 407902"/>
                <a:gd name="connsiteX133" fmla="*/ 370707 w 407705"/>
                <a:gd name="connsiteY133" fmla="*/ 301425 h 407902"/>
                <a:gd name="connsiteX134" fmla="*/ 345888 w 407705"/>
                <a:gd name="connsiteY134" fmla="*/ 288852 h 407902"/>
                <a:gd name="connsiteX135" fmla="*/ 344841 w 407705"/>
                <a:gd name="connsiteY135" fmla="*/ 280601 h 407902"/>
                <a:gd name="connsiteX136" fmla="*/ 343335 w 407705"/>
                <a:gd name="connsiteY136" fmla="*/ 272808 h 407902"/>
                <a:gd name="connsiteX137" fmla="*/ 340781 w 407705"/>
                <a:gd name="connsiteY137" fmla="*/ 265277 h 407902"/>
                <a:gd name="connsiteX138" fmla="*/ 337507 w 407705"/>
                <a:gd name="connsiteY138" fmla="*/ 257681 h 407902"/>
                <a:gd name="connsiteX139" fmla="*/ 352699 w 407705"/>
                <a:gd name="connsiteY139" fmla="*/ 234369 h 407902"/>
                <a:gd name="connsiteX140" fmla="*/ 341174 w 407705"/>
                <a:gd name="connsiteY140" fmla="*/ 222712 h 407902"/>
                <a:gd name="connsiteX141" fmla="*/ 317796 w 407705"/>
                <a:gd name="connsiteY141" fmla="*/ 237970 h 407902"/>
                <a:gd name="connsiteX142" fmla="*/ 310069 w 407705"/>
                <a:gd name="connsiteY142" fmla="*/ 234696 h 407902"/>
                <a:gd name="connsiteX143" fmla="*/ 294811 w 407705"/>
                <a:gd name="connsiteY143" fmla="*/ 230570 h 407902"/>
                <a:gd name="connsiteX144" fmla="*/ 286494 w 407705"/>
                <a:gd name="connsiteY144" fmla="*/ 229523 h 407902"/>
                <a:gd name="connsiteX145" fmla="*/ 273921 w 407705"/>
                <a:gd name="connsiteY145" fmla="*/ 204704 h 407902"/>
                <a:gd name="connsiteX146" fmla="*/ 258074 w 407705"/>
                <a:gd name="connsiteY146" fmla="*/ 208961 h 407902"/>
                <a:gd name="connsiteX147" fmla="*/ 267373 w 407705"/>
                <a:gd name="connsiteY147" fmla="*/ 293239 h 407902"/>
                <a:gd name="connsiteX148" fmla="*/ 281733 w 407705"/>
                <a:gd name="connsiteY148" fmla="*/ 267316 h 407902"/>
                <a:gd name="connsiteX149" fmla="*/ 307656 w 407705"/>
                <a:gd name="connsiteY149" fmla="*/ 281676 h 407902"/>
                <a:gd name="connsiteX150" fmla="*/ 307842 w 407705"/>
                <a:gd name="connsiteY150" fmla="*/ 282369 h 407902"/>
                <a:gd name="connsiteX151" fmla="*/ 293482 w 407705"/>
                <a:gd name="connsiteY151" fmla="*/ 308292 h 407902"/>
                <a:gd name="connsiteX152" fmla="*/ 267559 w 407705"/>
                <a:gd name="connsiteY152" fmla="*/ 293932 h 407902"/>
                <a:gd name="connsiteX153" fmla="*/ 267373 w 407705"/>
                <a:gd name="connsiteY153" fmla="*/ 293239 h 40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407705" h="407902">
                  <a:moveTo>
                    <a:pt x="117348" y="131"/>
                  </a:moveTo>
                  <a:cubicBezTo>
                    <a:pt x="120884" y="1048"/>
                    <a:pt x="138499" y="5763"/>
                    <a:pt x="170128" y="14276"/>
                  </a:cubicBezTo>
                  <a:lnTo>
                    <a:pt x="182439" y="17550"/>
                  </a:lnTo>
                  <a:cubicBezTo>
                    <a:pt x="182112" y="24098"/>
                    <a:pt x="181392" y="36475"/>
                    <a:pt x="180409" y="54679"/>
                  </a:cubicBezTo>
                  <a:cubicBezTo>
                    <a:pt x="182178" y="56317"/>
                    <a:pt x="183880" y="58019"/>
                    <a:pt x="185517" y="59787"/>
                  </a:cubicBezTo>
                  <a:cubicBezTo>
                    <a:pt x="203722" y="58805"/>
                    <a:pt x="216098" y="58150"/>
                    <a:pt x="222647" y="57757"/>
                  </a:cubicBezTo>
                  <a:cubicBezTo>
                    <a:pt x="223564" y="61293"/>
                    <a:pt x="228279" y="78909"/>
                    <a:pt x="236792" y="110538"/>
                  </a:cubicBezTo>
                  <a:lnTo>
                    <a:pt x="240066" y="122849"/>
                  </a:lnTo>
                  <a:cubicBezTo>
                    <a:pt x="234238" y="125795"/>
                    <a:pt x="223171" y="131427"/>
                    <a:pt x="206931" y="139678"/>
                  </a:cubicBezTo>
                  <a:cubicBezTo>
                    <a:pt x="206407" y="142036"/>
                    <a:pt x="205752" y="144393"/>
                    <a:pt x="205032" y="146685"/>
                  </a:cubicBezTo>
                  <a:cubicBezTo>
                    <a:pt x="214985" y="161943"/>
                    <a:pt x="221730" y="172355"/>
                    <a:pt x="225332" y="177856"/>
                  </a:cubicBezTo>
                  <a:cubicBezTo>
                    <a:pt x="222778" y="180409"/>
                    <a:pt x="209877" y="193310"/>
                    <a:pt x="186696" y="216491"/>
                  </a:cubicBezTo>
                  <a:lnTo>
                    <a:pt x="177659" y="225528"/>
                  </a:lnTo>
                  <a:cubicBezTo>
                    <a:pt x="172158" y="221927"/>
                    <a:pt x="161812" y="215182"/>
                    <a:pt x="146554" y="205228"/>
                  </a:cubicBezTo>
                  <a:cubicBezTo>
                    <a:pt x="144262" y="205948"/>
                    <a:pt x="141905" y="206603"/>
                    <a:pt x="139547" y="207127"/>
                  </a:cubicBezTo>
                  <a:cubicBezTo>
                    <a:pt x="131296" y="223367"/>
                    <a:pt x="125730" y="234434"/>
                    <a:pt x="122718" y="240262"/>
                  </a:cubicBezTo>
                  <a:cubicBezTo>
                    <a:pt x="119182" y="239345"/>
                    <a:pt x="101566" y="234631"/>
                    <a:pt x="69937" y="226118"/>
                  </a:cubicBezTo>
                  <a:lnTo>
                    <a:pt x="57626" y="222843"/>
                  </a:lnTo>
                  <a:cubicBezTo>
                    <a:pt x="57954" y="216295"/>
                    <a:pt x="58674" y="203918"/>
                    <a:pt x="59656" y="185714"/>
                  </a:cubicBezTo>
                  <a:cubicBezTo>
                    <a:pt x="57888" y="184077"/>
                    <a:pt x="56186" y="182374"/>
                    <a:pt x="54548" y="180606"/>
                  </a:cubicBezTo>
                  <a:cubicBezTo>
                    <a:pt x="36344" y="181588"/>
                    <a:pt x="23967" y="182243"/>
                    <a:pt x="17419" y="182636"/>
                  </a:cubicBezTo>
                  <a:cubicBezTo>
                    <a:pt x="16502" y="179100"/>
                    <a:pt x="11787" y="161484"/>
                    <a:pt x="3274" y="129856"/>
                  </a:cubicBezTo>
                  <a:lnTo>
                    <a:pt x="0" y="117413"/>
                  </a:lnTo>
                  <a:cubicBezTo>
                    <a:pt x="5828" y="114467"/>
                    <a:pt x="16895" y="108835"/>
                    <a:pt x="33135" y="100584"/>
                  </a:cubicBezTo>
                  <a:cubicBezTo>
                    <a:pt x="33659" y="98227"/>
                    <a:pt x="34314" y="95869"/>
                    <a:pt x="35034" y="93577"/>
                  </a:cubicBezTo>
                  <a:cubicBezTo>
                    <a:pt x="25081" y="78319"/>
                    <a:pt x="18336" y="67907"/>
                    <a:pt x="14734" y="62407"/>
                  </a:cubicBezTo>
                  <a:cubicBezTo>
                    <a:pt x="17288" y="59853"/>
                    <a:pt x="30188" y="46952"/>
                    <a:pt x="53370" y="23771"/>
                  </a:cubicBezTo>
                  <a:lnTo>
                    <a:pt x="62407" y="14734"/>
                  </a:lnTo>
                  <a:cubicBezTo>
                    <a:pt x="67907" y="18336"/>
                    <a:pt x="78254" y="25081"/>
                    <a:pt x="93512" y="35034"/>
                  </a:cubicBezTo>
                  <a:cubicBezTo>
                    <a:pt x="95804" y="34314"/>
                    <a:pt x="98161" y="33659"/>
                    <a:pt x="100519" y="33135"/>
                  </a:cubicBezTo>
                  <a:cubicBezTo>
                    <a:pt x="108770" y="16895"/>
                    <a:pt x="114336" y="5828"/>
                    <a:pt x="117348" y="0"/>
                  </a:cubicBezTo>
                  <a:close/>
                  <a:moveTo>
                    <a:pt x="133850" y="37064"/>
                  </a:moveTo>
                  <a:cubicBezTo>
                    <a:pt x="127105" y="50357"/>
                    <a:pt x="122914" y="58609"/>
                    <a:pt x="121212" y="61948"/>
                  </a:cubicBezTo>
                  <a:lnTo>
                    <a:pt x="112895" y="62996"/>
                  </a:lnTo>
                  <a:cubicBezTo>
                    <a:pt x="107591" y="63651"/>
                    <a:pt x="102483" y="65026"/>
                    <a:pt x="97637" y="67121"/>
                  </a:cubicBezTo>
                  <a:lnTo>
                    <a:pt x="89910" y="70396"/>
                  </a:lnTo>
                  <a:cubicBezTo>
                    <a:pt x="86767" y="68366"/>
                    <a:pt x="79040" y="63258"/>
                    <a:pt x="66532" y="55138"/>
                  </a:cubicBezTo>
                  <a:lnTo>
                    <a:pt x="55007" y="66663"/>
                  </a:lnTo>
                  <a:cubicBezTo>
                    <a:pt x="63127" y="79105"/>
                    <a:pt x="68235" y="86898"/>
                    <a:pt x="70199" y="89976"/>
                  </a:cubicBezTo>
                  <a:lnTo>
                    <a:pt x="66991" y="97637"/>
                  </a:lnTo>
                  <a:cubicBezTo>
                    <a:pt x="66008" y="100060"/>
                    <a:pt x="65091" y="102549"/>
                    <a:pt x="64437" y="105168"/>
                  </a:cubicBezTo>
                  <a:cubicBezTo>
                    <a:pt x="63782" y="107787"/>
                    <a:pt x="63258" y="110407"/>
                    <a:pt x="62930" y="112961"/>
                  </a:cubicBezTo>
                  <a:lnTo>
                    <a:pt x="61883" y="121212"/>
                  </a:lnTo>
                  <a:cubicBezTo>
                    <a:pt x="58609" y="122914"/>
                    <a:pt x="50292" y="127105"/>
                    <a:pt x="37064" y="133785"/>
                  </a:cubicBezTo>
                  <a:lnTo>
                    <a:pt x="41321" y="149632"/>
                  </a:lnTo>
                  <a:cubicBezTo>
                    <a:pt x="56186" y="148846"/>
                    <a:pt x="65484" y="148322"/>
                    <a:pt x="69152" y="148126"/>
                  </a:cubicBezTo>
                  <a:lnTo>
                    <a:pt x="74194" y="154805"/>
                  </a:lnTo>
                  <a:cubicBezTo>
                    <a:pt x="77403" y="158996"/>
                    <a:pt x="81135" y="162794"/>
                    <a:pt x="85392" y="166003"/>
                  </a:cubicBezTo>
                  <a:lnTo>
                    <a:pt x="92071" y="171045"/>
                  </a:lnTo>
                  <a:cubicBezTo>
                    <a:pt x="91875" y="174778"/>
                    <a:pt x="91351" y="184011"/>
                    <a:pt x="90565" y="198876"/>
                  </a:cubicBezTo>
                  <a:lnTo>
                    <a:pt x="106412" y="203133"/>
                  </a:lnTo>
                  <a:cubicBezTo>
                    <a:pt x="113157" y="189905"/>
                    <a:pt x="117348" y="181588"/>
                    <a:pt x="118985" y="178314"/>
                  </a:cubicBezTo>
                  <a:lnTo>
                    <a:pt x="127302" y="177266"/>
                  </a:lnTo>
                  <a:cubicBezTo>
                    <a:pt x="132606" y="176611"/>
                    <a:pt x="137714" y="175236"/>
                    <a:pt x="142559" y="173141"/>
                  </a:cubicBezTo>
                  <a:lnTo>
                    <a:pt x="150287" y="169866"/>
                  </a:lnTo>
                  <a:cubicBezTo>
                    <a:pt x="153430" y="171896"/>
                    <a:pt x="161157" y="177004"/>
                    <a:pt x="173665" y="185124"/>
                  </a:cubicBezTo>
                  <a:lnTo>
                    <a:pt x="185255" y="173534"/>
                  </a:lnTo>
                  <a:cubicBezTo>
                    <a:pt x="177135" y="161092"/>
                    <a:pt x="172027" y="153299"/>
                    <a:pt x="170063" y="150221"/>
                  </a:cubicBezTo>
                  <a:lnTo>
                    <a:pt x="173272" y="142559"/>
                  </a:lnTo>
                  <a:cubicBezTo>
                    <a:pt x="174254" y="140137"/>
                    <a:pt x="175171" y="137648"/>
                    <a:pt x="175826" y="135029"/>
                  </a:cubicBezTo>
                  <a:cubicBezTo>
                    <a:pt x="176480" y="132409"/>
                    <a:pt x="177004" y="129790"/>
                    <a:pt x="177332" y="127236"/>
                  </a:cubicBezTo>
                  <a:lnTo>
                    <a:pt x="178379" y="118985"/>
                  </a:lnTo>
                  <a:cubicBezTo>
                    <a:pt x="181654" y="117283"/>
                    <a:pt x="189970" y="113092"/>
                    <a:pt x="203198" y="106412"/>
                  </a:cubicBezTo>
                  <a:lnTo>
                    <a:pt x="198942" y="90565"/>
                  </a:lnTo>
                  <a:cubicBezTo>
                    <a:pt x="184077" y="91351"/>
                    <a:pt x="174778" y="91875"/>
                    <a:pt x="171111" y="92071"/>
                  </a:cubicBezTo>
                  <a:lnTo>
                    <a:pt x="166068" y="85392"/>
                  </a:lnTo>
                  <a:cubicBezTo>
                    <a:pt x="162860" y="81201"/>
                    <a:pt x="159127" y="77403"/>
                    <a:pt x="154871" y="74194"/>
                  </a:cubicBezTo>
                  <a:lnTo>
                    <a:pt x="148191" y="69152"/>
                  </a:lnTo>
                  <a:cubicBezTo>
                    <a:pt x="148388" y="65419"/>
                    <a:pt x="148911" y="56186"/>
                    <a:pt x="149697" y="41321"/>
                  </a:cubicBezTo>
                  <a:lnTo>
                    <a:pt x="133850" y="37064"/>
                  </a:lnTo>
                  <a:close/>
                  <a:moveTo>
                    <a:pt x="99798" y="114729"/>
                  </a:moveTo>
                  <a:cubicBezTo>
                    <a:pt x="102609" y="103502"/>
                    <a:pt x="113988" y="96679"/>
                    <a:pt x="125215" y="99490"/>
                  </a:cubicBezTo>
                  <a:cubicBezTo>
                    <a:pt x="136441" y="102300"/>
                    <a:pt x="143264" y="113680"/>
                    <a:pt x="140454" y="124906"/>
                  </a:cubicBezTo>
                  <a:cubicBezTo>
                    <a:pt x="140395" y="125138"/>
                    <a:pt x="140334" y="125369"/>
                    <a:pt x="140268" y="125599"/>
                  </a:cubicBezTo>
                  <a:cubicBezTo>
                    <a:pt x="137457" y="136826"/>
                    <a:pt x="126078" y="143649"/>
                    <a:pt x="114851" y="140838"/>
                  </a:cubicBezTo>
                  <a:cubicBezTo>
                    <a:pt x="103624" y="138027"/>
                    <a:pt x="96802" y="126648"/>
                    <a:pt x="99612" y="115421"/>
                  </a:cubicBezTo>
                  <a:cubicBezTo>
                    <a:pt x="99670" y="115190"/>
                    <a:pt x="99732" y="114958"/>
                    <a:pt x="99798" y="114729"/>
                  </a:cubicBezTo>
                  <a:close/>
                  <a:moveTo>
                    <a:pt x="225266" y="185190"/>
                  </a:moveTo>
                  <a:cubicBezTo>
                    <a:pt x="228802" y="184273"/>
                    <a:pt x="246418" y="179558"/>
                    <a:pt x="278047" y="171045"/>
                  </a:cubicBezTo>
                  <a:lnTo>
                    <a:pt x="290358" y="167771"/>
                  </a:lnTo>
                  <a:cubicBezTo>
                    <a:pt x="293305" y="173599"/>
                    <a:pt x="298936" y="184666"/>
                    <a:pt x="307187" y="200906"/>
                  </a:cubicBezTo>
                  <a:cubicBezTo>
                    <a:pt x="309545" y="201430"/>
                    <a:pt x="311902" y="202085"/>
                    <a:pt x="314194" y="202805"/>
                  </a:cubicBezTo>
                  <a:cubicBezTo>
                    <a:pt x="329452" y="192851"/>
                    <a:pt x="339864" y="186107"/>
                    <a:pt x="345299" y="182505"/>
                  </a:cubicBezTo>
                  <a:cubicBezTo>
                    <a:pt x="347853" y="185059"/>
                    <a:pt x="360753" y="197959"/>
                    <a:pt x="383935" y="221141"/>
                  </a:cubicBezTo>
                  <a:lnTo>
                    <a:pt x="392972" y="230178"/>
                  </a:lnTo>
                  <a:cubicBezTo>
                    <a:pt x="389370" y="235678"/>
                    <a:pt x="382625" y="246025"/>
                    <a:pt x="372672" y="261348"/>
                  </a:cubicBezTo>
                  <a:cubicBezTo>
                    <a:pt x="373392" y="263640"/>
                    <a:pt x="374047" y="265998"/>
                    <a:pt x="374571" y="268355"/>
                  </a:cubicBezTo>
                  <a:cubicBezTo>
                    <a:pt x="390811" y="276606"/>
                    <a:pt x="401878" y="282238"/>
                    <a:pt x="407706" y="285184"/>
                  </a:cubicBezTo>
                  <a:cubicBezTo>
                    <a:pt x="406789" y="288721"/>
                    <a:pt x="402074" y="306336"/>
                    <a:pt x="393561" y="337965"/>
                  </a:cubicBezTo>
                  <a:lnTo>
                    <a:pt x="390287" y="350276"/>
                  </a:lnTo>
                  <a:cubicBezTo>
                    <a:pt x="383738" y="349949"/>
                    <a:pt x="371362" y="349228"/>
                    <a:pt x="353157" y="348246"/>
                  </a:cubicBezTo>
                  <a:cubicBezTo>
                    <a:pt x="351520" y="350014"/>
                    <a:pt x="349818" y="351717"/>
                    <a:pt x="348049" y="353354"/>
                  </a:cubicBezTo>
                  <a:cubicBezTo>
                    <a:pt x="349032" y="371558"/>
                    <a:pt x="349687" y="383935"/>
                    <a:pt x="350079" y="390483"/>
                  </a:cubicBezTo>
                  <a:cubicBezTo>
                    <a:pt x="346543" y="391400"/>
                    <a:pt x="328928" y="396115"/>
                    <a:pt x="297299" y="404628"/>
                  </a:cubicBezTo>
                  <a:lnTo>
                    <a:pt x="284988" y="407902"/>
                  </a:lnTo>
                  <a:cubicBezTo>
                    <a:pt x="282041" y="402074"/>
                    <a:pt x="276410" y="391007"/>
                    <a:pt x="268159" y="374767"/>
                  </a:cubicBezTo>
                  <a:cubicBezTo>
                    <a:pt x="265801" y="374243"/>
                    <a:pt x="263444" y="373588"/>
                    <a:pt x="261152" y="372868"/>
                  </a:cubicBezTo>
                  <a:cubicBezTo>
                    <a:pt x="245894" y="382822"/>
                    <a:pt x="235482" y="389567"/>
                    <a:pt x="230047" y="393168"/>
                  </a:cubicBezTo>
                  <a:cubicBezTo>
                    <a:pt x="227493" y="390614"/>
                    <a:pt x="214592" y="377714"/>
                    <a:pt x="191411" y="354532"/>
                  </a:cubicBezTo>
                  <a:lnTo>
                    <a:pt x="182374" y="345496"/>
                  </a:lnTo>
                  <a:cubicBezTo>
                    <a:pt x="185976" y="339995"/>
                    <a:pt x="192721" y="329648"/>
                    <a:pt x="202674" y="314325"/>
                  </a:cubicBezTo>
                  <a:cubicBezTo>
                    <a:pt x="201954" y="312033"/>
                    <a:pt x="201299" y="309676"/>
                    <a:pt x="200775" y="307318"/>
                  </a:cubicBezTo>
                  <a:cubicBezTo>
                    <a:pt x="184535" y="299067"/>
                    <a:pt x="173468" y="293436"/>
                    <a:pt x="167640" y="290489"/>
                  </a:cubicBezTo>
                  <a:cubicBezTo>
                    <a:pt x="168557" y="286953"/>
                    <a:pt x="173272" y="269337"/>
                    <a:pt x="181785" y="237708"/>
                  </a:cubicBezTo>
                  <a:lnTo>
                    <a:pt x="185059" y="225397"/>
                  </a:lnTo>
                  <a:cubicBezTo>
                    <a:pt x="191607" y="225725"/>
                    <a:pt x="203984" y="226445"/>
                    <a:pt x="222188" y="227427"/>
                  </a:cubicBezTo>
                  <a:cubicBezTo>
                    <a:pt x="223826" y="225659"/>
                    <a:pt x="225528" y="223957"/>
                    <a:pt x="227296" y="222319"/>
                  </a:cubicBezTo>
                  <a:cubicBezTo>
                    <a:pt x="226314" y="204115"/>
                    <a:pt x="225659" y="191738"/>
                    <a:pt x="225266" y="185190"/>
                  </a:cubicBezTo>
                  <a:close/>
                  <a:moveTo>
                    <a:pt x="258008" y="208961"/>
                  </a:moveTo>
                  <a:cubicBezTo>
                    <a:pt x="258794" y="223826"/>
                    <a:pt x="259318" y="233059"/>
                    <a:pt x="259515" y="236792"/>
                  </a:cubicBezTo>
                  <a:lnTo>
                    <a:pt x="252835" y="241834"/>
                  </a:lnTo>
                  <a:cubicBezTo>
                    <a:pt x="248579" y="245043"/>
                    <a:pt x="244846" y="248841"/>
                    <a:pt x="241637" y="253032"/>
                  </a:cubicBezTo>
                  <a:lnTo>
                    <a:pt x="236595" y="259711"/>
                  </a:lnTo>
                  <a:cubicBezTo>
                    <a:pt x="232862" y="259515"/>
                    <a:pt x="223629" y="258991"/>
                    <a:pt x="208764" y="258205"/>
                  </a:cubicBezTo>
                  <a:lnTo>
                    <a:pt x="204573" y="274052"/>
                  </a:lnTo>
                  <a:cubicBezTo>
                    <a:pt x="217867" y="280797"/>
                    <a:pt x="226118" y="284988"/>
                    <a:pt x="229392" y="286625"/>
                  </a:cubicBezTo>
                  <a:lnTo>
                    <a:pt x="230440" y="294876"/>
                  </a:lnTo>
                  <a:cubicBezTo>
                    <a:pt x="230767" y="297496"/>
                    <a:pt x="231291" y="300049"/>
                    <a:pt x="231946" y="302669"/>
                  </a:cubicBezTo>
                  <a:cubicBezTo>
                    <a:pt x="232601" y="305288"/>
                    <a:pt x="233517" y="307777"/>
                    <a:pt x="234500" y="310200"/>
                  </a:cubicBezTo>
                  <a:lnTo>
                    <a:pt x="237708" y="317861"/>
                  </a:lnTo>
                  <a:cubicBezTo>
                    <a:pt x="235678" y="320939"/>
                    <a:pt x="230636" y="328732"/>
                    <a:pt x="222516" y="341174"/>
                  </a:cubicBezTo>
                  <a:lnTo>
                    <a:pt x="234107" y="352764"/>
                  </a:lnTo>
                  <a:cubicBezTo>
                    <a:pt x="246549" y="344644"/>
                    <a:pt x="254341" y="339537"/>
                    <a:pt x="257485" y="337506"/>
                  </a:cubicBezTo>
                  <a:lnTo>
                    <a:pt x="265212" y="340781"/>
                  </a:lnTo>
                  <a:cubicBezTo>
                    <a:pt x="270058" y="342811"/>
                    <a:pt x="275231" y="344251"/>
                    <a:pt x="280470" y="344906"/>
                  </a:cubicBezTo>
                  <a:lnTo>
                    <a:pt x="288786" y="345954"/>
                  </a:lnTo>
                  <a:cubicBezTo>
                    <a:pt x="290489" y="349294"/>
                    <a:pt x="294680" y="357545"/>
                    <a:pt x="301359" y="370773"/>
                  </a:cubicBezTo>
                  <a:lnTo>
                    <a:pt x="317206" y="366516"/>
                  </a:lnTo>
                  <a:cubicBezTo>
                    <a:pt x="316421" y="351651"/>
                    <a:pt x="315897" y="342418"/>
                    <a:pt x="315700" y="338685"/>
                  </a:cubicBezTo>
                  <a:lnTo>
                    <a:pt x="322380" y="333643"/>
                  </a:lnTo>
                  <a:cubicBezTo>
                    <a:pt x="326636" y="330434"/>
                    <a:pt x="330369" y="326636"/>
                    <a:pt x="333577" y="322445"/>
                  </a:cubicBezTo>
                  <a:lnTo>
                    <a:pt x="338620" y="315766"/>
                  </a:lnTo>
                  <a:cubicBezTo>
                    <a:pt x="342352" y="315962"/>
                    <a:pt x="351586" y="316486"/>
                    <a:pt x="366451" y="317272"/>
                  </a:cubicBezTo>
                  <a:lnTo>
                    <a:pt x="370707" y="301425"/>
                  </a:lnTo>
                  <a:cubicBezTo>
                    <a:pt x="357414" y="294680"/>
                    <a:pt x="349163" y="290489"/>
                    <a:pt x="345888" y="288852"/>
                  </a:cubicBezTo>
                  <a:lnTo>
                    <a:pt x="344841" y="280601"/>
                  </a:lnTo>
                  <a:cubicBezTo>
                    <a:pt x="344513" y="277981"/>
                    <a:pt x="343989" y="275427"/>
                    <a:pt x="343335" y="272808"/>
                  </a:cubicBezTo>
                  <a:cubicBezTo>
                    <a:pt x="342680" y="270189"/>
                    <a:pt x="341763" y="267700"/>
                    <a:pt x="340781" y="265277"/>
                  </a:cubicBezTo>
                  <a:lnTo>
                    <a:pt x="337507" y="257681"/>
                  </a:lnTo>
                  <a:cubicBezTo>
                    <a:pt x="339537" y="254603"/>
                    <a:pt x="344579" y="246811"/>
                    <a:pt x="352699" y="234369"/>
                  </a:cubicBezTo>
                  <a:lnTo>
                    <a:pt x="341174" y="222712"/>
                  </a:lnTo>
                  <a:cubicBezTo>
                    <a:pt x="328732" y="230832"/>
                    <a:pt x="320939" y="235940"/>
                    <a:pt x="317796" y="237970"/>
                  </a:cubicBezTo>
                  <a:lnTo>
                    <a:pt x="310069" y="234696"/>
                  </a:lnTo>
                  <a:cubicBezTo>
                    <a:pt x="305223" y="232666"/>
                    <a:pt x="300049" y="231225"/>
                    <a:pt x="294811" y="230570"/>
                  </a:cubicBezTo>
                  <a:lnTo>
                    <a:pt x="286494" y="229523"/>
                  </a:lnTo>
                  <a:cubicBezTo>
                    <a:pt x="284792" y="226183"/>
                    <a:pt x="280601" y="217932"/>
                    <a:pt x="273921" y="204704"/>
                  </a:cubicBezTo>
                  <a:lnTo>
                    <a:pt x="258074" y="208961"/>
                  </a:lnTo>
                  <a:close/>
                  <a:moveTo>
                    <a:pt x="267373" y="293239"/>
                  </a:moveTo>
                  <a:cubicBezTo>
                    <a:pt x="264180" y="282115"/>
                    <a:pt x="270609" y="270509"/>
                    <a:pt x="281733" y="267316"/>
                  </a:cubicBezTo>
                  <a:cubicBezTo>
                    <a:pt x="292857" y="264123"/>
                    <a:pt x="304463" y="270552"/>
                    <a:pt x="307656" y="281676"/>
                  </a:cubicBezTo>
                  <a:cubicBezTo>
                    <a:pt x="307722" y="281906"/>
                    <a:pt x="307784" y="282137"/>
                    <a:pt x="307842" y="282369"/>
                  </a:cubicBezTo>
                  <a:cubicBezTo>
                    <a:pt x="311035" y="293492"/>
                    <a:pt x="304606" y="305099"/>
                    <a:pt x="293482" y="308292"/>
                  </a:cubicBezTo>
                  <a:cubicBezTo>
                    <a:pt x="282358" y="311485"/>
                    <a:pt x="270752" y="305056"/>
                    <a:pt x="267559" y="293932"/>
                  </a:cubicBezTo>
                  <a:cubicBezTo>
                    <a:pt x="267493" y="293702"/>
                    <a:pt x="267431" y="293471"/>
                    <a:pt x="267373" y="293239"/>
                  </a:cubicBezTo>
                  <a:close/>
                </a:path>
              </a:pathLst>
            </a:custGeom>
            <a:solidFill>
              <a:schemeClr val="tx1"/>
            </a:solidFill>
            <a:ln w="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E8435-9103-5E87-847A-E7EC2912E7E9}"/>
              </a:ext>
            </a:extLst>
          </p:cNvPr>
          <p:cNvGrpSpPr/>
          <p:nvPr/>
        </p:nvGrpSpPr>
        <p:grpSpPr>
          <a:xfrm>
            <a:off x="7605933" y="2366628"/>
            <a:ext cx="6701982" cy="411480"/>
            <a:chOff x="7605933" y="2366628"/>
            <a:chExt cx="6701982" cy="411480"/>
          </a:xfrm>
        </p:grpSpPr>
        <p:sp>
          <p:nvSpPr>
            <p:cNvPr id="2" name="Rounded Rectangle 25">
              <a:extLst>
                <a:ext uri="{FF2B5EF4-FFF2-40B4-BE49-F238E27FC236}">
                  <a16:creationId xmlns:a16="http://schemas.microsoft.com/office/drawing/2014/main" id="{C3C51112-827E-99AE-31F2-0A48AAC334DF}"/>
                </a:ext>
              </a:extLst>
            </p:cNvPr>
            <p:cNvSpPr/>
            <p:nvPr/>
          </p:nvSpPr>
          <p:spPr>
            <a:xfrm>
              <a:off x="7605933" y="2366628"/>
              <a:ext cx="6701982" cy="41148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550AC1-EB78-FE89-F2B8-730EDF9F09D5}"/>
                </a:ext>
              </a:extLst>
            </p:cNvPr>
            <p:cNvSpPr txBox="1"/>
            <p:nvPr/>
          </p:nvSpPr>
          <p:spPr>
            <a:xfrm>
              <a:off x="7834532" y="2439781"/>
              <a:ext cx="3903181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solidFill>
                    <a:srgbClr val="FFFFFF"/>
                  </a:solidFill>
                  <a:latin typeface="GT Standard L Extended"/>
                </a:rPr>
                <a:t>OUTCOMES</a:t>
              </a:r>
              <a:endParaRPr sz="1400" b="1" dirty="0">
                <a:solidFill>
                  <a:srgbClr val="FFFFFF"/>
                </a:solidFill>
                <a:latin typeface="GT Standard L Extende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0A4AE3-976E-2F19-C7E5-C1F2FCFAEA21}"/>
              </a:ext>
            </a:extLst>
          </p:cNvPr>
          <p:cNvGrpSpPr/>
          <p:nvPr/>
        </p:nvGrpSpPr>
        <p:grpSpPr>
          <a:xfrm>
            <a:off x="7591750" y="6552419"/>
            <a:ext cx="6714578" cy="1012566"/>
            <a:chOff x="7591750" y="6552419"/>
            <a:chExt cx="6714578" cy="1012566"/>
          </a:xfrm>
        </p:grpSpPr>
        <p:sp>
          <p:nvSpPr>
            <p:cNvPr id="55" name="Rounded Rectangle 32">
              <a:extLst>
                <a:ext uri="{FF2B5EF4-FFF2-40B4-BE49-F238E27FC236}">
                  <a16:creationId xmlns:a16="http://schemas.microsoft.com/office/drawing/2014/main" id="{3B77A0B5-E0F2-5FD0-CC7C-609BB39A4DD8}"/>
                </a:ext>
              </a:extLst>
            </p:cNvPr>
            <p:cNvSpPr/>
            <p:nvPr/>
          </p:nvSpPr>
          <p:spPr>
            <a:xfrm>
              <a:off x="7591750" y="6552419"/>
              <a:ext cx="6714578" cy="1012566"/>
            </a:xfrm>
            <a:prstGeom prst="roundRect">
              <a:avLst>
                <a:gd name="adj" fmla="val 6000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C738303-CE67-21D1-8851-CF5C12D13D19}"/>
                </a:ext>
              </a:extLst>
            </p:cNvPr>
            <p:cNvSpPr/>
            <p:nvPr/>
          </p:nvSpPr>
          <p:spPr>
            <a:xfrm>
              <a:off x="7809520" y="6846382"/>
              <a:ext cx="365760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accent5"/>
                </a:solidFill>
              </a:endParaRPr>
            </a:p>
          </p:txBody>
        </p:sp>
        <p:pic>
          <p:nvPicPr>
            <p:cNvPr id="57" name="Picture 56" descr="cloud.png">
              <a:extLst>
                <a:ext uri="{FF2B5EF4-FFF2-40B4-BE49-F238E27FC236}">
                  <a16:creationId xmlns:a16="http://schemas.microsoft.com/office/drawing/2014/main" id="{69D47BA8-8CE8-52F8-6599-91EDA4A9B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6689" y="6923949"/>
              <a:ext cx="320040" cy="32004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0BB6678-9C9F-649E-D156-F30D22CA8DF2}"/>
                </a:ext>
              </a:extLst>
            </p:cNvPr>
            <p:cNvSpPr txBox="1"/>
            <p:nvPr/>
          </p:nvSpPr>
          <p:spPr>
            <a:xfrm>
              <a:off x="8306514" y="6791816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>
                  <a:solidFill>
                    <a:srgbClr val="0E1020"/>
                  </a:solidFill>
                  <a:latin typeface="GT Standard L Extended"/>
                </a:rPr>
                <a:t>BUILT IN AI FOUNDATION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7DE68E2-3D01-2B5E-3089-5B3FDAF0F403}"/>
                </a:ext>
              </a:extLst>
            </p:cNvPr>
            <p:cNvSpPr txBox="1"/>
            <p:nvPr/>
          </p:nvSpPr>
          <p:spPr>
            <a:xfrm>
              <a:off x="8306514" y="7066136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latin typeface="Inter Light"/>
                </a:rPr>
                <a:t>Account health signals, transaction anomaly detection, and predictive balance forecasting native to the ledger.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EFFE58-7B27-ACA1-C72F-4C64841D9538}"/>
              </a:ext>
            </a:extLst>
          </p:cNvPr>
          <p:cNvGrpSpPr/>
          <p:nvPr/>
        </p:nvGrpSpPr>
        <p:grpSpPr>
          <a:xfrm>
            <a:off x="7604347" y="5303445"/>
            <a:ext cx="6701981" cy="1005840"/>
            <a:chOff x="7604347" y="5303445"/>
            <a:chExt cx="6701981" cy="1005840"/>
          </a:xfrm>
        </p:grpSpPr>
        <p:sp>
          <p:nvSpPr>
            <p:cNvPr id="60" name="Rounded Rectangle 37">
              <a:extLst>
                <a:ext uri="{FF2B5EF4-FFF2-40B4-BE49-F238E27FC236}">
                  <a16:creationId xmlns:a16="http://schemas.microsoft.com/office/drawing/2014/main" id="{F667F004-D4D4-C61E-652A-BCC0D64CA51A}"/>
                </a:ext>
              </a:extLst>
            </p:cNvPr>
            <p:cNvSpPr/>
            <p:nvPr/>
          </p:nvSpPr>
          <p:spPr>
            <a:xfrm>
              <a:off x="7604347" y="5303445"/>
              <a:ext cx="6701981" cy="1005840"/>
            </a:xfrm>
            <a:prstGeom prst="roundRect">
              <a:avLst>
                <a:gd name="adj" fmla="val 6000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64C4FC-D794-064A-2ACA-B6CD4A3706FF}"/>
                </a:ext>
              </a:extLst>
            </p:cNvPr>
            <p:cNvSpPr/>
            <p:nvPr/>
          </p:nvSpPr>
          <p:spPr>
            <a:xfrm>
              <a:off x="7810088" y="5607812"/>
              <a:ext cx="365760" cy="36576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accent6">
                    <a:lumMod val="90000"/>
                  </a:schemeClr>
                </a:solidFill>
              </a:endParaRPr>
            </a:p>
          </p:txBody>
        </p:sp>
        <p:pic>
          <p:nvPicPr>
            <p:cNvPr id="62" name="Picture 61" descr="screen_data.png">
              <a:extLst>
                <a:ext uri="{FF2B5EF4-FFF2-40B4-BE49-F238E27FC236}">
                  <a16:creationId xmlns:a16="http://schemas.microsoft.com/office/drawing/2014/main" id="{3D62660A-53B4-136A-D58E-A35BADD23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2948" y="5726684"/>
              <a:ext cx="320040" cy="32004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6A7A57-8F66-CD32-E7C6-32D0FC3ECEAD}"/>
                </a:ext>
              </a:extLst>
            </p:cNvPr>
            <p:cNvSpPr txBox="1"/>
            <p:nvPr/>
          </p:nvSpPr>
          <p:spPr>
            <a:xfrm>
              <a:off x="8307082" y="5531474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>
                  <a:solidFill>
                    <a:srgbClr val="0E1020"/>
                  </a:solidFill>
                  <a:latin typeface="GT Standard L Extended"/>
                </a:rPr>
                <a:t>ACCELERATED PRODUCT DELIVERY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A23C9C5-881F-6695-7574-C2835817B917}"/>
                </a:ext>
              </a:extLst>
            </p:cNvPr>
            <p:cNvSpPr txBox="1"/>
            <p:nvPr/>
          </p:nvSpPr>
          <p:spPr>
            <a:xfrm>
              <a:off x="8307082" y="5805794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latin typeface="Inter Light"/>
                </a:rPr>
                <a:t>Modern API-first architecture. New products plug in via REST APIs and Kafka event bus instead of legacy integration cycles.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7F72D9F-783E-4C6D-E8BD-6AA0AAF9DF45}"/>
              </a:ext>
            </a:extLst>
          </p:cNvPr>
          <p:cNvSpPr txBox="1"/>
          <p:nvPr/>
        </p:nvSpPr>
        <p:spPr>
          <a:xfrm>
            <a:off x="398933" y="4881808"/>
            <a:ext cx="25273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457182">
              <a:spcBef>
                <a:spcPts val="600"/>
              </a:spcBef>
              <a:buClr>
                <a:srgbClr val="0E1020"/>
              </a:buClr>
              <a:buSzPct val="100000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lang="en-IN" sz="1100"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rPr>
              <a:t>Deploy </a:t>
            </a:r>
            <a:r>
              <a:rPr lang="en-IN" sz="1100" err="1"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rPr>
              <a:t>HoganX</a:t>
            </a:r>
            <a:r>
              <a:rPr lang="en-IN" sz="1100"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rPr>
              <a:t> to facilitate accelerated development to:</a:t>
            </a:r>
          </a:p>
          <a:p>
            <a:pPr marL="0" lvl="1" defTabSz="457182">
              <a:spcBef>
                <a:spcPts val="600"/>
              </a:spcBef>
              <a:buClr>
                <a:srgbClr val="0E1020"/>
              </a:buClr>
              <a:buSzPct val="100000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endParaRPr lang="en-IN" sz="1100">
              <a:latin typeface="Inter SemiBold" panose="02000703000000020004" pitchFamily="50" charset="0"/>
              <a:ea typeface="Inter SemiBold" panose="02000703000000020004" pitchFamily="50" charset="0"/>
              <a:cs typeface="Inter SemiBold" panose="02000703000000020004" pitchFamily="50" charset="0"/>
            </a:endParaRPr>
          </a:p>
          <a:p>
            <a:pPr marL="171450" lvl="1" indent="-171450" defTabSz="457182">
              <a:spcBef>
                <a:spcPts val="600"/>
              </a:spcBef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lang="en-IN" sz="11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Externalize Business Rules Layer</a:t>
            </a:r>
          </a:p>
          <a:p>
            <a:pPr marL="171450" lvl="1" indent="-171450" defTabSz="457182">
              <a:spcBef>
                <a:spcPts val="600"/>
              </a:spcBef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endParaRPr lang="en-US" sz="110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71450" marR="0" lvl="1" indent="-171450" defTabSz="457182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lang="en-US" sz="11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Inter Light"/>
              </a:rPr>
              <a:t>Preserve legacy customizations</a:t>
            </a:r>
          </a:p>
          <a:p>
            <a:pPr marL="171450" marR="0" lvl="1" indent="-171450" defTabSz="457182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endParaRPr lang="en-US" sz="110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  <a:sym typeface="Inter Light"/>
            </a:endParaRPr>
          </a:p>
          <a:p>
            <a:pPr marL="171450" marR="0" lvl="1" indent="-171450" defTabSz="457182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lang="en-US" sz="11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Inter Light"/>
              </a:rPr>
              <a:t>Continue to maintain an evergreen Knowledge Base </a:t>
            </a:r>
            <a:br>
              <a:rPr lang="en-US" sz="11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Inter Light"/>
              </a:rPr>
            </a:br>
            <a:r>
              <a:rPr lang="en-US" sz="11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Inter Light"/>
              </a:rPr>
              <a:t>for future development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05A1D20-1794-9C46-AE3F-7FF17B43F02B}"/>
              </a:ext>
            </a:extLst>
          </p:cNvPr>
          <p:cNvSpPr txBox="1"/>
          <p:nvPr/>
        </p:nvSpPr>
        <p:spPr>
          <a:xfrm>
            <a:off x="3905730" y="4893513"/>
            <a:ext cx="2658356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457182">
              <a:spcBef>
                <a:spcPts val="600"/>
              </a:spcBef>
              <a:buClr>
                <a:srgbClr val="0E1020"/>
              </a:buClr>
              <a:buSzPct val="100000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lang="en-IN" sz="1100">
                <a:latin typeface="Inter SemiBold" panose="02000703000000020004" pitchFamily="50" charset="0"/>
                <a:ea typeface="Inter SemiBold" panose="02000703000000020004" pitchFamily="50" charset="0"/>
                <a:cs typeface="Inter SemiBold" panose="02000703000000020004" pitchFamily="50" charset="0"/>
              </a:rPr>
              <a:t>Deploy Light Core Ledger to:</a:t>
            </a:r>
          </a:p>
          <a:p>
            <a:pPr marL="0" lvl="1" defTabSz="457182">
              <a:spcBef>
                <a:spcPts val="600"/>
              </a:spcBef>
              <a:buClr>
                <a:srgbClr val="0E1020"/>
              </a:buClr>
              <a:buSzPct val="100000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endParaRPr lang="en-IN" sz="1100">
              <a:latin typeface="Inter SemiBold" panose="02000703000000020004" pitchFamily="50" charset="0"/>
              <a:ea typeface="Inter SemiBold" panose="02000703000000020004" pitchFamily="50" charset="0"/>
              <a:cs typeface="Inter SemiBold" panose="02000703000000020004" pitchFamily="50" charset="0"/>
            </a:endParaRPr>
          </a:p>
          <a:p>
            <a:pPr marL="171450" lvl="1" indent="-171450" defTabSz="457182">
              <a:spcBef>
                <a:spcPts val="600"/>
              </a:spcBef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lang="en-I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Manage Business Rules and Product setup outside of the mainframe</a:t>
            </a:r>
          </a:p>
          <a:p>
            <a:pPr marL="171450" lvl="1" indent="-171450" defTabSz="457182">
              <a:spcBef>
                <a:spcPts val="600"/>
              </a:spcBef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endParaRPr lang="en-IN" sz="11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71450" lvl="1" indent="-171450" defTabSz="457182">
              <a:spcBef>
                <a:spcPts val="600"/>
              </a:spcBef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lang="en-US" sz="11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Provide instant ledger visibility without querying the backend core</a:t>
            </a:r>
          </a:p>
          <a:p>
            <a:pPr marL="171450" lvl="1" indent="-171450" defTabSz="457182">
              <a:spcBef>
                <a:spcPts val="600"/>
              </a:spcBef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endParaRPr lang="en-US" sz="110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71450" lvl="1" indent="-171450" defTabSz="457182">
              <a:spcBef>
                <a:spcPts val="600"/>
              </a:spcBef>
              <a:buClr>
                <a:srgbClr val="0E1020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lang="en-US" sz="11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Provide Out of the box REST API and Event Driven Connectivity</a:t>
            </a:r>
          </a:p>
          <a:p>
            <a:pPr marL="0" lvl="1" indent="-144000" defTabSz="457182">
              <a:spcBef>
                <a:spcPts val="600"/>
              </a:spcBef>
              <a:buClr>
                <a:srgbClr val="0E1020"/>
              </a:buClr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endParaRPr lang="en-US" sz="1100">
              <a:solidFill>
                <a:srgbClr val="000000"/>
              </a:solidFill>
              <a:latin typeface="Inter SemiBold" panose="02000703000000020004" pitchFamily="50" charset="0"/>
              <a:ea typeface="Inter SemiBold" panose="02000703000000020004" pitchFamily="50" charset="0"/>
              <a:cs typeface="Inter SemiBold" panose="02000703000000020004" pitchFamily="50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923C1C-C6CD-4EEC-6296-3C5F26ADEEE0}"/>
              </a:ext>
            </a:extLst>
          </p:cNvPr>
          <p:cNvGrpSpPr/>
          <p:nvPr/>
        </p:nvGrpSpPr>
        <p:grpSpPr>
          <a:xfrm>
            <a:off x="7604347" y="2922626"/>
            <a:ext cx="6701981" cy="1012566"/>
            <a:chOff x="7604347" y="2922626"/>
            <a:chExt cx="6701981" cy="1012566"/>
          </a:xfrm>
        </p:grpSpPr>
        <p:sp>
          <p:nvSpPr>
            <p:cNvPr id="18" name="Rounded Rectangle 27">
              <a:extLst>
                <a:ext uri="{FF2B5EF4-FFF2-40B4-BE49-F238E27FC236}">
                  <a16:creationId xmlns:a16="http://schemas.microsoft.com/office/drawing/2014/main" id="{4876DF12-6C22-40FB-7A91-A0B0519666EA}"/>
                </a:ext>
              </a:extLst>
            </p:cNvPr>
            <p:cNvSpPr/>
            <p:nvPr/>
          </p:nvSpPr>
          <p:spPr>
            <a:xfrm>
              <a:off x="7604347" y="2922626"/>
              <a:ext cx="6701981" cy="1012566"/>
            </a:xfrm>
            <a:prstGeom prst="roundRect">
              <a:avLst>
                <a:gd name="adj" fmla="val 6000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396B0BE-BECF-DCA7-7E44-8A3ACC1D9826}"/>
                </a:ext>
              </a:extLst>
            </p:cNvPr>
            <p:cNvSpPr/>
            <p:nvPr/>
          </p:nvSpPr>
          <p:spPr>
            <a:xfrm>
              <a:off x="7810088" y="3115440"/>
              <a:ext cx="365760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pic>
          <p:nvPicPr>
            <p:cNvPr id="28" name="Picture 27" descr="refresh.png">
              <a:extLst>
                <a:ext uri="{FF2B5EF4-FFF2-40B4-BE49-F238E27FC236}">
                  <a16:creationId xmlns:a16="http://schemas.microsoft.com/office/drawing/2014/main" id="{529751D0-0DD3-CCA7-44C0-9787519A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2948" y="3295293"/>
              <a:ext cx="320040" cy="3200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DD185F-5DC2-4899-4928-BBEC65032B31}"/>
                </a:ext>
              </a:extLst>
            </p:cNvPr>
            <p:cNvSpPr txBox="1"/>
            <p:nvPr/>
          </p:nvSpPr>
          <p:spPr>
            <a:xfrm>
              <a:off x="8307082" y="3126190"/>
              <a:ext cx="5303520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>
                  <a:solidFill>
                    <a:srgbClr val="0E1020"/>
                  </a:solidFill>
                  <a:latin typeface="GT Standard L Extended"/>
                </a:rPr>
                <a:t>REAL-TIME, HIGH-PERFORMANCE POSTING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587588-12ED-84D5-92E4-247DE7DA3DAE}"/>
                </a:ext>
              </a:extLst>
            </p:cNvPr>
            <p:cNvSpPr txBox="1"/>
            <p:nvPr/>
          </p:nvSpPr>
          <p:spPr>
            <a:xfrm>
              <a:off x="8307082" y="3400511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latin typeface="Inter Light"/>
                </a:rPr>
                <a:t>Instant availability of posted account balances and transactional data for all channels and downstream applications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FCE2DB-A4BC-9697-BC45-0A503E4FE860}"/>
              </a:ext>
            </a:extLst>
          </p:cNvPr>
          <p:cNvGrpSpPr/>
          <p:nvPr/>
        </p:nvGrpSpPr>
        <p:grpSpPr>
          <a:xfrm>
            <a:off x="7616057" y="4101891"/>
            <a:ext cx="6701981" cy="1005840"/>
            <a:chOff x="7616057" y="4101891"/>
            <a:chExt cx="6701981" cy="1005840"/>
          </a:xfrm>
        </p:grpSpPr>
        <p:sp>
          <p:nvSpPr>
            <p:cNvPr id="6" name="Rounded Rectangle 42">
              <a:extLst>
                <a:ext uri="{FF2B5EF4-FFF2-40B4-BE49-F238E27FC236}">
                  <a16:creationId xmlns:a16="http://schemas.microsoft.com/office/drawing/2014/main" id="{572C8B59-87D8-E60F-1D41-E04259CF8C51}"/>
                </a:ext>
              </a:extLst>
            </p:cNvPr>
            <p:cNvSpPr/>
            <p:nvPr/>
          </p:nvSpPr>
          <p:spPr>
            <a:xfrm>
              <a:off x="7616057" y="4101891"/>
              <a:ext cx="6701981" cy="1005840"/>
            </a:xfrm>
            <a:prstGeom prst="roundRect">
              <a:avLst>
                <a:gd name="adj" fmla="val 6000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02C19-3F4A-A1D2-58CE-2B545FE184D6}"/>
                </a:ext>
              </a:extLst>
            </p:cNvPr>
            <p:cNvSpPr/>
            <p:nvPr/>
          </p:nvSpPr>
          <p:spPr>
            <a:xfrm>
              <a:off x="7800969" y="4365796"/>
              <a:ext cx="365760" cy="36576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408D38-49FC-088C-24D8-05C44F88949F}"/>
                </a:ext>
              </a:extLst>
            </p:cNvPr>
            <p:cNvSpPr txBox="1"/>
            <p:nvPr/>
          </p:nvSpPr>
          <p:spPr>
            <a:xfrm>
              <a:off x="8318792" y="4289458"/>
              <a:ext cx="530352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>
                  <a:solidFill>
                    <a:srgbClr val="0E1020"/>
                  </a:solidFill>
                  <a:latin typeface="GT Standard L Extended"/>
                </a:rPr>
                <a:t>AUTO-RECONCILED, SYNCHRONIZED SOURCE OF TRUTH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43EE5B-B4D9-8B9F-DDEC-BF8208C47EDE}"/>
                </a:ext>
              </a:extLst>
            </p:cNvPr>
            <p:cNvSpPr txBox="1"/>
            <p:nvPr/>
          </p:nvSpPr>
          <p:spPr>
            <a:xfrm>
              <a:off x="8318792" y="4676992"/>
              <a:ext cx="539496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algn="l" defTabSz="380985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>
                  <a:latin typeface="Inter Light"/>
                </a:rPr>
                <a:t>Business Rules and Transaction data are continuously synchronized and reconciled between the light core ledger and the backend.</a:t>
              </a:r>
            </a:p>
          </p:txBody>
        </p:sp>
        <p:sp>
          <p:nvSpPr>
            <p:cNvPr id="14" name="Graphic 58">
              <a:extLst>
                <a:ext uri="{FF2B5EF4-FFF2-40B4-BE49-F238E27FC236}">
                  <a16:creationId xmlns:a16="http://schemas.microsoft.com/office/drawing/2014/main" id="{D2ECCDC5-BCC4-BD1D-DB89-9D9ABCDB5B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31058" y="4472002"/>
              <a:ext cx="305582" cy="371067"/>
            </a:xfrm>
            <a:custGeom>
              <a:avLst/>
              <a:gdLst>
                <a:gd name="connsiteX0" fmla="*/ 222250 w 388937"/>
                <a:gd name="connsiteY0" fmla="*/ 41672 h 472281"/>
                <a:gd name="connsiteX1" fmla="*/ 222250 w 388937"/>
                <a:gd name="connsiteY1" fmla="*/ 166688 h 472281"/>
                <a:gd name="connsiteX2" fmla="*/ 347265 w 388937"/>
                <a:gd name="connsiteY2" fmla="*/ 166688 h 472281"/>
                <a:gd name="connsiteX3" fmla="*/ 347265 w 388937"/>
                <a:gd name="connsiteY3" fmla="*/ 347266 h 472281"/>
                <a:gd name="connsiteX4" fmla="*/ 125015 w 388937"/>
                <a:gd name="connsiteY4" fmla="*/ 347266 h 472281"/>
                <a:gd name="connsiteX5" fmla="*/ 125015 w 388937"/>
                <a:gd name="connsiteY5" fmla="*/ 41672 h 472281"/>
                <a:gd name="connsiteX6" fmla="*/ 222250 w 388937"/>
                <a:gd name="connsiteY6" fmla="*/ 41672 h 472281"/>
                <a:gd name="connsiteX7" fmla="*/ 263922 w 388937"/>
                <a:gd name="connsiteY7" fmla="*/ 45058 h 472281"/>
                <a:gd name="connsiteX8" fmla="*/ 343879 w 388937"/>
                <a:gd name="connsiteY8" fmla="*/ 125016 h 472281"/>
                <a:gd name="connsiteX9" fmla="*/ 263922 w 388937"/>
                <a:gd name="connsiteY9" fmla="*/ 125016 h 472281"/>
                <a:gd name="connsiteX10" fmla="*/ 263922 w 388937"/>
                <a:gd name="connsiteY10" fmla="*/ 45058 h 472281"/>
                <a:gd name="connsiteX11" fmla="*/ 277812 w 388937"/>
                <a:gd name="connsiteY11" fmla="*/ 0 h 472281"/>
                <a:gd name="connsiteX12" fmla="*/ 83344 w 388937"/>
                <a:gd name="connsiteY12" fmla="*/ 0 h 472281"/>
                <a:gd name="connsiteX13" fmla="*/ 83344 w 388937"/>
                <a:gd name="connsiteY13" fmla="*/ 388938 h 472281"/>
                <a:gd name="connsiteX14" fmla="*/ 388937 w 388937"/>
                <a:gd name="connsiteY14" fmla="*/ 388938 h 472281"/>
                <a:gd name="connsiteX15" fmla="*/ 388937 w 388937"/>
                <a:gd name="connsiteY15" fmla="*/ 111125 h 472281"/>
                <a:gd name="connsiteX16" fmla="*/ 277812 w 388937"/>
                <a:gd name="connsiteY16" fmla="*/ 0 h 472281"/>
                <a:gd name="connsiteX17" fmla="*/ 41672 w 388937"/>
                <a:gd name="connsiteY17" fmla="*/ 83344 h 472281"/>
                <a:gd name="connsiteX18" fmla="*/ 0 w 388937"/>
                <a:gd name="connsiteY18" fmla="*/ 83344 h 472281"/>
                <a:gd name="connsiteX19" fmla="*/ 0 w 388937"/>
                <a:gd name="connsiteY19" fmla="*/ 472281 h 472281"/>
                <a:gd name="connsiteX20" fmla="*/ 305593 w 388937"/>
                <a:gd name="connsiteY20" fmla="*/ 472281 h 472281"/>
                <a:gd name="connsiteX21" fmla="*/ 305593 w 388937"/>
                <a:gd name="connsiteY21" fmla="*/ 430609 h 472281"/>
                <a:gd name="connsiteX22" fmla="*/ 41672 w 388937"/>
                <a:gd name="connsiteY22" fmla="*/ 430609 h 472281"/>
                <a:gd name="connsiteX23" fmla="*/ 41672 w 388937"/>
                <a:gd name="connsiteY23" fmla="*/ 83344 h 472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8937" h="472281">
                  <a:moveTo>
                    <a:pt x="222250" y="41672"/>
                  </a:moveTo>
                  <a:lnTo>
                    <a:pt x="222250" y="166688"/>
                  </a:lnTo>
                  <a:lnTo>
                    <a:pt x="347265" y="166688"/>
                  </a:lnTo>
                  <a:lnTo>
                    <a:pt x="347265" y="347266"/>
                  </a:lnTo>
                  <a:lnTo>
                    <a:pt x="125015" y="347266"/>
                  </a:lnTo>
                  <a:lnTo>
                    <a:pt x="125015" y="41672"/>
                  </a:lnTo>
                  <a:lnTo>
                    <a:pt x="222250" y="41672"/>
                  </a:lnTo>
                  <a:close/>
                  <a:moveTo>
                    <a:pt x="263922" y="45058"/>
                  </a:moveTo>
                  <a:lnTo>
                    <a:pt x="343879" y="125016"/>
                  </a:lnTo>
                  <a:lnTo>
                    <a:pt x="263922" y="125016"/>
                  </a:lnTo>
                  <a:lnTo>
                    <a:pt x="263922" y="45058"/>
                  </a:lnTo>
                  <a:close/>
                  <a:moveTo>
                    <a:pt x="277812" y="0"/>
                  </a:moveTo>
                  <a:lnTo>
                    <a:pt x="83344" y="0"/>
                  </a:lnTo>
                  <a:lnTo>
                    <a:pt x="83344" y="388938"/>
                  </a:lnTo>
                  <a:lnTo>
                    <a:pt x="388937" y="388938"/>
                  </a:lnTo>
                  <a:lnTo>
                    <a:pt x="388937" y="111125"/>
                  </a:lnTo>
                  <a:lnTo>
                    <a:pt x="277812" y="0"/>
                  </a:lnTo>
                  <a:close/>
                  <a:moveTo>
                    <a:pt x="41672" y="83344"/>
                  </a:moveTo>
                  <a:lnTo>
                    <a:pt x="0" y="83344"/>
                  </a:lnTo>
                  <a:lnTo>
                    <a:pt x="0" y="472281"/>
                  </a:lnTo>
                  <a:lnTo>
                    <a:pt x="305593" y="472281"/>
                  </a:lnTo>
                  <a:lnTo>
                    <a:pt x="305593" y="430609"/>
                  </a:lnTo>
                  <a:lnTo>
                    <a:pt x="41672" y="430609"/>
                  </a:lnTo>
                  <a:lnTo>
                    <a:pt x="41672" y="83344"/>
                  </a:lnTo>
                  <a:close/>
                </a:path>
              </a:pathLst>
            </a:custGeom>
            <a:solidFill>
              <a:schemeClr val="tx1"/>
            </a:solidFill>
            <a:ln w="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06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2" grpId="0" animBg="1"/>
      <p:bldP spid="65" grpId="0" animBg="1"/>
      <p:bldP spid="74" grpId="0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A78378E-8D03-A0F7-7E49-029012C6BD8B}"/>
              </a:ext>
            </a:extLst>
          </p:cNvPr>
          <p:cNvSpPr/>
          <p:nvPr/>
        </p:nvSpPr>
        <p:spPr>
          <a:xfrm>
            <a:off x="0" y="3850539"/>
            <a:ext cx="14630400" cy="234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Inter" panose="02000503000000020004" pitchFamily="50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85398F-CA76-C9DE-EE6C-C4803C91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51" y="1305919"/>
            <a:ext cx="13689011" cy="1097280"/>
          </a:xfrm>
        </p:spPr>
        <p:txBody>
          <a:bodyPr/>
          <a:lstStyle/>
          <a:p>
            <a:r>
              <a:rPr lang="en-US"/>
              <a:t>Tokenized Deposits: CoreIgnite Approach</a:t>
            </a:r>
            <a:endParaRPr lang="en-IN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81B93F-AFEB-686C-53F0-787E53430820}"/>
              </a:ext>
            </a:extLst>
          </p:cNvPr>
          <p:cNvGrpSpPr/>
          <p:nvPr/>
        </p:nvGrpSpPr>
        <p:grpSpPr>
          <a:xfrm>
            <a:off x="3245120" y="2776543"/>
            <a:ext cx="2462129" cy="3182946"/>
            <a:chOff x="3245120" y="2776543"/>
            <a:chExt cx="2462129" cy="318294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69EFF1C-92F9-79B6-9180-5CF61AC00C71}"/>
                </a:ext>
              </a:extLst>
            </p:cNvPr>
            <p:cNvCxnSpPr>
              <a:cxnSpLocks/>
            </p:cNvCxnSpPr>
            <p:nvPr/>
          </p:nvCxnSpPr>
          <p:spPr>
            <a:xfrm>
              <a:off x="3443542" y="3166226"/>
              <a:ext cx="0" cy="1222440"/>
            </a:xfrm>
            <a:prstGeom prst="line">
              <a:avLst/>
            </a:prstGeom>
            <a:ln w="25400">
              <a:solidFill>
                <a:schemeClr val="accent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23D3A0-0D04-78A0-0F7F-75991DD8EA9A}"/>
                </a:ext>
              </a:extLst>
            </p:cNvPr>
            <p:cNvSpPr txBox="1"/>
            <p:nvPr/>
          </p:nvSpPr>
          <p:spPr>
            <a:xfrm>
              <a:off x="4045404" y="2920554"/>
              <a:ext cx="16618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>
                  <a:latin typeface="Inter SemiBold" panose="02000703000000020004" pitchFamily="50" charset="0"/>
                  <a:ea typeface="Inter SemiBold" panose="02000703000000020004" pitchFamily="50" charset="0"/>
                  <a:cs typeface="Inter SemiBold" panose="02000703000000020004" pitchFamily="50" charset="0"/>
                </a:rPr>
                <a:t>SELECT PERMISSIONED COUNTERPARTIES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CCFFA8-38B4-BC44-975D-600E8D0B83E5}"/>
                </a:ext>
              </a:extLst>
            </p:cNvPr>
            <p:cNvGrpSpPr/>
            <p:nvPr/>
          </p:nvGrpSpPr>
          <p:grpSpPr>
            <a:xfrm>
              <a:off x="3245120" y="4528221"/>
              <a:ext cx="2419846" cy="1431268"/>
              <a:chOff x="3245120" y="4521340"/>
              <a:chExt cx="2419846" cy="1431268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F85C92-5F4B-EF91-5E9E-6AC9CE972E9D}"/>
                  </a:ext>
                </a:extLst>
              </p:cNvPr>
              <p:cNvSpPr txBox="1"/>
              <p:nvPr/>
            </p:nvSpPr>
            <p:spPr>
              <a:xfrm>
                <a:off x="3245120" y="5050245"/>
                <a:ext cx="2419350" cy="90236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IN" sz="1200">
                    <a:latin typeface="Inter Light" panose="02000403000000020004" pitchFamily="2" charset="0"/>
                    <a:ea typeface="Inter Light" panose="02000403000000020004" pitchFamily="2" charset="0"/>
                    <a:cs typeface="Inter Light" panose="02000403000000020004" pitchFamily="2" charset="0"/>
                  </a:rPr>
                  <a:t>Transact with select counterparties as transfer or spend venues. Configure arbitrage opportunities</a:t>
                </a: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2F39BBE9-9969-625C-40D9-F655DDEA4E2F}"/>
                  </a:ext>
                </a:extLst>
              </p:cNvPr>
              <p:cNvSpPr/>
              <p:nvPr/>
            </p:nvSpPr>
            <p:spPr>
              <a:xfrm>
                <a:off x="3245616" y="4521340"/>
                <a:ext cx="2419350" cy="4171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>
                    <a:solidFill>
                      <a:schemeClr val="tx1"/>
                    </a:solidFill>
                    <a:latin typeface="GT Standard L Extended" pitchFamily="50" charset="0"/>
                    <a:cs typeface="Poppins" panose="00000500000000000000" pitchFamily="2" charset="0"/>
                  </a:rPr>
                  <a:t>Stage 2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C0A1D44-47B0-3EFC-5284-812E1780BC7A}"/>
                </a:ext>
              </a:extLst>
            </p:cNvPr>
            <p:cNvGrpSpPr/>
            <p:nvPr/>
          </p:nvGrpSpPr>
          <p:grpSpPr>
            <a:xfrm>
              <a:off x="3245616" y="2776543"/>
              <a:ext cx="789449" cy="789449"/>
              <a:chOff x="3685706" y="2776543"/>
              <a:chExt cx="789449" cy="789449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1AB03E3-7DBF-7E02-F0C5-263F154D430E}"/>
                  </a:ext>
                </a:extLst>
              </p:cNvPr>
              <p:cNvSpPr/>
              <p:nvPr/>
            </p:nvSpPr>
            <p:spPr>
              <a:xfrm>
                <a:off x="3685706" y="2776543"/>
                <a:ext cx="789449" cy="78944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160">
                  <a:latin typeface="Inter" panose="02000503000000020004" pitchFamily="50" charset="0"/>
                </a:endParaRPr>
              </a:p>
            </p:txBody>
          </p:sp>
          <p:sp>
            <p:nvSpPr>
              <p:cNvPr id="233" name="Freeform 425">
                <a:extLst>
                  <a:ext uri="{FF2B5EF4-FFF2-40B4-BE49-F238E27FC236}">
                    <a16:creationId xmlns:a16="http://schemas.microsoft.com/office/drawing/2014/main" id="{25C7B496-3FA1-1DE1-8C6A-C498D7CE366D}"/>
                  </a:ext>
                </a:extLst>
              </p:cNvPr>
              <p:cNvSpPr/>
              <p:nvPr/>
            </p:nvSpPr>
            <p:spPr>
              <a:xfrm>
                <a:off x="3805853" y="2972728"/>
                <a:ext cx="491028" cy="392825"/>
              </a:xfrm>
              <a:custGeom>
                <a:avLst/>
                <a:gdLst>
                  <a:gd name="csX0" fmla="*/ 89297 w 285750"/>
                  <a:gd name="csY0" fmla="*/ 17859 h 228600"/>
                  <a:gd name="csX1" fmla="*/ 89297 w 285750"/>
                  <a:gd name="csY1" fmla="*/ 39291 h 228600"/>
                  <a:gd name="csX2" fmla="*/ 110728 w 285750"/>
                  <a:gd name="csY2" fmla="*/ 39291 h 228600"/>
                  <a:gd name="csX3" fmla="*/ 110728 w 285750"/>
                  <a:gd name="csY3" fmla="*/ 17859 h 228600"/>
                  <a:gd name="csX4" fmla="*/ 89297 w 285750"/>
                  <a:gd name="csY4" fmla="*/ 17859 h 228600"/>
                  <a:gd name="csX5" fmla="*/ 71438 w 285750"/>
                  <a:gd name="csY5" fmla="*/ 0 h 228600"/>
                  <a:gd name="csX6" fmla="*/ 128588 w 285750"/>
                  <a:gd name="csY6" fmla="*/ 0 h 228600"/>
                  <a:gd name="csX7" fmla="*/ 128588 w 285750"/>
                  <a:gd name="csY7" fmla="*/ 53131 h 228600"/>
                  <a:gd name="csX8" fmla="*/ 136625 w 285750"/>
                  <a:gd name="csY8" fmla="*/ 72777 h 228600"/>
                  <a:gd name="csX9" fmla="*/ 150019 w 285750"/>
                  <a:gd name="csY9" fmla="*/ 71438 h 228600"/>
                  <a:gd name="csX10" fmla="*/ 194667 w 285750"/>
                  <a:gd name="csY10" fmla="*/ 89744 h 228600"/>
                  <a:gd name="csX11" fmla="*/ 228600 w 285750"/>
                  <a:gd name="csY11" fmla="*/ 64740 h 228600"/>
                  <a:gd name="csX12" fmla="*/ 228600 w 285750"/>
                  <a:gd name="csY12" fmla="*/ 28575 h 228600"/>
                  <a:gd name="csX13" fmla="*/ 285750 w 285750"/>
                  <a:gd name="csY13" fmla="*/ 28575 h 228600"/>
                  <a:gd name="csX14" fmla="*/ 285750 w 285750"/>
                  <a:gd name="csY14" fmla="*/ 85725 h 228600"/>
                  <a:gd name="csX15" fmla="*/ 236190 w 285750"/>
                  <a:gd name="csY15" fmla="*/ 85725 h 228600"/>
                  <a:gd name="csX16" fmla="*/ 207615 w 285750"/>
                  <a:gd name="csY16" fmla="*/ 106710 h 228600"/>
                  <a:gd name="csX17" fmla="*/ 214313 w 285750"/>
                  <a:gd name="csY17" fmla="*/ 135731 h 228600"/>
                  <a:gd name="csX18" fmla="*/ 209847 w 285750"/>
                  <a:gd name="csY18" fmla="*/ 159395 h 228600"/>
                  <a:gd name="csX19" fmla="*/ 230386 w 285750"/>
                  <a:gd name="csY19" fmla="*/ 171450 h 228600"/>
                  <a:gd name="csX20" fmla="*/ 285750 w 285750"/>
                  <a:gd name="csY20" fmla="*/ 171450 h 228600"/>
                  <a:gd name="csX21" fmla="*/ 285750 w 285750"/>
                  <a:gd name="csY21" fmla="*/ 228600 h 228600"/>
                  <a:gd name="csX22" fmla="*/ 228600 w 285750"/>
                  <a:gd name="csY22" fmla="*/ 228600 h 228600"/>
                  <a:gd name="csX23" fmla="*/ 228600 w 285750"/>
                  <a:gd name="csY23" fmla="*/ 195560 h 228600"/>
                  <a:gd name="csX24" fmla="*/ 198686 w 285750"/>
                  <a:gd name="csY24" fmla="*/ 177700 h 228600"/>
                  <a:gd name="csX25" fmla="*/ 150019 w 285750"/>
                  <a:gd name="csY25" fmla="*/ 200025 h 228600"/>
                  <a:gd name="csX26" fmla="*/ 86618 w 285750"/>
                  <a:gd name="csY26" fmla="*/ 146447 h 228600"/>
                  <a:gd name="csX27" fmla="*/ 57150 w 285750"/>
                  <a:gd name="csY27" fmla="*/ 146447 h 228600"/>
                  <a:gd name="csX28" fmla="*/ 57150 w 285750"/>
                  <a:gd name="csY28" fmla="*/ 164306 h 228600"/>
                  <a:gd name="csX29" fmla="*/ 0 w 285750"/>
                  <a:gd name="csY29" fmla="*/ 164306 h 228600"/>
                  <a:gd name="csX30" fmla="*/ 0 w 285750"/>
                  <a:gd name="csY30" fmla="*/ 107156 h 228600"/>
                  <a:gd name="csX31" fmla="*/ 57150 w 285750"/>
                  <a:gd name="csY31" fmla="*/ 107156 h 228600"/>
                  <a:gd name="csX32" fmla="*/ 57150 w 285750"/>
                  <a:gd name="csY32" fmla="*/ 125016 h 228600"/>
                  <a:gd name="csX33" fmla="*/ 86618 w 285750"/>
                  <a:gd name="csY33" fmla="*/ 125016 h 228600"/>
                  <a:gd name="csX34" fmla="*/ 116533 w 285750"/>
                  <a:gd name="csY34" fmla="*/ 80814 h 228600"/>
                  <a:gd name="csX35" fmla="*/ 107156 w 285750"/>
                  <a:gd name="csY35" fmla="*/ 57150 h 228600"/>
                  <a:gd name="csX36" fmla="*/ 71438 w 285750"/>
                  <a:gd name="csY36" fmla="*/ 57150 h 228600"/>
                  <a:gd name="csX37" fmla="*/ 71438 w 285750"/>
                  <a:gd name="csY37" fmla="*/ 0 h 228600"/>
                  <a:gd name="csX38" fmla="*/ 39291 w 285750"/>
                  <a:gd name="csY38" fmla="*/ 125016 h 228600"/>
                  <a:gd name="csX39" fmla="*/ 17859 w 285750"/>
                  <a:gd name="csY39" fmla="*/ 125016 h 228600"/>
                  <a:gd name="csX40" fmla="*/ 17859 w 285750"/>
                  <a:gd name="csY40" fmla="*/ 146447 h 228600"/>
                  <a:gd name="csX41" fmla="*/ 39291 w 285750"/>
                  <a:gd name="csY41" fmla="*/ 146447 h 228600"/>
                  <a:gd name="csX42" fmla="*/ 39291 w 285750"/>
                  <a:gd name="csY42" fmla="*/ 125016 h 228600"/>
                  <a:gd name="csX43" fmla="*/ 267891 w 285750"/>
                  <a:gd name="csY43" fmla="*/ 46434 h 228600"/>
                  <a:gd name="csX44" fmla="*/ 246459 w 285750"/>
                  <a:gd name="csY44" fmla="*/ 46434 h 228600"/>
                  <a:gd name="csX45" fmla="*/ 246459 w 285750"/>
                  <a:gd name="csY45" fmla="*/ 67866 h 228600"/>
                  <a:gd name="csX46" fmla="*/ 267891 w 285750"/>
                  <a:gd name="csY46" fmla="*/ 67866 h 228600"/>
                  <a:gd name="csX47" fmla="*/ 267891 w 285750"/>
                  <a:gd name="csY47" fmla="*/ 46434 h 228600"/>
                  <a:gd name="csX48" fmla="*/ 246459 w 285750"/>
                  <a:gd name="csY48" fmla="*/ 189309 h 228600"/>
                  <a:gd name="csX49" fmla="*/ 246459 w 285750"/>
                  <a:gd name="csY49" fmla="*/ 210741 h 228600"/>
                  <a:gd name="csX50" fmla="*/ 267891 w 285750"/>
                  <a:gd name="csY50" fmla="*/ 210741 h 228600"/>
                  <a:gd name="csX51" fmla="*/ 267891 w 285750"/>
                  <a:gd name="csY51" fmla="*/ 189309 h 228600"/>
                  <a:gd name="csX52" fmla="*/ 246459 w 285750"/>
                  <a:gd name="csY52" fmla="*/ 189309 h 228600"/>
                  <a:gd name="csX53" fmla="*/ 150019 w 285750"/>
                  <a:gd name="csY53" fmla="*/ 178594 h 228600"/>
                  <a:gd name="csX54" fmla="*/ 192881 w 285750"/>
                  <a:gd name="csY54" fmla="*/ 135731 h 228600"/>
                  <a:gd name="csX55" fmla="*/ 150019 w 285750"/>
                  <a:gd name="csY55" fmla="*/ 92869 h 228600"/>
                  <a:gd name="csX56" fmla="*/ 107156 w 285750"/>
                  <a:gd name="csY56" fmla="*/ 135731 h 228600"/>
                  <a:gd name="csX57" fmla="*/ 150019 w 285750"/>
                  <a:gd name="csY57" fmla="*/ 178594 h 2286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</a:cxnLst>
                <a:rect l="l" t="t" r="r" b="b"/>
                <a:pathLst>
                  <a:path w="285750" h="228600">
                    <a:moveTo>
                      <a:pt x="89297" y="17859"/>
                    </a:moveTo>
                    <a:lnTo>
                      <a:pt x="89297" y="39291"/>
                    </a:lnTo>
                    <a:lnTo>
                      <a:pt x="110728" y="39291"/>
                    </a:lnTo>
                    <a:lnTo>
                      <a:pt x="110728" y="17859"/>
                    </a:lnTo>
                    <a:lnTo>
                      <a:pt x="89297" y="17859"/>
                    </a:lnTo>
                    <a:close/>
                    <a:moveTo>
                      <a:pt x="71438" y="0"/>
                    </a:moveTo>
                    <a:lnTo>
                      <a:pt x="128588" y="0"/>
                    </a:lnTo>
                    <a:lnTo>
                      <a:pt x="128588" y="53131"/>
                    </a:lnTo>
                    <a:lnTo>
                      <a:pt x="136625" y="72777"/>
                    </a:lnTo>
                    <a:cubicBezTo>
                      <a:pt x="140642" y="71884"/>
                      <a:pt x="145553" y="71438"/>
                      <a:pt x="150019" y="71438"/>
                    </a:cubicBezTo>
                    <a:cubicBezTo>
                      <a:pt x="167431" y="71438"/>
                      <a:pt x="183059" y="78581"/>
                      <a:pt x="194667" y="89744"/>
                    </a:cubicBezTo>
                    <a:lnTo>
                      <a:pt x="228600" y="64740"/>
                    </a:lnTo>
                    <a:lnTo>
                      <a:pt x="228600" y="28575"/>
                    </a:lnTo>
                    <a:lnTo>
                      <a:pt x="285750" y="28575"/>
                    </a:lnTo>
                    <a:lnTo>
                      <a:pt x="285750" y="85725"/>
                    </a:lnTo>
                    <a:lnTo>
                      <a:pt x="236190" y="85725"/>
                    </a:lnTo>
                    <a:lnTo>
                      <a:pt x="207615" y="106710"/>
                    </a:lnTo>
                    <a:cubicBezTo>
                      <a:pt x="212080" y="115639"/>
                      <a:pt x="214313" y="125462"/>
                      <a:pt x="214313" y="135731"/>
                    </a:cubicBezTo>
                    <a:cubicBezTo>
                      <a:pt x="214313" y="144214"/>
                      <a:pt x="212973" y="151805"/>
                      <a:pt x="209847" y="159395"/>
                    </a:cubicBezTo>
                    <a:lnTo>
                      <a:pt x="230386" y="171450"/>
                    </a:lnTo>
                    <a:lnTo>
                      <a:pt x="285750" y="171450"/>
                    </a:lnTo>
                    <a:lnTo>
                      <a:pt x="285750" y="228600"/>
                    </a:lnTo>
                    <a:lnTo>
                      <a:pt x="228600" y="228600"/>
                    </a:lnTo>
                    <a:lnTo>
                      <a:pt x="228600" y="195560"/>
                    </a:lnTo>
                    <a:lnTo>
                      <a:pt x="198686" y="177700"/>
                    </a:lnTo>
                    <a:cubicBezTo>
                      <a:pt x="187077" y="191542"/>
                      <a:pt x="169664" y="200025"/>
                      <a:pt x="150019" y="200025"/>
                    </a:cubicBezTo>
                    <a:cubicBezTo>
                      <a:pt x="118319" y="200025"/>
                      <a:pt x="91530" y="176808"/>
                      <a:pt x="86618" y="146447"/>
                    </a:cubicBezTo>
                    <a:lnTo>
                      <a:pt x="57150" y="146447"/>
                    </a:lnTo>
                    <a:lnTo>
                      <a:pt x="57150" y="164306"/>
                    </a:lnTo>
                    <a:lnTo>
                      <a:pt x="0" y="164306"/>
                    </a:lnTo>
                    <a:lnTo>
                      <a:pt x="0" y="107156"/>
                    </a:lnTo>
                    <a:lnTo>
                      <a:pt x="57150" y="107156"/>
                    </a:lnTo>
                    <a:lnTo>
                      <a:pt x="57150" y="125016"/>
                    </a:lnTo>
                    <a:lnTo>
                      <a:pt x="86618" y="125016"/>
                    </a:lnTo>
                    <a:cubicBezTo>
                      <a:pt x="89744" y="106263"/>
                      <a:pt x="100906" y="90190"/>
                      <a:pt x="116533" y="80814"/>
                    </a:cubicBezTo>
                    <a:lnTo>
                      <a:pt x="107156" y="57150"/>
                    </a:lnTo>
                    <a:lnTo>
                      <a:pt x="71438" y="57150"/>
                    </a:lnTo>
                    <a:lnTo>
                      <a:pt x="71438" y="0"/>
                    </a:lnTo>
                    <a:close/>
                    <a:moveTo>
                      <a:pt x="39291" y="125016"/>
                    </a:moveTo>
                    <a:lnTo>
                      <a:pt x="17859" y="125016"/>
                    </a:lnTo>
                    <a:lnTo>
                      <a:pt x="17859" y="146447"/>
                    </a:lnTo>
                    <a:lnTo>
                      <a:pt x="39291" y="146447"/>
                    </a:lnTo>
                    <a:lnTo>
                      <a:pt x="39291" y="125016"/>
                    </a:lnTo>
                    <a:close/>
                    <a:moveTo>
                      <a:pt x="267891" y="46434"/>
                    </a:moveTo>
                    <a:lnTo>
                      <a:pt x="246459" y="46434"/>
                    </a:lnTo>
                    <a:lnTo>
                      <a:pt x="246459" y="67866"/>
                    </a:lnTo>
                    <a:lnTo>
                      <a:pt x="267891" y="67866"/>
                    </a:lnTo>
                    <a:lnTo>
                      <a:pt x="267891" y="46434"/>
                    </a:lnTo>
                    <a:close/>
                    <a:moveTo>
                      <a:pt x="246459" y="189309"/>
                    </a:moveTo>
                    <a:lnTo>
                      <a:pt x="246459" y="210741"/>
                    </a:lnTo>
                    <a:lnTo>
                      <a:pt x="267891" y="210741"/>
                    </a:lnTo>
                    <a:lnTo>
                      <a:pt x="267891" y="189309"/>
                    </a:lnTo>
                    <a:lnTo>
                      <a:pt x="246459" y="189309"/>
                    </a:lnTo>
                    <a:close/>
                    <a:moveTo>
                      <a:pt x="150019" y="178594"/>
                    </a:moveTo>
                    <a:cubicBezTo>
                      <a:pt x="173683" y="178594"/>
                      <a:pt x="192881" y="159395"/>
                      <a:pt x="192881" y="135731"/>
                    </a:cubicBezTo>
                    <a:cubicBezTo>
                      <a:pt x="192881" y="112067"/>
                      <a:pt x="173683" y="92869"/>
                      <a:pt x="150019" y="92869"/>
                    </a:cubicBezTo>
                    <a:cubicBezTo>
                      <a:pt x="126355" y="92869"/>
                      <a:pt x="107156" y="112067"/>
                      <a:pt x="107156" y="135731"/>
                    </a:cubicBezTo>
                    <a:cubicBezTo>
                      <a:pt x="107156" y="159395"/>
                      <a:pt x="126355" y="178594"/>
                      <a:pt x="150019" y="1785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DE">
                  <a:latin typeface="Inter" panose="02000503000000020004" pitchFamily="50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92DBB5-36C6-FD15-7C92-9A08D7864CDD}"/>
              </a:ext>
            </a:extLst>
          </p:cNvPr>
          <p:cNvSpPr txBox="1"/>
          <p:nvPr/>
        </p:nvSpPr>
        <p:spPr>
          <a:xfrm>
            <a:off x="466451" y="1827552"/>
            <a:ext cx="12457465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800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Bank decides operational scope. Suggested sequence of initial scope and expansion (without commercial overlay):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FCB5B3-2EFD-FF54-B390-EB88DA093AB5}"/>
              </a:ext>
            </a:extLst>
          </p:cNvPr>
          <p:cNvGrpSpPr/>
          <p:nvPr/>
        </p:nvGrpSpPr>
        <p:grpSpPr>
          <a:xfrm>
            <a:off x="466450" y="6149156"/>
            <a:ext cx="13706747" cy="1480703"/>
            <a:chOff x="466450" y="6149156"/>
            <a:chExt cx="13706747" cy="148070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907D63A-CF9F-477B-990E-1C62674A50F1}"/>
                </a:ext>
              </a:extLst>
            </p:cNvPr>
            <p:cNvSpPr/>
            <p:nvPr/>
          </p:nvSpPr>
          <p:spPr>
            <a:xfrm>
              <a:off x="466450" y="6149156"/>
              <a:ext cx="13706747" cy="1480703"/>
            </a:xfrm>
            <a:prstGeom prst="roundRect">
              <a:avLst>
                <a:gd name="adj" fmla="val 7101"/>
              </a:avLst>
            </a:prstGeom>
            <a:solidFill>
              <a:schemeClr val="tx1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Inter" panose="02000503000000020004" pitchFamily="50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F4174F-EF18-B412-5055-CA287A651215}"/>
                </a:ext>
              </a:extLst>
            </p:cNvPr>
            <p:cNvSpPr txBox="1"/>
            <p:nvPr/>
          </p:nvSpPr>
          <p:spPr>
            <a:xfrm>
              <a:off x="2421494" y="6179183"/>
              <a:ext cx="97874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>
                  <a:solidFill>
                    <a:schemeClr val="bg1"/>
                  </a:solidFill>
                  <a:latin typeface="GT Standard L Extended" pitchFamily="50" charset="0"/>
                  <a:cs typeface="Poppins" panose="00000500000000000000" pitchFamily="2" charset="0"/>
                </a:rPr>
                <a:t>Orchestration Foundation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4237A9A-F166-4461-1EE3-61243DD32080}"/>
                </a:ext>
              </a:extLst>
            </p:cNvPr>
            <p:cNvGrpSpPr/>
            <p:nvPr/>
          </p:nvGrpSpPr>
          <p:grpSpPr>
            <a:xfrm>
              <a:off x="592047" y="6535369"/>
              <a:ext cx="13468368" cy="924426"/>
              <a:chOff x="713515" y="6535369"/>
              <a:chExt cx="13468368" cy="924426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CFAD14F-5AA3-F530-689F-AF7F42619057}"/>
                  </a:ext>
                </a:extLst>
              </p:cNvPr>
              <p:cNvSpPr/>
              <p:nvPr/>
            </p:nvSpPr>
            <p:spPr>
              <a:xfrm>
                <a:off x="713516" y="6535369"/>
                <a:ext cx="6663444" cy="39692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GT Standard L Extended" pitchFamily="50" charset="0"/>
                    <a:cs typeface="Poppins" panose="00000500000000000000" pitchFamily="2" charset="0"/>
                  </a:rPr>
                  <a:t>Controlled interoperability layer above existing deposits infrastructure</a:t>
                </a: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93317523-3777-6512-FCDD-54DE8B8F53E3}"/>
                  </a:ext>
                </a:extLst>
              </p:cNvPr>
              <p:cNvSpPr/>
              <p:nvPr/>
            </p:nvSpPr>
            <p:spPr>
              <a:xfrm>
                <a:off x="7518440" y="6535369"/>
                <a:ext cx="6663443" cy="39692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GT Standard L Extended" pitchFamily="50" charset="0"/>
                    <a:cs typeface="Poppins" panose="00000500000000000000" pitchFamily="2" charset="0"/>
                  </a:rPr>
                  <a:t>Preservation of source of truth semantics and reconciliation integrity</a:t>
                </a: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13789B30-A045-B239-C6A5-106AA8878F72}"/>
                  </a:ext>
                </a:extLst>
              </p:cNvPr>
              <p:cNvSpPr/>
              <p:nvPr/>
            </p:nvSpPr>
            <p:spPr>
              <a:xfrm>
                <a:off x="7518440" y="7061054"/>
                <a:ext cx="6663443" cy="39692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GT Standard L Extended" pitchFamily="50" charset="0"/>
                    <a:cs typeface="Poppins" panose="00000500000000000000" pitchFamily="2" charset="0"/>
                  </a:rPr>
                  <a:t>Programmable movement within policy-controlled operational corridors</a:t>
                </a:r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CA23AB0E-0BCB-C435-0673-7613CFF28EBD}"/>
                  </a:ext>
                </a:extLst>
              </p:cNvPr>
              <p:cNvSpPr/>
              <p:nvPr/>
            </p:nvSpPr>
            <p:spPr>
              <a:xfrm>
                <a:off x="713515" y="7062873"/>
                <a:ext cx="6663445" cy="39692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GT Standard L Extended" pitchFamily="50" charset="0"/>
                    <a:cs typeface="Poppins" panose="00000500000000000000" pitchFamily="2" charset="0"/>
                  </a:rPr>
                  <a:t>Maximizing reuse and creating a connected business operation model</a:t>
                </a:r>
              </a:p>
            </p:txBody>
          </p:sp>
        </p:grpSp>
      </p:grpSp>
      <p:sp>
        <p:nvSpPr>
          <p:cNvPr id="19" name="Subtitle 18">
            <a:extLst>
              <a:ext uri="{FF2B5EF4-FFF2-40B4-BE49-F238E27FC236}">
                <a16:creationId xmlns:a16="http://schemas.microsoft.com/office/drawing/2014/main" id="{1A21EEC6-C1BF-AA3A-957E-16290ACF9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51" y="888296"/>
            <a:ext cx="4358641" cy="201337"/>
          </a:xfrm>
        </p:spPr>
        <p:txBody>
          <a:bodyPr/>
          <a:lstStyle/>
          <a:p>
            <a:r>
              <a:rPr lang="en-UA"/>
              <a:t>Monetize Deposits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359EEF-BEF1-6785-3395-E72733B864E3}"/>
              </a:ext>
            </a:extLst>
          </p:cNvPr>
          <p:cNvGrpSpPr/>
          <p:nvPr/>
        </p:nvGrpSpPr>
        <p:grpSpPr>
          <a:xfrm>
            <a:off x="466451" y="2776543"/>
            <a:ext cx="2459818" cy="2950941"/>
            <a:chOff x="466451" y="2776543"/>
            <a:chExt cx="2459818" cy="295094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F41952-D74A-0B2B-B729-FE2A97D66CB4}"/>
                </a:ext>
              </a:extLst>
            </p:cNvPr>
            <p:cNvCxnSpPr>
              <a:cxnSpLocks/>
            </p:cNvCxnSpPr>
            <p:nvPr/>
          </p:nvCxnSpPr>
          <p:spPr>
            <a:xfrm>
              <a:off x="610230" y="3166226"/>
              <a:ext cx="0" cy="1222440"/>
            </a:xfrm>
            <a:prstGeom prst="line">
              <a:avLst/>
            </a:prstGeom>
            <a:ln w="25400">
              <a:solidFill>
                <a:schemeClr val="tx2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20C16D-662E-1539-6860-1E3F66C82009}"/>
                </a:ext>
              </a:extLst>
            </p:cNvPr>
            <p:cNvSpPr txBox="1"/>
            <p:nvPr/>
          </p:nvSpPr>
          <p:spPr>
            <a:xfrm>
              <a:off x="1264424" y="2920554"/>
              <a:ext cx="16618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>
                  <a:latin typeface="Inter SemiBold" panose="02000703000000020004" pitchFamily="50" charset="0"/>
                  <a:ea typeface="Inter SemiBold" panose="02000703000000020004" pitchFamily="50" charset="0"/>
                  <a:cs typeface="Inter SemiBold" panose="02000703000000020004" pitchFamily="50" charset="0"/>
                </a:rPr>
                <a:t>INTERNAL ONLY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F95FD1D-4CFC-6432-3CCD-F3C12182820E}"/>
                </a:ext>
              </a:extLst>
            </p:cNvPr>
            <p:cNvGrpSpPr/>
            <p:nvPr/>
          </p:nvGrpSpPr>
          <p:grpSpPr>
            <a:xfrm>
              <a:off x="466451" y="4526985"/>
              <a:ext cx="2419350" cy="1200499"/>
              <a:chOff x="466451" y="4521340"/>
              <a:chExt cx="2419350" cy="120049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71D48D-9B09-7418-AA4A-3B4FB18F4731}"/>
                  </a:ext>
                </a:extLst>
              </p:cNvPr>
              <p:cNvSpPr txBox="1"/>
              <p:nvPr/>
            </p:nvSpPr>
            <p:spPr>
              <a:xfrm>
                <a:off x="466451" y="5050245"/>
                <a:ext cx="2419350" cy="67159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IN" sz="1200">
                    <a:latin typeface="Inter Light" panose="02000403000000020004" pitchFamily="2" charset="0"/>
                    <a:ea typeface="Inter Light" panose="02000403000000020004" pitchFamily="2" charset="0"/>
                    <a:cs typeface="Inter Light" panose="02000403000000020004" pitchFamily="2" charset="0"/>
                  </a:rPr>
                  <a:t>Realize efficiencies and new margin through orchestration, transparent to customers</a:t>
                </a: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E6E978A-B717-7855-6C44-3ABD43974D1F}"/>
                  </a:ext>
                </a:extLst>
              </p:cNvPr>
              <p:cNvSpPr/>
              <p:nvPr/>
            </p:nvSpPr>
            <p:spPr>
              <a:xfrm>
                <a:off x="466451" y="4521340"/>
                <a:ext cx="2419350" cy="4171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>
                    <a:solidFill>
                      <a:schemeClr val="tx1"/>
                    </a:solidFill>
                    <a:latin typeface="GT Standard L Extended" pitchFamily="50" charset="0"/>
                    <a:cs typeface="Poppins" panose="00000500000000000000" pitchFamily="2" charset="0"/>
                  </a:rPr>
                  <a:t>Stage 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065F023-F6C9-5929-03D2-D1F3AA522967}"/>
                </a:ext>
              </a:extLst>
            </p:cNvPr>
            <p:cNvGrpSpPr/>
            <p:nvPr/>
          </p:nvGrpSpPr>
          <p:grpSpPr>
            <a:xfrm>
              <a:off x="468732" y="2776543"/>
              <a:ext cx="789449" cy="789449"/>
              <a:chOff x="1149848" y="2776543"/>
              <a:chExt cx="789449" cy="78944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062F72B-C783-213A-6975-51624B8E54CC}"/>
                  </a:ext>
                </a:extLst>
              </p:cNvPr>
              <p:cNvSpPr/>
              <p:nvPr/>
            </p:nvSpPr>
            <p:spPr>
              <a:xfrm>
                <a:off x="1149848" y="2776543"/>
                <a:ext cx="789449" cy="7894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160">
                  <a:latin typeface="Inter" panose="02000503000000020004" pitchFamily="50" charset="0"/>
                </a:endParaRPr>
              </a:p>
            </p:txBody>
          </p:sp>
          <p:sp>
            <p:nvSpPr>
              <p:cNvPr id="22" name="Graphic 13">
                <a:extLst>
                  <a:ext uri="{FF2B5EF4-FFF2-40B4-BE49-F238E27FC236}">
                    <a16:creationId xmlns:a16="http://schemas.microsoft.com/office/drawing/2014/main" id="{0481D2C3-A40F-90DE-368A-60EA642573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1346" y="2925717"/>
                <a:ext cx="509689" cy="509934"/>
              </a:xfrm>
              <a:custGeom>
                <a:avLst/>
                <a:gdLst>
                  <a:gd name="connsiteX0" fmla="*/ 117348 w 407705"/>
                  <a:gd name="connsiteY0" fmla="*/ 131 h 407902"/>
                  <a:gd name="connsiteX1" fmla="*/ 170128 w 407705"/>
                  <a:gd name="connsiteY1" fmla="*/ 14276 h 407902"/>
                  <a:gd name="connsiteX2" fmla="*/ 182439 w 407705"/>
                  <a:gd name="connsiteY2" fmla="*/ 17550 h 407902"/>
                  <a:gd name="connsiteX3" fmla="*/ 180409 w 407705"/>
                  <a:gd name="connsiteY3" fmla="*/ 54679 h 407902"/>
                  <a:gd name="connsiteX4" fmla="*/ 185517 w 407705"/>
                  <a:gd name="connsiteY4" fmla="*/ 59787 h 407902"/>
                  <a:gd name="connsiteX5" fmla="*/ 222647 w 407705"/>
                  <a:gd name="connsiteY5" fmla="*/ 57757 h 407902"/>
                  <a:gd name="connsiteX6" fmla="*/ 236792 w 407705"/>
                  <a:gd name="connsiteY6" fmla="*/ 110538 h 407902"/>
                  <a:gd name="connsiteX7" fmla="*/ 240066 w 407705"/>
                  <a:gd name="connsiteY7" fmla="*/ 122849 h 407902"/>
                  <a:gd name="connsiteX8" fmla="*/ 206931 w 407705"/>
                  <a:gd name="connsiteY8" fmla="*/ 139678 h 407902"/>
                  <a:gd name="connsiteX9" fmla="*/ 205032 w 407705"/>
                  <a:gd name="connsiteY9" fmla="*/ 146685 h 407902"/>
                  <a:gd name="connsiteX10" fmla="*/ 225332 w 407705"/>
                  <a:gd name="connsiteY10" fmla="*/ 177856 h 407902"/>
                  <a:gd name="connsiteX11" fmla="*/ 186696 w 407705"/>
                  <a:gd name="connsiteY11" fmla="*/ 216491 h 407902"/>
                  <a:gd name="connsiteX12" fmla="*/ 177659 w 407705"/>
                  <a:gd name="connsiteY12" fmla="*/ 225528 h 407902"/>
                  <a:gd name="connsiteX13" fmla="*/ 146554 w 407705"/>
                  <a:gd name="connsiteY13" fmla="*/ 205228 h 407902"/>
                  <a:gd name="connsiteX14" fmla="*/ 139547 w 407705"/>
                  <a:gd name="connsiteY14" fmla="*/ 207127 h 407902"/>
                  <a:gd name="connsiteX15" fmla="*/ 122718 w 407705"/>
                  <a:gd name="connsiteY15" fmla="*/ 240262 h 407902"/>
                  <a:gd name="connsiteX16" fmla="*/ 69937 w 407705"/>
                  <a:gd name="connsiteY16" fmla="*/ 226118 h 407902"/>
                  <a:gd name="connsiteX17" fmla="*/ 57626 w 407705"/>
                  <a:gd name="connsiteY17" fmla="*/ 222843 h 407902"/>
                  <a:gd name="connsiteX18" fmla="*/ 59656 w 407705"/>
                  <a:gd name="connsiteY18" fmla="*/ 185714 h 407902"/>
                  <a:gd name="connsiteX19" fmla="*/ 54548 w 407705"/>
                  <a:gd name="connsiteY19" fmla="*/ 180606 h 407902"/>
                  <a:gd name="connsiteX20" fmla="*/ 17419 w 407705"/>
                  <a:gd name="connsiteY20" fmla="*/ 182636 h 407902"/>
                  <a:gd name="connsiteX21" fmla="*/ 3274 w 407705"/>
                  <a:gd name="connsiteY21" fmla="*/ 129856 h 407902"/>
                  <a:gd name="connsiteX22" fmla="*/ 0 w 407705"/>
                  <a:gd name="connsiteY22" fmla="*/ 117413 h 407902"/>
                  <a:gd name="connsiteX23" fmla="*/ 33135 w 407705"/>
                  <a:gd name="connsiteY23" fmla="*/ 100584 h 407902"/>
                  <a:gd name="connsiteX24" fmla="*/ 35034 w 407705"/>
                  <a:gd name="connsiteY24" fmla="*/ 93577 h 407902"/>
                  <a:gd name="connsiteX25" fmla="*/ 14734 w 407705"/>
                  <a:gd name="connsiteY25" fmla="*/ 62407 h 407902"/>
                  <a:gd name="connsiteX26" fmla="*/ 53370 w 407705"/>
                  <a:gd name="connsiteY26" fmla="*/ 23771 h 407902"/>
                  <a:gd name="connsiteX27" fmla="*/ 62407 w 407705"/>
                  <a:gd name="connsiteY27" fmla="*/ 14734 h 407902"/>
                  <a:gd name="connsiteX28" fmla="*/ 93512 w 407705"/>
                  <a:gd name="connsiteY28" fmla="*/ 35034 h 407902"/>
                  <a:gd name="connsiteX29" fmla="*/ 100519 w 407705"/>
                  <a:gd name="connsiteY29" fmla="*/ 33135 h 407902"/>
                  <a:gd name="connsiteX30" fmla="*/ 117348 w 407705"/>
                  <a:gd name="connsiteY30" fmla="*/ 0 h 407902"/>
                  <a:gd name="connsiteX31" fmla="*/ 133850 w 407705"/>
                  <a:gd name="connsiteY31" fmla="*/ 37064 h 407902"/>
                  <a:gd name="connsiteX32" fmla="*/ 121212 w 407705"/>
                  <a:gd name="connsiteY32" fmla="*/ 61948 h 407902"/>
                  <a:gd name="connsiteX33" fmla="*/ 112895 w 407705"/>
                  <a:gd name="connsiteY33" fmla="*/ 62996 h 407902"/>
                  <a:gd name="connsiteX34" fmla="*/ 97637 w 407705"/>
                  <a:gd name="connsiteY34" fmla="*/ 67121 h 407902"/>
                  <a:gd name="connsiteX35" fmla="*/ 89910 w 407705"/>
                  <a:gd name="connsiteY35" fmla="*/ 70396 h 407902"/>
                  <a:gd name="connsiteX36" fmla="*/ 66532 w 407705"/>
                  <a:gd name="connsiteY36" fmla="*/ 55138 h 407902"/>
                  <a:gd name="connsiteX37" fmla="*/ 55007 w 407705"/>
                  <a:gd name="connsiteY37" fmla="*/ 66663 h 407902"/>
                  <a:gd name="connsiteX38" fmla="*/ 70199 w 407705"/>
                  <a:gd name="connsiteY38" fmla="*/ 89976 h 407902"/>
                  <a:gd name="connsiteX39" fmla="*/ 66991 w 407705"/>
                  <a:gd name="connsiteY39" fmla="*/ 97637 h 407902"/>
                  <a:gd name="connsiteX40" fmla="*/ 64437 w 407705"/>
                  <a:gd name="connsiteY40" fmla="*/ 105168 h 407902"/>
                  <a:gd name="connsiteX41" fmla="*/ 62930 w 407705"/>
                  <a:gd name="connsiteY41" fmla="*/ 112961 h 407902"/>
                  <a:gd name="connsiteX42" fmla="*/ 61883 w 407705"/>
                  <a:gd name="connsiteY42" fmla="*/ 121212 h 407902"/>
                  <a:gd name="connsiteX43" fmla="*/ 37064 w 407705"/>
                  <a:gd name="connsiteY43" fmla="*/ 133785 h 407902"/>
                  <a:gd name="connsiteX44" fmla="*/ 41321 w 407705"/>
                  <a:gd name="connsiteY44" fmla="*/ 149632 h 407902"/>
                  <a:gd name="connsiteX45" fmla="*/ 69152 w 407705"/>
                  <a:gd name="connsiteY45" fmla="*/ 148126 h 407902"/>
                  <a:gd name="connsiteX46" fmla="*/ 74194 w 407705"/>
                  <a:gd name="connsiteY46" fmla="*/ 154805 h 407902"/>
                  <a:gd name="connsiteX47" fmla="*/ 85392 w 407705"/>
                  <a:gd name="connsiteY47" fmla="*/ 166003 h 407902"/>
                  <a:gd name="connsiteX48" fmla="*/ 92071 w 407705"/>
                  <a:gd name="connsiteY48" fmla="*/ 171045 h 407902"/>
                  <a:gd name="connsiteX49" fmla="*/ 90565 w 407705"/>
                  <a:gd name="connsiteY49" fmla="*/ 198876 h 407902"/>
                  <a:gd name="connsiteX50" fmla="*/ 106412 w 407705"/>
                  <a:gd name="connsiteY50" fmla="*/ 203133 h 407902"/>
                  <a:gd name="connsiteX51" fmla="*/ 118985 w 407705"/>
                  <a:gd name="connsiteY51" fmla="*/ 178314 h 407902"/>
                  <a:gd name="connsiteX52" fmla="*/ 127302 w 407705"/>
                  <a:gd name="connsiteY52" fmla="*/ 177266 h 407902"/>
                  <a:gd name="connsiteX53" fmla="*/ 142559 w 407705"/>
                  <a:gd name="connsiteY53" fmla="*/ 173141 h 407902"/>
                  <a:gd name="connsiteX54" fmla="*/ 150287 w 407705"/>
                  <a:gd name="connsiteY54" fmla="*/ 169866 h 407902"/>
                  <a:gd name="connsiteX55" fmla="*/ 173665 w 407705"/>
                  <a:gd name="connsiteY55" fmla="*/ 185124 h 407902"/>
                  <a:gd name="connsiteX56" fmla="*/ 185255 w 407705"/>
                  <a:gd name="connsiteY56" fmla="*/ 173534 h 407902"/>
                  <a:gd name="connsiteX57" fmla="*/ 170063 w 407705"/>
                  <a:gd name="connsiteY57" fmla="*/ 150221 h 407902"/>
                  <a:gd name="connsiteX58" fmla="*/ 173272 w 407705"/>
                  <a:gd name="connsiteY58" fmla="*/ 142559 h 407902"/>
                  <a:gd name="connsiteX59" fmla="*/ 175826 w 407705"/>
                  <a:gd name="connsiteY59" fmla="*/ 135029 h 407902"/>
                  <a:gd name="connsiteX60" fmla="*/ 177332 w 407705"/>
                  <a:gd name="connsiteY60" fmla="*/ 127236 h 407902"/>
                  <a:gd name="connsiteX61" fmla="*/ 178379 w 407705"/>
                  <a:gd name="connsiteY61" fmla="*/ 118985 h 407902"/>
                  <a:gd name="connsiteX62" fmla="*/ 203198 w 407705"/>
                  <a:gd name="connsiteY62" fmla="*/ 106412 h 407902"/>
                  <a:gd name="connsiteX63" fmla="*/ 198942 w 407705"/>
                  <a:gd name="connsiteY63" fmla="*/ 90565 h 407902"/>
                  <a:gd name="connsiteX64" fmla="*/ 171111 w 407705"/>
                  <a:gd name="connsiteY64" fmla="*/ 92071 h 407902"/>
                  <a:gd name="connsiteX65" fmla="*/ 166068 w 407705"/>
                  <a:gd name="connsiteY65" fmla="*/ 85392 h 407902"/>
                  <a:gd name="connsiteX66" fmla="*/ 154871 w 407705"/>
                  <a:gd name="connsiteY66" fmla="*/ 74194 h 407902"/>
                  <a:gd name="connsiteX67" fmla="*/ 148191 w 407705"/>
                  <a:gd name="connsiteY67" fmla="*/ 69152 h 407902"/>
                  <a:gd name="connsiteX68" fmla="*/ 149697 w 407705"/>
                  <a:gd name="connsiteY68" fmla="*/ 41321 h 407902"/>
                  <a:gd name="connsiteX69" fmla="*/ 133850 w 407705"/>
                  <a:gd name="connsiteY69" fmla="*/ 37064 h 407902"/>
                  <a:gd name="connsiteX70" fmla="*/ 99798 w 407705"/>
                  <a:gd name="connsiteY70" fmla="*/ 114729 h 407902"/>
                  <a:gd name="connsiteX71" fmla="*/ 125215 w 407705"/>
                  <a:gd name="connsiteY71" fmla="*/ 99490 h 407902"/>
                  <a:gd name="connsiteX72" fmla="*/ 140454 w 407705"/>
                  <a:gd name="connsiteY72" fmla="*/ 124906 h 407902"/>
                  <a:gd name="connsiteX73" fmla="*/ 140268 w 407705"/>
                  <a:gd name="connsiteY73" fmla="*/ 125599 h 407902"/>
                  <a:gd name="connsiteX74" fmla="*/ 114851 w 407705"/>
                  <a:gd name="connsiteY74" fmla="*/ 140838 h 407902"/>
                  <a:gd name="connsiteX75" fmla="*/ 99612 w 407705"/>
                  <a:gd name="connsiteY75" fmla="*/ 115421 h 407902"/>
                  <a:gd name="connsiteX76" fmla="*/ 99798 w 407705"/>
                  <a:gd name="connsiteY76" fmla="*/ 114729 h 407902"/>
                  <a:gd name="connsiteX77" fmla="*/ 225266 w 407705"/>
                  <a:gd name="connsiteY77" fmla="*/ 185190 h 407902"/>
                  <a:gd name="connsiteX78" fmla="*/ 278047 w 407705"/>
                  <a:gd name="connsiteY78" fmla="*/ 171045 h 407902"/>
                  <a:gd name="connsiteX79" fmla="*/ 290358 w 407705"/>
                  <a:gd name="connsiteY79" fmla="*/ 167771 h 407902"/>
                  <a:gd name="connsiteX80" fmla="*/ 307187 w 407705"/>
                  <a:gd name="connsiteY80" fmla="*/ 200906 h 407902"/>
                  <a:gd name="connsiteX81" fmla="*/ 314194 w 407705"/>
                  <a:gd name="connsiteY81" fmla="*/ 202805 h 407902"/>
                  <a:gd name="connsiteX82" fmla="*/ 345299 w 407705"/>
                  <a:gd name="connsiteY82" fmla="*/ 182505 h 407902"/>
                  <a:gd name="connsiteX83" fmla="*/ 383935 w 407705"/>
                  <a:gd name="connsiteY83" fmla="*/ 221141 h 407902"/>
                  <a:gd name="connsiteX84" fmla="*/ 392972 w 407705"/>
                  <a:gd name="connsiteY84" fmla="*/ 230178 h 407902"/>
                  <a:gd name="connsiteX85" fmla="*/ 372672 w 407705"/>
                  <a:gd name="connsiteY85" fmla="*/ 261348 h 407902"/>
                  <a:gd name="connsiteX86" fmla="*/ 374571 w 407705"/>
                  <a:gd name="connsiteY86" fmla="*/ 268355 h 407902"/>
                  <a:gd name="connsiteX87" fmla="*/ 407706 w 407705"/>
                  <a:gd name="connsiteY87" fmla="*/ 285184 h 407902"/>
                  <a:gd name="connsiteX88" fmla="*/ 393561 w 407705"/>
                  <a:gd name="connsiteY88" fmla="*/ 337965 h 407902"/>
                  <a:gd name="connsiteX89" fmla="*/ 390287 w 407705"/>
                  <a:gd name="connsiteY89" fmla="*/ 350276 h 407902"/>
                  <a:gd name="connsiteX90" fmla="*/ 353157 w 407705"/>
                  <a:gd name="connsiteY90" fmla="*/ 348246 h 407902"/>
                  <a:gd name="connsiteX91" fmla="*/ 348049 w 407705"/>
                  <a:gd name="connsiteY91" fmla="*/ 353354 h 407902"/>
                  <a:gd name="connsiteX92" fmla="*/ 350079 w 407705"/>
                  <a:gd name="connsiteY92" fmla="*/ 390483 h 407902"/>
                  <a:gd name="connsiteX93" fmla="*/ 297299 w 407705"/>
                  <a:gd name="connsiteY93" fmla="*/ 404628 h 407902"/>
                  <a:gd name="connsiteX94" fmla="*/ 284988 w 407705"/>
                  <a:gd name="connsiteY94" fmla="*/ 407902 h 407902"/>
                  <a:gd name="connsiteX95" fmla="*/ 268159 w 407705"/>
                  <a:gd name="connsiteY95" fmla="*/ 374767 h 407902"/>
                  <a:gd name="connsiteX96" fmla="*/ 261152 w 407705"/>
                  <a:gd name="connsiteY96" fmla="*/ 372868 h 407902"/>
                  <a:gd name="connsiteX97" fmla="*/ 230047 w 407705"/>
                  <a:gd name="connsiteY97" fmla="*/ 393168 h 407902"/>
                  <a:gd name="connsiteX98" fmla="*/ 191411 w 407705"/>
                  <a:gd name="connsiteY98" fmla="*/ 354532 h 407902"/>
                  <a:gd name="connsiteX99" fmla="*/ 182374 w 407705"/>
                  <a:gd name="connsiteY99" fmla="*/ 345496 h 407902"/>
                  <a:gd name="connsiteX100" fmla="*/ 202674 w 407705"/>
                  <a:gd name="connsiteY100" fmla="*/ 314325 h 407902"/>
                  <a:gd name="connsiteX101" fmla="*/ 200775 w 407705"/>
                  <a:gd name="connsiteY101" fmla="*/ 307318 h 407902"/>
                  <a:gd name="connsiteX102" fmla="*/ 167640 w 407705"/>
                  <a:gd name="connsiteY102" fmla="*/ 290489 h 407902"/>
                  <a:gd name="connsiteX103" fmla="*/ 181785 w 407705"/>
                  <a:gd name="connsiteY103" fmla="*/ 237708 h 407902"/>
                  <a:gd name="connsiteX104" fmla="*/ 185059 w 407705"/>
                  <a:gd name="connsiteY104" fmla="*/ 225397 h 407902"/>
                  <a:gd name="connsiteX105" fmla="*/ 222188 w 407705"/>
                  <a:gd name="connsiteY105" fmla="*/ 227427 h 407902"/>
                  <a:gd name="connsiteX106" fmla="*/ 227296 w 407705"/>
                  <a:gd name="connsiteY106" fmla="*/ 222319 h 407902"/>
                  <a:gd name="connsiteX107" fmla="*/ 225266 w 407705"/>
                  <a:gd name="connsiteY107" fmla="*/ 185190 h 407902"/>
                  <a:gd name="connsiteX108" fmla="*/ 258008 w 407705"/>
                  <a:gd name="connsiteY108" fmla="*/ 208961 h 407902"/>
                  <a:gd name="connsiteX109" fmla="*/ 259515 w 407705"/>
                  <a:gd name="connsiteY109" fmla="*/ 236792 h 407902"/>
                  <a:gd name="connsiteX110" fmla="*/ 252835 w 407705"/>
                  <a:gd name="connsiteY110" fmla="*/ 241834 h 407902"/>
                  <a:gd name="connsiteX111" fmla="*/ 241637 w 407705"/>
                  <a:gd name="connsiteY111" fmla="*/ 253032 h 407902"/>
                  <a:gd name="connsiteX112" fmla="*/ 236595 w 407705"/>
                  <a:gd name="connsiteY112" fmla="*/ 259711 h 407902"/>
                  <a:gd name="connsiteX113" fmla="*/ 208764 w 407705"/>
                  <a:gd name="connsiteY113" fmla="*/ 258205 h 407902"/>
                  <a:gd name="connsiteX114" fmla="*/ 204573 w 407705"/>
                  <a:gd name="connsiteY114" fmla="*/ 274052 h 407902"/>
                  <a:gd name="connsiteX115" fmla="*/ 229392 w 407705"/>
                  <a:gd name="connsiteY115" fmla="*/ 286625 h 407902"/>
                  <a:gd name="connsiteX116" fmla="*/ 230440 w 407705"/>
                  <a:gd name="connsiteY116" fmla="*/ 294876 h 407902"/>
                  <a:gd name="connsiteX117" fmla="*/ 231946 w 407705"/>
                  <a:gd name="connsiteY117" fmla="*/ 302669 h 407902"/>
                  <a:gd name="connsiteX118" fmla="*/ 234500 w 407705"/>
                  <a:gd name="connsiteY118" fmla="*/ 310200 h 407902"/>
                  <a:gd name="connsiteX119" fmla="*/ 237708 w 407705"/>
                  <a:gd name="connsiteY119" fmla="*/ 317861 h 407902"/>
                  <a:gd name="connsiteX120" fmla="*/ 222516 w 407705"/>
                  <a:gd name="connsiteY120" fmla="*/ 341174 h 407902"/>
                  <a:gd name="connsiteX121" fmla="*/ 234107 w 407705"/>
                  <a:gd name="connsiteY121" fmla="*/ 352764 h 407902"/>
                  <a:gd name="connsiteX122" fmla="*/ 257485 w 407705"/>
                  <a:gd name="connsiteY122" fmla="*/ 337506 h 407902"/>
                  <a:gd name="connsiteX123" fmla="*/ 265212 w 407705"/>
                  <a:gd name="connsiteY123" fmla="*/ 340781 h 407902"/>
                  <a:gd name="connsiteX124" fmla="*/ 280470 w 407705"/>
                  <a:gd name="connsiteY124" fmla="*/ 344906 h 407902"/>
                  <a:gd name="connsiteX125" fmla="*/ 288786 w 407705"/>
                  <a:gd name="connsiteY125" fmla="*/ 345954 h 407902"/>
                  <a:gd name="connsiteX126" fmla="*/ 301359 w 407705"/>
                  <a:gd name="connsiteY126" fmla="*/ 370773 h 407902"/>
                  <a:gd name="connsiteX127" fmla="*/ 317206 w 407705"/>
                  <a:gd name="connsiteY127" fmla="*/ 366516 h 407902"/>
                  <a:gd name="connsiteX128" fmla="*/ 315700 w 407705"/>
                  <a:gd name="connsiteY128" fmla="*/ 338685 h 407902"/>
                  <a:gd name="connsiteX129" fmla="*/ 322380 w 407705"/>
                  <a:gd name="connsiteY129" fmla="*/ 333643 h 407902"/>
                  <a:gd name="connsiteX130" fmla="*/ 333577 w 407705"/>
                  <a:gd name="connsiteY130" fmla="*/ 322445 h 407902"/>
                  <a:gd name="connsiteX131" fmla="*/ 338620 w 407705"/>
                  <a:gd name="connsiteY131" fmla="*/ 315766 h 407902"/>
                  <a:gd name="connsiteX132" fmla="*/ 366451 w 407705"/>
                  <a:gd name="connsiteY132" fmla="*/ 317272 h 407902"/>
                  <a:gd name="connsiteX133" fmla="*/ 370707 w 407705"/>
                  <a:gd name="connsiteY133" fmla="*/ 301425 h 407902"/>
                  <a:gd name="connsiteX134" fmla="*/ 345888 w 407705"/>
                  <a:gd name="connsiteY134" fmla="*/ 288852 h 407902"/>
                  <a:gd name="connsiteX135" fmla="*/ 344841 w 407705"/>
                  <a:gd name="connsiteY135" fmla="*/ 280601 h 407902"/>
                  <a:gd name="connsiteX136" fmla="*/ 343335 w 407705"/>
                  <a:gd name="connsiteY136" fmla="*/ 272808 h 407902"/>
                  <a:gd name="connsiteX137" fmla="*/ 340781 w 407705"/>
                  <a:gd name="connsiteY137" fmla="*/ 265277 h 407902"/>
                  <a:gd name="connsiteX138" fmla="*/ 337507 w 407705"/>
                  <a:gd name="connsiteY138" fmla="*/ 257681 h 407902"/>
                  <a:gd name="connsiteX139" fmla="*/ 352699 w 407705"/>
                  <a:gd name="connsiteY139" fmla="*/ 234369 h 407902"/>
                  <a:gd name="connsiteX140" fmla="*/ 341174 w 407705"/>
                  <a:gd name="connsiteY140" fmla="*/ 222712 h 407902"/>
                  <a:gd name="connsiteX141" fmla="*/ 317796 w 407705"/>
                  <a:gd name="connsiteY141" fmla="*/ 237970 h 407902"/>
                  <a:gd name="connsiteX142" fmla="*/ 310069 w 407705"/>
                  <a:gd name="connsiteY142" fmla="*/ 234696 h 407902"/>
                  <a:gd name="connsiteX143" fmla="*/ 294811 w 407705"/>
                  <a:gd name="connsiteY143" fmla="*/ 230570 h 407902"/>
                  <a:gd name="connsiteX144" fmla="*/ 286494 w 407705"/>
                  <a:gd name="connsiteY144" fmla="*/ 229523 h 407902"/>
                  <a:gd name="connsiteX145" fmla="*/ 273921 w 407705"/>
                  <a:gd name="connsiteY145" fmla="*/ 204704 h 407902"/>
                  <a:gd name="connsiteX146" fmla="*/ 258074 w 407705"/>
                  <a:gd name="connsiteY146" fmla="*/ 208961 h 407902"/>
                  <a:gd name="connsiteX147" fmla="*/ 267373 w 407705"/>
                  <a:gd name="connsiteY147" fmla="*/ 293239 h 407902"/>
                  <a:gd name="connsiteX148" fmla="*/ 281733 w 407705"/>
                  <a:gd name="connsiteY148" fmla="*/ 267316 h 407902"/>
                  <a:gd name="connsiteX149" fmla="*/ 307656 w 407705"/>
                  <a:gd name="connsiteY149" fmla="*/ 281676 h 407902"/>
                  <a:gd name="connsiteX150" fmla="*/ 307842 w 407705"/>
                  <a:gd name="connsiteY150" fmla="*/ 282369 h 407902"/>
                  <a:gd name="connsiteX151" fmla="*/ 293482 w 407705"/>
                  <a:gd name="connsiteY151" fmla="*/ 308292 h 407902"/>
                  <a:gd name="connsiteX152" fmla="*/ 267559 w 407705"/>
                  <a:gd name="connsiteY152" fmla="*/ 293932 h 407902"/>
                  <a:gd name="connsiteX153" fmla="*/ 267373 w 407705"/>
                  <a:gd name="connsiteY153" fmla="*/ 293239 h 407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07705" h="407902">
                    <a:moveTo>
                      <a:pt x="117348" y="131"/>
                    </a:moveTo>
                    <a:cubicBezTo>
                      <a:pt x="120884" y="1048"/>
                      <a:pt x="138499" y="5763"/>
                      <a:pt x="170128" y="14276"/>
                    </a:cubicBezTo>
                    <a:lnTo>
                      <a:pt x="182439" y="17550"/>
                    </a:lnTo>
                    <a:cubicBezTo>
                      <a:pt x="182112" y="24098"/>
                      <a:pt x="181392" y="36475"/>
                      <a:pt x="180409" y="54679"/>
                    </a:cubicBezTo>
                    <a:cubicBezTo>
                      <a:pt x="182178" y="56317"/>
                      <a:pt x="183880" y="58019"/>
                      <a:pt x="185517" y="59787"/>
                    </a:cubicBezTo>
                    <a:cubicBezTo>
                      <a:pt x="203722" y="58805"/>
                      <a:pt x="216098" y="58150"/>
                      <a:pt x="222647" y="57757"/>
                    </a:cubicBezTo>
                    <a:cubicBezTo>
                      <a:pt x="223564" y="61293"/>
                      <a:pt x="228279" y="78909"/>
                      <a:pt x="236792" y="110538"/>
                    </a:cubicBezTo>
                    <a:lnTo>
                      <a:pt x="240066" y="122849"/>
                    </a:lnTo>
                    <a:cubicBezTo>
                      <a:pt x="234238" y="125795"/>
                      <a:pt x="223171" y="131427"/>
                      <a:pt x="206931" y="139678"/>
                    </a:cubicBezTo>
                    <a:cubicBezTo>
                      <a:pt x="206407" y="142036"/>
                      <a:pt x="205752" y="144393"/>
                      <a:pt x="205032" y="146685"/>
                    </a:cubicBezTo>
                    <a:cubicBezTo>
                      <a:pt x="214985" y="161943"/>
                      <a:pt x="221730" y="172355"/>
                      <a:pt x="225332" y="177856"/>
                    </a:cubicBezTo>
                    <a:cubicBezTo>
                      <a:pt x="222778" y="180409"/>
                      <a:pt x="209877" y="193310"/>
                      <a:pt x="186696" y="216491"/>
                    </a:cubicBezTo>
                    <a:lnTo>
                      <a:pt x="177659" y="225528"/>
                    </a:lnTo>
                    <a:cubicBezTo>
                      <a:pt x="172158" y="221927"/>
                      <a:pt x="161812" y="215182"/>
                      <a:pt x="146554" y="205228"/>
                    </a:cubicBezTo>
                    <a:cubicBezTo>
                      <a:pt x="144262" y="205948"/>
                      <a:pt x="141905" y="206603"/>
                      <a:pt x="139547" y="207127"/>
                    </a:cubicBezTo>
                    <a:cubicBezTo>
                      <a:pt x="131296" y="223367"/>
                      <a:pt x="125730" y="234434"/>
                      <a:pt x="122718" y="240262"/>
                    </a:cubicBezTo>
                    <a:cubicBezTo>
                      <a:pt x="119182" y="239345"/>
                      <a:pt x="101566" y="234631"/>
                      <a:pt x="69937" y="226118"/>
                    </a:cubicBezTo>
                    <a:lnTo>
                      <a:pt x="57626" y="222843"/>
                    </a:lnTo>
                    <a:cubicBezTo>
                      <a:pt x="57954" y="216295"/>
                      <a:pt x="58674" y="203918"/>
                      <a:pt x="59656" y="185714"/>
                    </a:cubicBezTo>
                    <a:cubicBezTo>
                      <a:pt x="57888" y="184077"/>
                      <a:pt x="56186" y="182374"/>
                      <a:pt x="54548" y="180606"/>
                    </a:cubicBezTo>
                    <a:cubicBezTo>
                      <a:pt x="36344" y="181588"/>
                      <a:pt x="23967" y="182243"/>
                      <a:pt x="17419" y="182636"/>
                    </a:cubicBezTo>
                    <a:cubicBezTo>
                      <a:pt x="16502" y="179100"/>
                      <a:pt x="11787" y="161484"/>
                      <a:pt x="3274" y="129856"/>
                    </a:cubicBezTo>
                    <a:lnTo>
                      <a:pt x="0" y="117413"/>
                    </a:lnTo>
                    <a:cubicBezTo>
                      <a:pt x="5828" y="114467"/>
                      <a:pt x="16895" y="108835"/>
                      <a:pt x="33135" y="100584"/>
                    </a:cubicBezTo>
                    <a:cubicBezTo>
                      <a:pt x="33659" y="98227"/>
                      <a:pt x="34314" y="95869"/>
                      <a:pt x="35034" y="93577"/>
                    </a:cubicBezTo>
                    <a:cubicBezTo>
                      <a:pt x="25081" y="78319"/>
                      <a:pt x="18336" y="67907"/>
                      <a:pt x="14734" y="62407"/>
                    </a:cubicBezTo>
                    <a:cubicBezTo>
                      <a:pt x="17288" y="59853"/>
                      <a:pt x="30188" y="46952"/>
                      <a:pt x="53370" y="23771"/>
                    </a:cubicBezTo>
                    <a:lnTo>
                      <a:pt x="62407" y="14734"/>
                    </a:lnTo>
                    <a:cubicBezTo>
                      <a:pt x="67907" y="18336"/>
                      <a:pt x="78254" y="25081"/>
                      <a:pt x="93512" y="35034"/>
                    </a:cubicBezTo>
                    <a:cubicBezTo>
                      <a:pt x="95804" y="34314"/>
                      <a:pt x="98161" y="33659"/>
                      <a:pt x="100519" y="33135"/>
                    </a:cubicBezTo>
                    <a:cubicBezTo>
                      <a:pt x="108770" y="16895"/>
                      <a:pt x="114336" y="5828"/>
                      <a:pt x="117348" y="0"/>
                    </a:cubicBezTo>
                    <a:close/>
                    <a:moveTo>
                      <a:pt x="133850" y="37064"/>
                    </a:moveTo>
                    <a:cubicBezTo>
                      <a:pt x="127105" y="50357"/>
                      <a:pt x="122914" y="58609"/>
                      <a:pt x="121212" y="61948"/>
                    </a:cubicBezTo>
                    <a:lnTo>
                      <a:pt x="112895" y="62996"/>
                    </a:lnTo>
                    <a:cubicBezTo>
                      <a:pt x="107591" y="63651"/>
                      <a:pt x="102483" y="65026"/>
                      <a:pt x="97637" y="67121"/>
                    </a:cubicBezTo>
                    <a:lnTo>
                      <a:pt x="89910" y="70396"/>
                    </a:lnTo>
                    <a:cubicBezTo>
                      <a:pt x="86767" y="68366"/>
                      <a:pt x="79040" y="63258"/>
                      <a:pt x="66532" y="55138"/>
                    </a:cubicBezTo>
                    <a:lnTo>
                      <a:pt x="55007" y="66663"/>
                    </a:lnTo>
                    <a:cubicBezTo>
                      <a:pt x="63127" y="79105"/>
                      <a:pt x="68235" y="86898"/>
                      <a:pt x="70199" y="89976"/>
                    </a:cubicBezTo>
                    <a:lnTo>
                      <a:pt x="66991" y="97637"/>
                    </a:lnTo>
                    <a:cubicBezTo>
                      <a:pt x="66008" y="100060"/>
                      <a:pt x="65091" y="102549"/>
                      <a:pt x="64437" y="105168"/>
                    </a:cubicBezTo>
                    <a:cubicBezTo>
                      <a:pt x="63782" y="107787"/>
                      <a:pt x="63258" y="110407"/>
                      <a:pt x="62930" y="112961"/>
                    </a:cubicBezTo>
                    <a:lnTo>
                      <a:pt x="61883" y="121212"/>
                    </a:lnTo>
                    <a:cubicBezTo>
                      <a:pt x="58609" y="122914"/>
                      <a:pt x="50292" y="127105"/>
                      <a:pt x="37064" y="133785"/>
                    </a:cubicBezTo>
                    <a:lnTo>
                      <a:pt x="41321" y="149632"/>
                    </a:lnTo>
                    <a:cubicBezTo>
                      <a:pt x="56186" y="148846"/>
                      <a:pt x="65484" y="148322"/>
                      <a:pt x="69152" y="148126"/>
                    </a:cubicBezTo>
                    <a:lnTo>
                      <a:pt x="74194" y="154805"/>
                    </a:lnTo>
                    <a:cubicBezTo>
                      <a:pt x="77403" y="158996"/>
                      <a:pt x="81135" y="162794"/>
                      <a:pt x="85392" y="166003"/>
                    </a:cubicBezTo>
                    <a:lnTo>
                      <a:pt x="92071" y="171045"/>
                    </a:lnTo>
                    <a:cubicBezTo>
                      <a:pt x="91875" y="174778"/>
                      <a:pt x="91351" y="184011"/>
                      <a:pt x="90565" y="198876"/>
                    </a:cubicBezTo>
                    <a:lnTo>
                      <a:pt x="106412" y="203133"/>
                    </a:lnTo>
                    <a:cubicBezTo>
                      <a:pt x="113157" y="189905"/>
                      <a:pt x="117348" y="181588"/>
                      <a:pt x="118985" y="178314"/>
                    </a:cubicBezTo>
                    <a:lnTo>
                      <a:pt x="127302" y="177266"/>
                    </a:lnTo>
                    <a:cubicBezTo>
                      <a:pt x="132606" y="176611"/>
                      <a:pt x="137714" y="175236"/>
                      <a:pt x="142559" y="173141"/>
                    </a:cubicBezTo>
                    <a:lnTo>
                      <a:pt x="150287" y="169866"/>
                    </a:lnTo>
                    <a:cubicBezTo>
                      <a:pt x="153430" y="171896"/>
                      <a:pt x="161157" y="177004"/>
                      <a:pt x="173665" y="185124"/>
                    </a:cubicBezTo>
                    <a:lnTo>
                      <a:pt x="185255" y="173534"/>
                    </a:lnTo>
                    <a:cubicBezTo>
                      <a:pt x="177135" y="161092"/>
                      <a:pt x="172027" y="153299"/>
                      <a:pt x="170063" y="150221"/>
                    </a:cubicBezTo>
                    <a:lnTo>
                      <a:pt x="173272" y="142559"/>
                    </a:lnTo>
                    <a:cubicBezTo>
                      <a:pt x="174254" y="140137"/>
                      <a:pt x="175171" y="137648"/>
                      <a:pt x="175826" y="135029"/>
                    </a:cubicBezTo>
                    <a:cubicBezTo>
                      <a:pt x="176480" y="132409"/>
                      <a:pt x="177004" y="129790"/>
                      <a:pt x="177332" y="127236"/>
                    </a:cubicBezTo>
                    <a:lnTo>
                      <a:pt x="178379" y="118985"/>
                    </a:lnTo>
                    <a:cubicBezTo>
                      <a:pt x="181654" y="117283"/>
                      <a:pt x="189970" y="113092"/>
                      <a:pt x="203198" y="106412"/>
                    </a:cubicBezTo>
                    <a:lnTo>
                      <a:pt x="198942" y="90565"/>
                    </a:lnTo>
                    <a:cubicBezTo>
                      <a:pt x="184077" y="91351"/>
                      <a:pt x="174778" y="91875"/>
                      <a:pt x="171111" y="92071"/>
                    </a:cubicBezTo>
                    <a:lnTo>
                      <a:pt x="166068" y="85392"/>
                    </a:lnTo>
                    <a:cubicBezTo>
                      <a:pt x="162860" y="81201"/>
                      <a:pt x="159127" y="77403"/>
                      <a:pt x="154871" y="74194"/>
                    </a:cubicBezTo>
                    <a:lnTo>
                      <a:pt x="148191" y="69152"/>
                    </a:lnTo>
                    <a:cubicBezTo>
                      <a:pt x="148388" y="65419"/>
                      <a:pt x="148911" y="56186"/>
                      <a:pt x="149697" y="41321"/>
                    </a:cubicBezTo>
                    <a:lnTo>
                      <a:pt x="133850" y="37064"/>
                    </a:lnTo>
                    <a:close/>
                    <a:moveTo>
                      <a:pt x="99798" y="114729"/>
                    </a:moveTo>
                    <a:cubicBezTo>
                      <a:pt x="102609" y="103502"/>
                      <a:pt x="113988" y="96679"/>
                      <a:pt x="125215" y="99490"/>
                    </a:cubicBezTo>
                    <a:cubicBezTo>
                      <a:pt x="136441" y="102300"/>
                      <a:pt x="143264" y="113680"/>
                      <a:pt x="140454" y="124906"/>
                    </a:cubicBezTo>
                    <a:cubicBezTo>
                      <a:pt x="140395" y="125138"/>
                      <a:pt x="140334" y="125369"/>
                      <a:pt x="140268" y="125599"/>
                    </a:cubicBezTo>
                    <a:cubicBezTo>
                      <a:pt x="137457" y="136826"/>
                      <a:pt x="126078" y="143649"/>
                      <a:pt x="114851" y="140838"/>
                    </a:cubicBezTo>
                    <a:cubicBezTo>
                      <a:pt x="103624" y="138027"/>
                      <a:pt x="96802" y="126648"/>
                      <a:pt x="99612" y="115421"/>
                    </a:cubicBezTo>
                    <a:cubicBezTo>
                      <a:pt x="99670" y="115190"/>
                      <a:pt x="99732" y="114958"/>
                      <a:pt x="99798" y="114729"/>
                    </a:cubicBezTo>
                    <a:close/>
                    <a:moveTo>
                      <a:pt x="225266" y="185190"/>
                    </a:moveTo>
                    <a:cubicBezTo>
                      <a:pt x="228802" y="184273"/>
                      <a:pt x="246418" y="179558"/>
                      <a:pt x="278047" y="171045"/>
                    </a:cubicBezTo>
                    <a:lnTo>
                      <a:pt x="290358" y="167771"/>
                    </a:lnTo>
                    <a:cubicBezTo>
                      <a:pt x="293305" y="173599"/>
                      <a:pt x="298936" y="184666"/>
                      <a:pt x="307187" y="200906"/>
                    </a:cubicBezTo>
                    <a:cubicBezTo>
                      <a:pt x="309545" y="201430"/>
                      <a:pt x="311902" y="202085"/>
                      <a:pt x="314194" y="202805"/>
                    </a:cubicBezTo>
                    <a:cubicBezTo>
                      <a:pt x="329452" y="192851"/>
                      <a:pt x="339864" y="186107"/>
                      <a:pt x="345299" y="182505"/>
                    </a:cubicBezTo>
                    <a:cubicBezTo>
                      <a:pt x="347853" y="185059"/>
                      <a:pt x="360753" y="197959"/>
                      <a:pt x="383935" y="221141"/>
                    </a:cubicBezTo>
                    <a:lnTo>
                      <a:pt x="392972" y="230178"/>
                    </a:lnTo>
                    <a:cubicBezTo>
                      <a:pt x="389370" y="235678"/>
                      <a:pt x="382625" y="246025"/>
                      <a:pt x="372672" y="261348"/>
                    </a:cubicBezTo>
                    <a:cubicBezTo>
                      <a:pt x="373392" y="263640"/>
                      <a:pt x="374047" y="265998"/>
                      <a:pt x="374571" y="268355"/>
                    </a:cubicBezTo>
                    <a:cubicBezTo>
                      <a:pt x="390811" y="276606"/>
                      <a:pt x="401878" y="282238"/>
                      <a:pt x="407706" y="285184"/>
                    </a:cubicBezTo>
                    <a:cubicBezTo>
                      <a:pt x="406789" y="288721"/>
                      <a:pt x="402074" y="306336"/>
                      <a:pt x="393561" y="337965"/>
                    </a:cubicBezTo>
                    <a:lnTo>
                      <a:pt x="390287" y="350276"/>
                    </a:lnTo>
                    <a:cubicBezTo>
                      <a:pt x="383738" y="349949"/>
                      <a:pt x="371362" y="349228"/>
                      <a:pt x="353157" y="348246"/>
                    </a:cubicBezTo>
                    <a:cubicBezTo>
                      <a:pt x="351520" y="350014"/>
                      <a:pt x="349818" y="351717"/>
                      <a:pt x="348049" y="353354"/>
                    </a:cubicBezTo>
                    <a:cubicBezTo>
                      <a:pt x="349032" y="371558"/>
                      <a:pt x="349687" y="383935"/>
                      <a:pt x="350079" y="390483"/>
                    </a:cubicBezTo>
                    <a:cubicBezTo>
                      <a:pt x="346543" y="391400"/>
                      <a:pt x="328928" y="396115"/>
                      <a:pt x="297299" y="404628"/>
                    </a:cubicBezTo>
                    <a:lnTo>
                      <a:pt x="284988" y="407902"/>
                    </a:lnTo>
                    <a:cubicBezTo>
                      <a:pt x="282041" y="402074"/>
                      <a:pt x="276410" y="391007"/>
                      <a:pt x="268159" y="374767"/>
                    </a:cubicBezTo>
                    <a:cubicBezTo>
                      <a:pt x="265801" y="374243"/>
                      <a:pt x="263444" y="373588"/>
                      <a:pt x="261152" y="372868"/>
                    </a:cubicBezTo>
                    <a:cubicBezTo>
                      <a:pt x="245894" y="382822"/>
                      <a:pt x="235482" y="389567"/>
                      <a:pt x="230047" y="393168"/>
                    </a:cubicBezTo>
                    <a:cubicBezTo>
                      <a:pt x="227493" y="390614"/>
                      <a:pt x="214592" y="377714"/>
                      <a:pt x="191411" y="354532"/>
                    </a:cubicBezTo>
                    <a:lnTo>
                      <a:pt x="182374" y="345496"/>
                    </a:lnTo>
                    <a:cubicBezTo>
                      <a:pt x="185976" y="339995"/>
                      <a:pt x="192721" y="329648"/>
                      <a:pt x="202674" y="314325"/>
                    </a:cubicBezTo>
                    <a:cubicBezTo>
                      <a:pt x="201954" y="312033"/>
                      <a:pt x="201299" y="309676"/>
                      <a:pt x="200775" y="307318"/>
                    </a:cubicBezTo>
                    <a:cubicBezTo>
                      <a:pt x="184535" y="299067"/>
                      <a:pt x="173468" y="293436"/>
                      <a:pt x="167640" y="290489"/>
                    </a:cubicBezTo>
                    <a:cubicBezTo>
                      <a:pt x="168557" y="286953"/>
                      <a:pt x="173272" y="269337"/>
                      <a:pt x="181785" y="237708"/>
                    </a:cubicBezTo>
                    <a:lnTo>
                      <a:pt x="185059" y="225397"/>
                    </a:lnTo>
                    <a:cubicBezTo>
                      <a:pt x="191607" y="225725"/>
                      <a:pt x="203984" y="226445"/>
                      <a:pt x="222188" y="227427"/>
                    </a:cubicBezTo>
                    <a:cubicBezTo>
                      <a:pt x="223826" y="225659"/>
                      <a:pt x="225528" y="223957"/>
                      <a:pt x="227296" y="222319"/>
                    </a:cubicBezTo>
                    <a:cubicBezTo>
                      <a:pt x="226314" y="204115"/>
                      <a:pt x="225659" y="191738"/>
                      <a:pt x="225266" y="185190"/>
                    </a:cubicBezTo>
                    <a:close/>
                    <a:moveTo>
                      <a:pt x="258008" y="208961"/>
                    </a:moveTo>
                    <a:cubicBezTo>
                      <a:pt x="258794" y="223826"/>
                      <a:pt x="259318" y="233059"/>
                      <a:pt x="259515" y="236792"/>
                    </a:cubicBezTo>
                    <a:lnTo>
                      <a:pt x="252835" y="241834"/>
                    </a:lnTo>
                    <a:cubicBezTo>
                      <a:pt x="248579" y="245043"/>
                      <a:pt x="244846" y="248841"/>
                      <a:pt x="241637" y="253032"/>
                    </a:cubicBezTo>
                    <a:lnTo>
                      <a:pt x="236595" y="259711"/>
                    </a:lnTo>
                    <a:cubicBezTo>
                      <a:pt x="232862" y="259515"/>
                      <a:pt x="223629" y="258991"/>
                      <a:pt x="208764" y="258205"/>
                    </a:cubicBezTo>
                    <a:lnTo>
                      <a:pt x="204573" y="274052"/>
                    </a:lnTo>
                    <a:cubicBezTo>
                      <a:pt x="217867" y="280797"/>
                      <a:pt x="226118" y="284988"/>
                      <a:pt x="229392" y="286625"/>
                    </a:cubicBezTo>
                    <a:lnTo>
                      <a:pt x="230440" y="294876"/>
                    </a:lnTo>
                    <a:cubicBezTo>
                      <a:pt x="230767" y="297496"/>
                      <a:pt x="231291" y="300049"/>
                      <a:pt x="231946" y="302669"/>
                    </a:cubicBezTo>
                    <a:cubicBezTo>
                      <a:pt x="232601" y="305288"/>
                      <a:pt x="233517" y="307777"/>
                      <a:pt x="234500" y="310200"/>
                    </a:cubicBezTo>
                    <a:lnTo>
                      <a:pt x="237708" y="317861"/>
                    </a:lnTo>
                    <a:cubicBezTo>
                      <a:pt x="235678" y="320939"/>
                      <a:pt x="230636" y="328732"/>
                      <a:pt x="222516" y="341174"/>
                    </a:cubicBezTo>
                    <a:lnTo>
                      <a:pt x="234107" y="352764"/>
                    </a:lnTo>
                    <a:cubicBezTo>
                      <a:pt x="246549" y="344644"/>
                      <a:pt x="254341" y="339537"/>
                      <a:pt x="257485" y="337506"/>
                    </a:cubicBezTo>
                    <a:lnTo>
                      <a:pt x="265212" y="340781"/>
                    </a:lnTo>
                    <a:cubicBezTo>
                      <a:pt x="270058" y="342811"/>
                      <a:pt x="275231" y="344251"/>
                      <a:pt x="280470" y="344906"/>
                    </a:cubicBezTo>
                    <a:lnTo>
                      <a:pt x="288786" y="345954"/>
                    </a:lnTo>
                    <a:cubicBezTo>
                      <a:pt x="290489" y="349294"/>
                      <a:pt x="294680" y="357545"/>
                      <a:pt x="301359" y="370773"/>
                    </a:cubicBezTo>
                    <a:lnTo>
                      <a:pt x="317206" y="366516"/>
                    </a:lnTo>
                    <a:cubicBezTo>
                      <a:pt x="316421" y="351651"/>
                      <a:pt x="315897" y="342418"/>
                      <a:pt x="315700" y="338685"/>
                    </a:cubicBezTo>
                    <a:lnTo>
                      <a:pt x="322380" y="333643"/>
                    </a:lnTo>
                    <a:cubicBezTo>
                      <a:pt x="326636" y="330434"/>
                      <a:pt x="330369" y="326636"/>
                      <a:pt x="333577" y="322445"/>
                    </a:cubicBezTo>
                    <a:lnTo>
                      <a:pt x="338620" y="315766"/>
                    </a:lnTo>
                    <a:cubicBezTo>
                      <a:pt x="342352" y="315962"/>
                      <a:pt x="351586" y="316486"/>
                      <a:pt x="366451" y="317272"/>
                    </a:cubicBezTo>
                    <a:lnTo>
                      <a:pt x="370707" y="301425"/>
                    </a:lnTo>
                    <a:cubicBezTo>
                      <a:pt x="357414" y="294680"/>
                      <a:pt x="349163" y="290489"/>
                      <a:pt x="345888" y="288852"/>
                    </a:cubicBezTo>
                    <a:lnTo>
                      <a:pt x="344841" y="280601"/>
                    </a:lnTo>
                    <a:cubicBezTo>
                      <a:pt x="344513" y="277981"/>
                      <a:pt x="343989" y="275427"/>
                      <a:pt x="343335" y="272808"/>
                    </a:cubicBezTo>
                    <a:cubicBezTo>
                      <a:pt x="342680" y="270189"/>
                      <a:pt x="341763" y="267700"/>
                      <a:pt x="340781" y="265277"/>
                    </a:cubicBezTo>
                    <a:lnTo>
                      <a:pt x="337507" y="257681"/>
                    </a:lnTo>
                    <a:cubicBezTo>
                      <a:pt x="339537" y="254603"/>
                      <a:pt x="344579" y="246811"/>
                      <a:pt x="352699" y="234369"/>
                    </a:cubicBezTo>
                    <a:lnTo>
                      <a:pt x="341174" y="222712"/>
                    </a:lnTo>
                    <a:cubicBezTo>
                      <a:pt x="328732" y="230832"/>
                      <a:pt x="320939" y="235940"/>
                      <a:pt x="317796" y="237970"/>
                    </a:cubicBezTo>
                    <a:lnTo>
                      <a:pt x="310069" y="234696"/>
                    </a:lnTo>
                    <a:cubicBezTo>
                      <a:pt x="305223" y="232666"/>
                      <a:pt x="300049" y="231225"/>
                      <a:pt x="294811" y="230570"/>
                    </a:cubicBezTo>
                    <a:lnTo>
                      <a:pt x="286494" y="229523"/>
                    </a:lnTo>
                    <a:cubicBezTo>
                      <a:pt x="284792" y="226183"/>
                      <a:pt x="280601" y="217932"/>
                      <a:pt x="273921" y="204704"/>
                    </a:cubicBezTo>
                    <a:lnTo>
                      <a:pt x="258074" y="208961"/>
                    </a:lnTo>
                    <a:close/>
                    <a:moveTo>
                      <a:pt x="267373" y="293239"/>
                    </a:moveTo>
                    <a:cubicBezTo>
                      <a:pt x="264180" y="282115"/>
                      <a:pt x="270609" y="270509"/>
                      <a:pt x="281733" y="267316"/>
                    </a:cubicBezTo>
                    <a:cubicBezTo>
                      <a:pt x="292857" y="264123"/>
                      <a:pt x="304463" y="270552"/>
                      <a:pt x="307656" y="281676"/>
                    </a:cubicBezTo>
                    <a:cubicBezTo>
                      <a:pt x="307722" y="281906"/>
                      <a:pt x="307784" y="282137"/>
                      <a:pt x="307842" y="282369"/>
                    </a:cubicBezTo>
                    <a:cubicBezTo>
                      <a:pt x="311035" y="293492"/>
                      <a:pt x="304606" y="305099"/>
                      <a:pt x="293482" y="308292"/>
                    </a:cubicBezTo>
                    <a:cubicBezTo>
                      <a:pt x="282358" y="311485"/>
                      <a:pt x="270752" y="305056"/>
                      <a:pt x="267559" y="293932"/>
                    </a:cubicBezTo>
                    <a:cubicBezTo>
                      <a:pt x="267493" y="293702"/>
                      <a:pt x="267431" y="293471"/>
                      <a:pt x="267373" y="293239"/>
                    </a:cubicBezTo>
                    <a:close/>
                  </a:path>
                </a:pathLst>
              </a:custGeom>
              <a:solidFill>
                <a:schemeClr val="tx1"/>
              </a:solidFill>
              <a:ln w="6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EF97F7-C7A3-DF7E-27E3-4B140DDBC2D6}"/>
              </a:ext>
            </a:extLst>
          </p:cNvPr>
          <p:cNvGrpSpPr/>
          <p:nvPr/>
        </p:nvGrpSpPr>
        <p:grpSpPr>
          <a:xfrm>
            <a:off x="6079652" y="2776543"/>
            <a:ext cx="2569419" cy="2947863"/>
            <a:chOff x="6079652" y="2776543"/>
            <a:chExt cx="2569419" cy="294786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BDE1ADD-76C0-93B4-FDB3-4DFBED714E69}"/>
                </a:ext>
              </a:extLst>
            </p:cNvPr>
            <p:cNvCxnSpPr>
              <a:cxnSpLocks/>
            </p:cNvCxnSpPr>
            <p:nvPr/>
          </p:nvCxnSpPr>
          <p:spPr>
            <a:xfrm>
              <a:off x="6306014" y="3166226"/>
              <a:ext cx="0" cy="1222440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574FD0-9A0B-A5CA-255D-13007E1A46DC}"/>
                </a:ext>
              </a:extLst>
            </p:cNvPr>
            <p:cNvSpPr txBox="1"/>
            <p:nvPr/>
          </p:nvSpPr>
          <p:spPr>
            <a:xfrm>
              <a:off x="6987224" y="2920554"/>
              <a:ext cx="166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>
                  <a:latin typeface="Inter SemiBold" panose="02000703000000020004" pitchFamily="50" charset="0"/>
                  <a:ea typeface="Inter SemiBold" panose="02000703000000020004" pitchFamily="50" charset="0"/>
                  <a:cs typeface="Inter SemiBold" panose="02000703000000020004" pitchFamily="50" charset="0"/>
                </a:rPr>
                <a:t>CONSORTIA AND CORRIDORS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486052-2A50-0557-B871-8D3FEA4EA792}"/>
                </a:ext>
              </a:extLst>
            </p:cNvPr>
            <p:cNvGrpSpPr/>
            <p:nvPr/>
          </p:nvGrpSpPr>
          <p:grpSpPr>
            <a:xfrm>
              <a:off x="6079652" y="4526985"/>
              <a:ext cx="2419350" cy="1197421"/>
              <a:chOff x="6079652" y="4521340"/>
              <a:chExt cx="2419350" cy="11974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D69C1-532C-DC27-89C5-90842200A7AA}"/>
                  </a:ext>
                </a:extLst>
              </p:cNvPr>
              <p:cNvSpPr txBox="1"/>
              <p:nvPr/>
            </p:nvSpPr>
            <p:spPr>
              <a:xfrm>
                <a:off x="6079652" y="5050245"/>
                <a:ext cx="2419350" cy="66851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IN" sz="1200">
                    <a:latin typeface="Inter Light" panose="02000403000000020004" pitchFamily="2" charset="0"/>
                    <a:ea typeface="Inter Light" panose="02000403000000020004" pitchFamily="2" charset="0"/>
                    <a:cs typeface="Inter Light" panose="02000403000000020004" pitchFamily="2" charset="0"/>
                  </a:rPr>
                  <a:t>Participate in multiple consortia for inter-bank efficiencies across different business verticals</a:t>
                </a: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379C0847-7C2C-745B-F851-375CEAFDE260}"/>
                  </a:ext>
                </a:extLst>
              </p:cNvPr>
              <p:cNvSpPr/>
              <p:nvPr/>
            </p:nvSpPr>
            <p:spPr>
              <a:xfrm>
                <a:off x="6079652" y="4521340"/>
                <a:ext cx="2419350" cy="4171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>
                    <a:solidFill>
                      <a:schemeClr val="tx1"/>
                    </a:solidFill>
                    <a:latin typeface="GT Standard L Extended" pitchFamily="50" charset="0"/>
                    <a:cs typeface="Poppins" panose="00000500000000000000" pitchFamily="2" charset="0"/>
                  </a:rPr>
                  <a:t>Stage 3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F403190-E671-4B76-97DD-07E31A1866E0}"/>
                </a:ext>
              </a:extLst>
            </p:cNvPr>
            <p:cNvGrpSpPr/>
            <p:nvPr/>
          </p:nvGrpSpPr>
          <p:grpSpPr>
            <a:xfrm>
              <a:off x="6091340" y="2776543"/>
              <a:ext cx="789449" cy="789449"/>
              <a:chOff x="6221564" y="2776543"/>
              <a:chExt cx="789449" cy="789449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AE7DEB-8603-3232-CE7E-1CBA0CD0A7BB}"/>
                  </a:ext>
                </a:extLst>
              </p:cNvPr>
              <p:cNvSpPr/>
              <p:nvPr/>
            </p:nvSpPr>
            <p:spPr>
              <a:xfrm>
                <a:off x="6221564" y="2776543"/>
                <a:ext cx="789449" cy="78944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160">
                  <a:latin typeface="Inter" panose="02000503000000020004" pitchFamily="50" charset="0"/>
                </a:endParaRPr>
              </a:p>
            </p:txBody>
          </p:sp>
          <p:sp>
            <p:nvSpPr>
              <p:cNvPr id="24" name="Graphic 17">
                <a:extLst>
                  <a:ext uri="{FF2B5EF4-FFF2-40B4-BE49-F238E27FC236}">
                    <a16:creationId xmlns:a16="http://schemas.microsoft.com/office/drawing/2014/main" id="{5970A3E8-C9FA-5020-B45E-FE3EBB728A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6820" y="2966526"/>
                <a:ext cx="528397" cy="436610"/>
              </a:xfrm>
              <a:custGeom>
                <a:avLst/>
                <a:gdLst>
                  <a:gd name="connsiteX0" fmla="*/ 206375 w 412105"/>
                  <a:gd name="connsiteY0" fmla="*/ 30956 h 340518"/>
                  <a:gd name="connsiteX1" fmla="*/ 247650 w 412105"/>
                  <a:gd name="connsiteY1" fmla="*/ 72231 h 340518"/>
                  <a:gd name="connsiteX2" fmla="*/ 206375 w 412105"/>
                  <a:gd name="connsiteY2" fmla="*/ 113506 h 340518"/>
                  <a:gd name="connsiteX3" fmla="*/ 165100 w 412105"/>
                  <a:gd name="connsiteY3" fmla="*/ 72231 h 340518"/>
                  <a:gd name="connsiteX4" fmla="*/ 206375 w 412105"/>
                  <a:gd name="connsiteY4" fmla="*/ 30956 h 340518"/>
                  <a:gd name="connsiteX5" fmla="*/ 206375 w 412105"/>
                  <a:gd name="connsiteY5" fmla="*/ 144463 h 340518"/>
                  <a:gd name="connsiteX6" fmla="*/ 278606 w 412105"/>
                  <a:gd name="connsiteY6" fmla="*/ 72231 h 340518"/>
                  <a:gd name="connsiteX7" fmla="*/ 206375 w 412105"/>
                  <a:gd name="connsiteY7" fmla="*/ 0 h 340518"/>
                  <a:gd name="connsiteX8" fmla="*/ 134144 w 412105"/>
                  <a:gd name="connsiteY8" fmla="*/ 72231 h 340518"/>
                  <a:gd name="connsiteX9" fmla="*/ 206375 w 412105"/>
                  <a:gd name="connsiteY9" fmla="*/ 144463 h 340518"/>
                  <a:gd name="connsiteX10" fmla="*/ 280090 w 412105"/>
                  <a:gd name="connsiteY10" fmla="*/ 144463 h 340518"/>
                  <a:gd name="connsiteX11" fmla="*/ 343808 w 412105"/>
                  <a:gd name="connsiteY11" fmla="*/ 144463 h 340518"/>
                  <a:gd name="connsiteX12" fmla="*/ 371475 w 412105"/>
                  <a:gd name="connsiteY12" fmla="*/ 92869 h 340518"/>
                  <a:gd name="connsiteX13" fmla="*/ 309563 w 412105"/>
                  <a:gd name="connsiteY13" fmla="*/ 30956 h 340518"/>
                  <a:gd name="connsiteX14" fmla="*/ 301243 w 412105"/>
                  <a:gd name="connsiteY14" fmla="*/ 31537 h 340518"/>
                  <a:gd name="connsiteX15" fmla="*/ 309047 w 412105"/>
                  <a:gd name="connsiteY15" fmla="*/ 61913 h 340518"/>
                  <a:gd name="connsiteX16" fmla="*/ 309563 w 412105"/>
                  <a:gd name="connsiteY16" fmla="*/ 61913 h 340518"/>
                  <a:gd name="connsiteX17" fmla="*/ 340519 w 412105"/>
                  <a:gd name="connsiteY17" fmla="*/ 92869 h 340518"/>
                  <a:gd name="connsiteX18" fmla="*/ 309563 w 412105"/>
                  <a:gd name="connsiteY18" fmla="*/ 123825 h 340518"/>
                  <a:gd name="connsiteX19" fmla="*/ 297180 w 412105"/>
                  <a:gd name="connsiteY19" fmla="*/ 121245 h 340518"/>
                  <a:gd name="connsiteX20" fmla="*/ 280025 w 412105"/>
                  <a:gd name="connsiteY20" fmla="*/ 144463 h 340518"/>
                  <a:gd name="connsiteX21" fmla="*/ 246102 w 412105"/>
                  <a:gd name="connsiteY21" fmla="*/ 175419 h 340518"/>
                  <a:gd name="connsiteX22" fmla="*/ 134208 w 412105"/>
                  <a:gd name="connsiteY22" fmla="*/ 175419 h 340518"/>
                  <a:gd name="connsiteX23" fmla="*/ 89193 w 412105"/>
                  <a:gd name="connsiteY23" fmla="*/ 299244 h 340518"/>
                  <a:gd name="connsiteX24" fmla="*/ 122148 w 412105"/>
                  <a:gd name="connsiteY24" fmla="*/ 299244 h 340518"/>
                  <a:gd name="connsiteX25" fmla="*/ 155942 w 412105"/>
                  <a:gd name="connsiteY25" fmla="*/ 206375 h 340518"/>
                  <a:gd name="connsiteX26" fmla="*/ 228302 w 412105"/>
                  <a:gd name="connsiteY26" fmla="*/ 206375 h 340518"/>
                  <a:gd name="connsiteX27" fmla="*/ 246167 w 412105"/>
                  <a:gd name="connsiteY27" fmla="*/ 175419 h 340518"/>
                  <a:gd name="connsiteX28" fmla="*/ 103188 w 412105"/>
                  <a:gd name="connsiteY28" fmla="*/ 154781 h 340518"/>
                  <a:gd name="connsiteX29" fmla="*/ 134531 w 412105"/>
                  <a:gd name="connsiteY29" fmla="*/ 146268 h 340518"/>
                  <a:gd name="connsiteX30" fmla="*/ 115570 w 412105"/>
                  <a:gd name="connsiteY30" fmla="*/ 121245 h 340518"/>
                  <a:gd name="connsiteX31" fmla="*/ 103188 w 412105"/>
                  <a:gd name="connsiteY31" fmla="*/ 123825 h 340518"/>
                  <a:gd name="connsiteX32" fmla="*/ 72231 w 412105"/>
                  <a:gd name="connsiteY32" fmla="*/ 92869 h 340518"/>
                  <a:gd name="connsiteX33" fmla="*/ 103188 w 412105"/>
                  <a:gd name="connsiteY33" fmla="*/ 61913 h 340518"/>
                  <a:gd name="connsiteX34" fmla="*/ 103703 w 412105"/>
                  <a:gd name="connsiteY34" fmla="*/ 61913 h 340518"/>
                  <a:gd name="connsiteX35" fmla="*/ 111507 w 412105"/>
                  <a:gd name="connsiteY35" fmla="*/ 31537 h 340518"/>
                  <a:gd name="connsiteX36" fmla="*/ 103188 w 412105"/>
                  <a:gd name="connsiteY36" fmla="*/ 30956 h 340518"/>
                  <a:gd name="connsiteX37" fmla="*/ 41275 w 412105"/>
                  <a:gd name="connsiteY37" fmla="*/ 92869 h 340518"/>
                  <a:gd name="connsiteX38" fmla="*/ 103188 w 412105"/>
                  <a:gd name="connsiteY38" fmla="*/ 154781 h 340518"/>
                  <a:gd name="connsiteX39" fmla="*/ 41275 w 412105"/>
                  <a:gd name="connsiteY39" fmla="*/ 185738 h 340518"/>
                  <a:gd name="connsiteX40" fmla="*/ 0 w 412105"/>
                  <a:gd name="connsiteY40" fmla="*/ 299244 h 340518"/>
                  <a:gd name="connsiteX41" fmla="*/ 32956 w 412105"/>
                  <a:gd name="connsiteY41" fmla="*/ 299244 h 340518"/>
                  <a:gd name="connsiteX42" fmla="*/ 62944 w 412105"/>
                  <a:gd name="connsiteY42" fmla="*/ 216694 h 340518"/>
                  <a:gd name="connsiteX43" fmla="*/ 86355 w 412105"/>
                  <a:gd name="connsiteY43" fmla="*/ 216694 h 340518"/>
                  <a:gd name="connsiteX44" fmla="*/ 97512 w 412105"/>
                  <a:gd name="connsiteY44" fmla="*/ 185738 h 340518"/>
                  <a:gd name="connsiteX45" fmla="*/ 41275 w 412105"/>
                  <a:gd name="connsiteY45" fmla="*/ 185738 h 340518"/>
                  <a:gd name="connsiteX46" fmla="*/ 350838 w 412105"/>
                  <a:gd name="connsiteY46" fmla="*/ 175419 h 340518"/>
                  <a:gd name="connsiteX47" fmla="*/ 309563 w 412105"/>
                  <a:gd name="connsiteY47" fmla="*/ 175419 h 340518"/>
                  <a:gd name="connsiteX48" fmla="*/ 309563 w 412105"/>
                  <a:gd name="connsiteY48" fmla="*/ 196830 h 340518"/>
                  <a:gd name="connsiteX49" fmla="*/ 287635 w 412105"/>
                  <a:gd name="connsiteY49" fmla="*/ 209535 h 340518"/>
                  <a:gd name="connsiteX50" fmla="*/ 269061 w 412105"/>
                  <a:gd name="connsiteY50" fmla="*/ 198829 h 340518"/>
                  <a:gd name="connsiteX51" fmla="*/ 248424 w 412105"/>
                  <a:gd name="connsiteY51" fmla="*/ 234558 h 340518"/>
                  <a:gd name="connsiteX52" fmla="*/ 266998 w 412105"/>
                  <a:gd name="connsiteY52" fmla="*/ 245264 h 340518"/>
                  <a:gd name="connsiteX53" fmla="*/ 265772 w 412105"/>
                  <a:gd name="connsiteY53" fmla="*/ 257969 h 340518"/>
                  <a:gd name="connsiteX54" fmla="*/ 266998 w 412105"/>
                  <a:gd name="connsiteY54" fmla="*/ 270674 h 340518"/>
                  <a:gd name="connsiteX55" fmla="*/ 248424 w 412105"/>
                  <a:gd name="connsiteY55" fmla="*/ 281379 h 340518"/>
                  <a:gd name="connsiteX56" fmla="*/ 269061 w 412105"/>
                  <a:gd name="connsiteY56" fmla="*/ 317108 h 340518"/>
                  <a:gd name="connsiteX57" fmla="*/ 287635 w 412105"/>
                  <a:gd name="connsiteY57" fmla="*/ 306402 h 340518"/>
                  <a:gd name="connsiteX58" fmla="*/ 309627 w 412105"/>
                  <a:gd name="connsiteY58" fmla="*/ 319107 h 340518"/>
                  <a:gd name="connsiteX59" fmla="*/ 309627 w 412105"/>
                  <a:gd name="connsiteY59" fmla="*/ 340519 h 340518"/>
                  <a:gd name="connsiteX60" fmla="*/ 350902 w 412105"/>
                  <a:gd name="connsiteY60" fmla="*/ 340519 h 340518"/>
                  <a:gd name="connsiteX61" fmla="*/ 350902 w 412105"/>
                  <a:gd name="connsiteY61" fmla="*/ 319107 h 340518"/>
                  <a:gd name="connsiteX62" fmla="*/ 372894 w 412105"/>
                  <a:gd name="connsiteY62" fmla="*/ 306402 h 340518"/>
                  <a:gd name="connsiteX63" fmla="*/ 391468 w 412105"/>
                  <a:gd name="connsiteY63" fmla="*/ 317108 h 340518"/>
                  <a:gd name="connsiteX64" fmla="*/ 412105 w 412105"/>
                  <a:gd name="connsiteY64" fmla="*/ 281379 h 340518"/>
                  <a:gd name="connsiteX65" fmla="*/ 393531 w 412105"/>
                  <a:gd name="connsiteY65" fmla="*/ 270674 h 340518"/>
                  <a:gd name="connsiteX66" fmla="*/ 394757 w 412105"/>
                  <a:gd name="connsiteY66" fmla="*/ 257969 h 340518"/>
                  <a:gd name="connsiteX67" fmla="*/ 393531 w 412105"/>
                  <a:gd name="connsiteY67" fmla="*/ 245264 h 340518"/>
                  <a:gd name="connsiteX68" fmla="*/ 412105 w 412105"/>
                  <a:gd name="connsiteY68" fmla="*/ 234558 h 340518"/>
                  <a:gd name="connsiteX69" fmla="*/ 391468 w 412105"/>
                  <a:gd name="connsiteY69" fmla="*/ 198829 h 340518"/>
                  <a:gd name="connsiteX70" fmla="*/ 372894 w 412105"/>
                  <a:gd name="connsiteY70" fmla="*/ 209535 h 340518"/>
                  <a:gd name="connsiteX71" fmla="*/ 350967 w 412105"/>
                  <a:gd name="connsiteY71" fmla="*/ 196830 h 340518"/>
                  <a:gd name="connsiteX72" fmla="*/ 350967 w 412105"/>
                  <a:gd name="connsiteY72" fmla="*/ 175419 h 340518"/>
                  <a:gd name="connsiteX73" fmla="*/ 304403 w 412105"/>
                  <a:gd name="connsiteY73" fmla="*/ 257969 h 340518"/>
                  <a:gd name="connsiteX74" fmla="*/ 330200 w 412105"/>
                  <a:gd name="connsiteY74" fmla="*/ 232172 h 340518"/>
                  <a:gd name="connsiteX75" fmla="*/ 355997 w 412105"/>
                  <a:gd name="connsiteY75" fmla="*/ 257969 h 340518"/>
                  <a:gd name="connsiteX76" fmla="*/ 330200 w 412105"/>
                  <a:gd name="connsiteY76" fmla="*/ 283766 h 340518"/>
                  <a:gd name="connsiteX77" fmla="*/ 304403 w 412105"/>
                  <a:gd name="connsiteY77" fmla="*/ 257969 h 340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412105" h="340518">
                    <a:moveTo>
                      <a:pt x="206375" y="30956"/>
                    </a:moveTo>
                    <a:cubicBezTo>
                      <a:pt x="229170" y="30956"/>
                      <a:pt x="247650" y="49436"/>
                      <a:pt x="247650" y="72231"/>
                    </a:cubicBezTo>
                    <a:cubicBezTo>
                      <a:pt x="247650" y="95027"/>
                      <a:pt x="229170" y="113506"/>
                      <a:pt x="206375" y="113506"/>
                    </a:cubicBezTo>
                    <a:cubicBezTo>
                      <a:pt x="183580" y="113506"/>
                      <a:pt x="165100" y="95027"/>
                      <a:pt x="165100" y="72231"/>
                    </a:cubicBezTo>
                    <a:cubicBezTo>
                      <a:pt x="165100" y="49436"/>
                      <a:pt x="183580" y="30956"/>
                      <a:pt x="206375" y="30956"/>
                    </a:cubicBezTo>
                    <a:close/>
                    <a:moveTo>
                      <a:pt x="206375" y="144463"/>
                    </a:moveTo>
                    <a:cubicBezTo>
                      <a:pt x="246267" y="144463"/>
                      <a:pt x="278606" y="112124"/>
                      <a:pt x="278606" y="72231"/>
                    </a:cubicBezTo>
                    <a:cubicBezTo>
                      <a:pt x="278606" y="32339"/>
                      <a:pt x="246267" y="0"/>
                      <a:pt x="206375" y="0"/>
                    </a:cubicBezTo>
                    <a:cubicBezTo>
                      <a:pt x="166483" y="0"/>
                      <a:pt x="134144" y="32339"/>
                      <a:pt x="134144" y="72231"/>
                    </a:cubicBezTo>
                    <a:cubicBezTo>
                      <a:pt x="134144" y="112124"/>
                      <a:pt x="166483" y="144463"/>
                      <a:pt x="206375" y="144463"/>
                    </a:cubicBezTo>
                    <a:close/>
                    <a:moveTo>
                      <a:pt x="280090" y="144463"/>
                    </a:moveTo>
                    <a:lnTo>
                      <a:pt x="343808" y="144463"/>
                    </a:lnTo>
                    <a:cubicBezTo>
                      <a:pt x="360511" y="133370"/>
                      <a:pt x="371475" y="114409"/>
                      <a:pt x="371475" y="92869"/>
                    </a:cubicBezTo>
                    <a:cubicBezTo>
                      <a:pt x="371475" y="58688"/>
                      <a:pt x="343743" y="30956"/>
                      <a:pt x="309563" y="30956"/>
                    </a:cubicBezTo>
                    <a:cubicBezTo>
                      <a:pt x="306725" y="30956"/>
                      <a:pt x="303952" y="31150"/>
                      <a:pt x="301243" y="31537"/>
                    </a:cubicBezTo>
                    <a:cubicBezTo>
                      <a:pt x="305306" y="41017"/>
                      <a:pt x="308015" y="51271"/>
                      <a:pt x="309047" y="61913"/>
                    </a:cubicBezTo>
                    <a:lnTo>
                      <a:pt x="309563" y="61913"/>
                    </a:lnTo>
                    <a:cubicBezTo>
                      <a:pt x="326653" y="61913"/>
                      <a:pt x="340519" y="75778"/>
                      <a:pt x="340519" y="92869"/>
                    </a:cubicBezTo>
                    <a:cubicBezTo>
                      <a:pt x="340519" y="109959"/>
                      <a:pt x="326653" y="123825"/>
                      <a:pt x="309563" y="123825"/>
                    </a:cubicBezTo>
                    <a:cubicBezTo>
                      <a:pt x="305177" y="123825"/>
                      <a:pt x="300985" y="122922"/>
                      <a:pt x="297180" y="121245"/>
                    </a:cubicBezTo>
                    <a:cubicBezTo>
                      <a:pt x="292537" y="129758"/>
                      <a:pt x="286797" y="137562"/>
                      <a:pt x="280025" y="144463"/>
                    </a:cubicBezTo>
                    <a:close/>
                    <a:moveTo>
                      <a:pt x="246102" y="175419"/>
                    </a:moveTo>
                    <a:lnTo>
                      <a:pt x="134208" y="175419"/>
                    </a:lnTo>
                    <a:lnTo>
                      <a:pt x="89193" y="299244"/>
                    </a:lnTo>
                    <a:lnTo>
                      <a:pt x="122148" y="299244"/>
                    </a:lnTo>
                    <a:lnTo>
                      <a:pt x="155942" y="206375"/>
                    </a:lnTo>
                    <a:lnTo>
                      <a:pt x="228302" y="206375"/>
                    </a:lnTo>
                    <a:cubicBezTo>
                      <a:pt x="238621" y="188511"/>
                      <a:pt x="244554" y="178192"/>
                      <a:pt x="246167" y="175419"/>
                    </a:cubicBezTo>
                    <a:close/>
                    <a:moveTo>
                      <a:pt x="103188" y="154781"/>
                    </a:moveTo>
                    <a:cubicBezTo>
                      <a:pt x="114603" y="154781"/>
                      <a:pt x="125308" y="151686"/>
                      <a:pt x="134531" y="146268"/>
                    </a:cubicBezTo>
                    <a:cubicBezTo>
                      <a:pt x="126985" y="138981"/>
                      <a:pt x="120600" y="130532"/>
                      <a:pt x="115570" y="121245"/>
                    </a:cubicBezTo>
                    <a:cubicBezTo>
                      <a:pt x="111765" y="122922"/>
                      <a:pt x="107573" y="123825"/>
                      <a:pt x="103188" y="123825"/>
                    </a:cubicBezTo>
                    <a:cubicBezTo>
                      <a:pt x="86097" y="123825"/>
                      <a:pt x="72231" y="109959"/>
                      <a:pt x="72231" y="92869"/>
                    </a:cubicBezTo>
                    <a:cubicBezTo>
                      <a:pt x="72231" y="75778"/>
                      <a:pt x="86097" y="61913"/>
                      <a:pt x="103188" y="61913"/>
                    </a:cubicBezTo>
                    <a:lnTo>
                      <a:pt x="103703" y="61913"/>
                    </a:lnTo>
                    <a:cubicBezTo>
                      <a:pt x="104735" y="51207"/>
                      <a:pt x="107444" y="41017"/>
                      <a:pt x="111507" y="31537"/>
                    </a:cubicBezTo>
                    <a:cubicBezTo>
                      <a:pt x="108798" y="31150"/>
                      <a:pt x="106025" y="30956"/>
                      <a:pt x="103188" y="30956"/>
                    </a:cubicBezTo>
                    <a:cubicBezTo>
                      <a:pt x="69007" y="30956"/>
                      <a:pt x="41275" y="58688"/>
                      <a:pt x="41275" y="92869"/>
                    </a:cubicBezTo>
                    <a:cubicBezTo>
                      <a:pt x="41275" y="127050"/>
                      <a:pt x="69007" y="154781"/>
                      <a:pt x="103188" y="154781"/>
                    </a:cubicBezTo>
                    <a:close/>
                    <a:moveTo>
                      <a:pt x="41275" y="185738"/>
                    </a:moveTo>
                    <a:lnTo>
                      <a:pt x="0" y="299244"/>
                    </a:lnTo>
                    <a:lnTo>
                      <a:pt x="32956" y="299244"/>
                    </a:lnTo>
                    <a:lnTo>
                      <a:pt x="62944" y="216694"/>
                    </a:lnTo>
                    <a:lnTo>
                      <a:pt x="86355" y="216694"/>
                    </a:lnTo>
                    <a:lnTo>
                      <a:pt x="97512" y="185738"/>
                    </a:lnTo>
                    <a:lnTo>
                      <a:pt x="41275" y="185738"/>
                    </a:lnTo>
                    <a:close/>
                    <a:moveTo>
                      <a:pt x="350838" y="175419"/>
                    </a:moveTo>
                    <a:lnTo>
                      <a:pt x="309563" y="175419"/>
                    </a:lnTo>
                    <a:lnTo>
                      <a:pt x="309563" y="196830"/>
                    </a:lnTo>
                    <a:cubicBezTo>
                      <a:pt x="301372" y="199603"/>
                      <a:pt x="293955" y="203924"/>
                      <a:pt x="287635" y="209535"/>
                    </a:cubicBezTo>
                    <a:lnTo>
                      <a:pt x="269061" y="198829"/>
                    </a:lnTo>
                    <a:lnTo>
                      <a:pt x="248424" y="234558"/>
                    </a:lnTo>
                    <a:lnTo>
                      <a:pt x="266998" y="245264"/>
                    </a:lnTo>
                    <a:cubicBezTo>
                      <a:pt x="266159" y="249391"/>
                      <a:pt x="265772" y="253583"/>
                      <a:pt x="265772" y="257969"/>
                    </a:cubicBezTo>
                    <a:cubicBezTo>
                      <a:pt x="265772" y="262354"/>
                      <a:pt x="266224" y="266546"/>
                      <a:pt x="266998" y="270674"/>
                    </a:cubicBezTo>
                    <a:lnTo>
                      <a:pt x="248424" y="281379"/>
                    </a:lnTo>
                    <a:lnTo>
                      <a:pt x="269061" y="317108"/>
                    </a:lnTo>
                    <a:lnTo>
                      <a:pt x="287635" y="306402"/>
                    </a:lnTo>
                    <a:cubicBezTo>
                      <a:pt x="293955" y="312013"/>
                      <a:pt x="301436" y="316334"/>
                      <a:pt x="309627" y="319107"/>
                    </a:cubicBezTo>
                    <a:lnTo>
                      <a:pt x="309627" y="340519"/>
                    </a:lnTo>
                    <a:lnTo>
                      <a:pt x="350902" y="340519"/>
                    </a:lnTo>
                    <a:lnTo>
                      <a:pt x="350902" y="319107"/>
                    </a:lnTo>
                    <a:cubicBezTo>
                      <a:pt x="359093" y="316334"/>
                      <a:pt x="366509" y="312013"/>
                      <a:pt x="372894" y="306402"/>
                    </a:cubicBezTo>
                    <a:lnTo>
                      <a:pt x="391468" y="317108"/>
                    </a:lnTo>
                    <a:lnTo>
                      <a:pt x="412105" y="281379"/>
                    </a:lnTo>
                    <a:lnTo>
                      <a:pt x="393531" y="270674"/>
                    </a:lnTo>
                    <a:cubicBezTo>
                      <a:pt x="394370" y="266546"/>
                      <a:pt x="394757" y="262354"/>
                      <a:pt x="394757" y="257969"/>
                    </a:cubicBezTo>
                    <a:cubicBezTo>
                      <a:pt x="394757" y="253583"/>
                      <a:pt x="394305" y="249391"/>
                      <a:pt x="393531" y="245264"/>
                    </a:cubicBezTo>
                    <a:lnTo>
                      <a:pt x="412105" y="234558"/>
                    </a:lnTo>
                    <a:lnTo>
                      <a:pt x="391468" y="198829"/>
                    </a:lnTo>
                    <a:lnTo>
                      <a:pt x="372894" y="209535"/>
                    </a:lnTo>
                    <a:cubicBezTo>
                      <a:pt x="366574" y="203924"/>
                      <a:pt x="359093" y="199603"/>
                      <a:pt x="350967" y="196830"/>
                    </a:cubicBezTo>
                    <a:lnTo>
                      <a:pt x="350967" y="175419"/>
                    </a:lnTo>
                    <a:close/>
                    <a:moveTo>
                      <a:pt x="304403" y="257969"/>
                    </a:moveTo>
                    <a:cubicBezTo>
                      <a:pt x="304403" y="243722"/>
                      <a:pt x="315953" y="232172"/>
                      <a:pt x="330200" y="232172"/>
                    </a:cubicBezTo>
                    <a:cubicBezTo>
                      <a:pt x="344447" y="232172"/>
                      <a:pt x="355997" y="243722"/>
                      <a:pt x="355997" y="257969"/>
                    </a:cubicBezTo>
                    <a:cubicBezTo>
                      <a:pt x="355997" y="272216"/>
                      <a:pt x="344447" y="283766"/>
                      <a:pt x="330200" y="283766"/>
                    </a:cubicBezTo>
                    <a:cubicBezTo>
                      <a:pt x="315953" y="283766"/>
                      <a:pt x="304403" y="272216"/>
                      <a:pt x="304403" y="257969"/>
                    </a:cubicBezTo>
                    <a:close/>
                  </a:path>
                </a:pathLst>
              </a:custGeom>
              <a:solidFill>
                <a:schemeClr val="tx1"/>
              </a:solidFill>
              <a:ln w="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876502C-5E73-2489-2886-1F7B5D710913}"/>
              </a:ext>
            </a:extLst>
          </p:cNvPr>
          <p:cNvGrpSpPr/>
          <p:nvPr/>
        </p:nvGrpSpPr>
        <p:grpSpPr>
          <a:xfrm>
            <a:off x="8913688" y="2776543"/>
            <a:ext cx="2460820" cy="2943348"/>
            <a:chOff x="8913688" y="2776543"/>
            <a:chExt cx="2460820" cy="294334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E9B0EAF-81BB-3A38-EE96-D0CD561009EA}"/>
                </a:ext>
              </a:extLst>
            </p:cNvPr>
            <p:cNvCxnSpPr>
              <a:cxnSpLocks/>
            </p:cNvCxnSpPr>
            <p:nvPr/>
          </p:nvCxnSpPr>
          <p:spPr>
            <a:xfrm>
              <a:off x="9152806" y="3166226"/>
              <a:ext cx="0" cy="1222440"/>
            </a:xfrm>
            <a:prstGeom prst="line">
              <a:avLst/>
            </a:prstGeom>
            <a:ln w="25400">
              <a:solidFill>
                <a:schemeClr val="accent5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B4F730-5A2E-A6C2-4DCA-696E664D970E}"/>
                </a:ext>
              </a:extLst>
            </p:cNvPr>
            <p:cNvSpPr txBox="1"/>
            <p:nvPr/>
          </p:nvSpPr>
          <p:spPr>
            <a:xfrm>
              <a:off x="9712661" y="2920554"/>
              <a:ext cx="16618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>
                  <a:latin typeface="Inter SemiBold" panose="02000703000000020004" pitchFamily="50" charset="0"/>
                  <a:ea typeface="Inter SemiBold" panose="02000703000000020004" pitchFamily="50" charset="0"/>
                  <a:cs typeface="Inter SemiBold" panose="02000703000000020004" pitchFamily="50" charset="0"/>
                </a:rPr>
                <a:t>SELECT COMMERCIAL CUSTOMERS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FACC18-D1D9-36CD-E8C6-49E04C2F3C17}"/>
                </a:ext>
              </a:extLst>
            </p:cNvPr>
            <p:cNvGrpSpPr/>
            <p:nvPr/>
          </p:nvGrpSpPr>
          <p:grpSpPr>
            <a:xfrm>
              <a:off x="8913688" y="4519456"/>
              <a:ext cx="2419350" cy="1200435"/>
              <a:chOff x="8913688" y="4521340"/>
              <a:chExt cx="2419350" cy="120043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C63832-2F05-ACF1-72DB-8B66F4996B13}"/>
                  </a:ext>
                </a:extLst>
              </p:cNvPr>
              <p:cNvSpPr txBox="1"/>
              <p:nvPr/>
            </p:nvSpPr>
            <p:spPr>
              <a:xfrm>
                <a:off x="8913688" y="5050245"/>
                <a:ext cx="2419350" cy="671530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IN" sz="1200">
                    <a:latin typeface="Inter Light" panose="02000403000000020004" pitchFamily="2" charset="0"/>
                    <a:ea typeface="Inter Light" panose="02000403000000020004" pitchFamily="2" charset="0"/>
                    <a:cs typeface="Inter Light" panose="02000403000000020004" pitchFamily="2" charset="0"/>
                  </a:rPr>
                  <a:t>Productize next-generation premium services to commercial clients</a:t>
                </a: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1C4F97B3-3A47-87BA-FE66-0BB4FBB442A5}"/>
                  </a:ext>
                </a:extLst>
              </p:cNvPr>
              <p:cNvSpPr/>
              <p:nvPr/>
            </p:nvSpPr>
            <p:spPr>
              <a:xfrm>
                <a:off x="8913688" y="4521340"/>
                <a:ext cx="2419350" cy="4171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>
                    <a:solidFill>
                      <a:schemeClr val="tx1"/>
                    </a:solidFill>
                    <a:latin typeface="GT Standard L Extended" pitchFamily="50" charset="0"/>
                    <a:cs typeface="Poppins" panose="00000500000000000000" pitchFamily="2" charset="0"/>
                  </a:rPr>
                  <a:t>Stage 4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7DC77AF-3F66-4974-F9D4-AA22B9BF947F}"/>
                </a:ext>
              </a:extLst>
            </p:cNvPr>
            <p:cNvGrpSpPr/>
            <p:nvPr/>
          </p:nvGrpSpPr>
          <p:grpSpPr>
            <a:xfrm>
              <a:off x="8913688" y="2776543"/>
              <a:ext cx="789449" cy="789449"/>
              <a:chOff x="8757422" y="2776543"/>
              <a:chExt cx="789449" cy="789449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4F8DE88-CB00-0E15-CED0-D582427A1FE8}"/>
                  </a:ext>
                </a:extLst>
              </p:cNvPr>
              <p:cNvSpPr/>
              <p:nvPr/>
            </p:nvSpPr>
            <p:spPr>
              <a:xfrm>
                <a:off x="8757422" y="2776543"/>
                <a:ext cx="789449" cy="78944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160">
                  <a:latin typeface="Inter" panose="02000503000000020004" pitchFamily="50" charset="0"/>
                </a:endParaRPr>
              </a:p>
            </p:txBody>
          </p:sp>
          <p:sp>
            <p:nvSpPr>
              <p:cNvPr id="25" name="Graphic 28">
                <a:extLst>
                  <a:ext uri="{FF2B5EF4-FFF2-40B4-BE49-F238E27FC236}">
                    <a16:creationId xmlns:a16="http://schemas.microsoft.com/office/drawing/2014/main" id="{5A78E3D0-C4B9-AE1D-60C3-99F035D47A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11261" y="2922271"/>
                <a:ext cx="481768" cy="458230"/>
              </a:xfrm>
              <a:custGeom>
                <a:avLst/>
                <a:gdLst>
                  <a:gd name="connsiteX0" fmla="*/ 168368 w 336735"/>
                  <a:gd name="connsiteY0" fmla="*/ 0 h 320282"/>
                  <a:gd name="connsiteX1" fmla="*/ 221452 w 336735"/>
                  <a:gd name="connsiteY1" fmla="*/ 103990 h 320282"/>
                  <a:gd name="connsiteX2" fmla="*/ 336735 w 336735"/>
                  <a:gd name="connsiteY2" fmla="*/ 122334 h 320282"/>
                  <a:gd name="connsiteX3" fmla="*/ 254243 w 336735"/>
                  <a:gd name="connsiteY3" fmla="*/ 204942 h 320282"/>
                  <a:gd name="connsiteX4" fmla="*/ 272415 w 336735"/>
                  <a:gd name="connsiteY4" fmla="*/ 320282 h 320282"/>
                  <a:gd name="connsiteX5" fmla="*/ 168368 w 336735"/>
                  <a:gd name="connsiteY5" fmla="*/ 267370 h 320282"/>
                  <a:gd name="connsiteX6" fmla="*/ 64320 w 336735"/>
                  <a:gd name="connsiteY6" fmla="*/ 320282 h 320282"/>
                  <a:gd name="connsiteX7" fmla="*/ 82493 w 336735"/>
                  <a:gd name="connsiteY7" fmla="*/ 204942 h 320282"/>
                  <a:gd name="connsiteX8" fmla="*/ 0 w 336735"/>
                  <a:gd name="connsiteY8" fmla="*/ 122334 h 320282"/>
                  <a:gd name="connsiteX9" fmla="*/ 115283 w 336735"/>
                  <a:gd name="connsiteY9" fmla="*/ 103990 h 320282"/>
                  <a:gd name="connsiteX10" fmla="*/ 168368 w 336735"/>
                  <a:gd name="connsiteY10" fmla="*/ 0 h 320282"/>
                  <a:gd name="connsiteX11" fmla="*/ 168368 w 336735"/>
                  <a:gd name="connsiteY11" fmla="*/ 60537 h 320282"/>
                  <a:gd name="connsiteX12" fmla="*/ 136609 w 336735"/>
                  <a:gd name="connsiteY12" fmla="*/ 122736 h 320282"/>
                  <a:gd name="connsiteX13" fmla="*/ 133399 w 336735"/>
                  <a:gd name="connsiteY13" fmla="*/ 128984 h 320282"/>
                  <a:gd name="connsiteX14" fmla="*/ 126462 w 336735"/>
                  <a:gd name="connsiteY14" fmla="*/ 130074 h 320282"/>
                  <a:gd name="connsiteX15" fmla="*/ 57498 w 336735"/>
                  <a:gd name="connsiteY15" fmla="*/ 141023 h 320282"/>
                  <a:gd name="connsiteX16" fmla="*/ 106856 w 336735"/>
                  <a:gd name="connsiteY16" fmla="*/ 190438 h 320282"/>
                  <a:gd name="connsiteX17" fmla="*/ 111786 w 336735"/>
                  <a:gd name="connsiteY17" fmla="*/ 195368 h 320282"/>
                  <a:gd name="connsiteX18" fmla="*/ 110697 w 336735"/>
                  <a:gd name="connsiteY18" fmla="*/ 202305 h 320282"/>
                  <a:gd name="connsiteX19" fmla="*/ 99805 w 336735"/>
                  <a:gd name="connsiteY19" fmla="*/ 271268 h 320282"/>
                  <a:gd name="connsiteX20" fmla="*/ 162062 w 336735"/>
                  <a:gd name="connsiteY20" fmla="*/ 239624 h 320282"/>
                  <a:gd name="connsiteX21" fmla="*/ 168310 w 336735"/>
                  <a:gd name="connsiteY21" fmla="*/ 236471 h 320282"/>
                  <a:gd name="connsiteX22" fmla="*/ 174559 w 336735"/>
                  <a:gd name="connsiteY22" fmla="*/ 239624 h 320282"/>
                  <a:gd name="connsiteX23" fmla="*/ 236815 w 336735"/>
                  <a:gd name="connsiteY23" fmla="*/ 271268 h 320282"/>
                  <a:gd name="connsiteX24" fmla="*/ 225923 w 336735"/>
                  <a:gd name="connsiteY24" fmla="*/ 202305 h 320282"/>
                  <a:gd name="connsiteX25" fmla="*/ 224834 w 336735"/>
                  <a:gd name="connsiteY25" fmla="*/ 195368 h 320282"/>
                  <a:gd name="connsiteX26" fmla="*/ 229764 w 336735"/>
                  <a:gd name="connsiteY26" fmla="*/ 190438 h 320282"/>
                  <a:gd name="connsiteX27" fmla="*/ 279122 w 336735"/>
                  <a:gd name="connsiteY27" fmla="*/ 141023 h 320282"/>
                  <a:gd name="connsiteX28" fmla="*/ 210159 w 336735"/>
                  <a:gd name="connsiteY28" fmla="*/ 130074 h 320282"/>
                  <a:gd name="connsiteX29" fmla="*/ 203222 w 336735"/>
                  <a:gd name="connsiteY29" fmla="*/ 128984 h 320282"/>
                  <a:gd name="connsiteX30" fmla="*/ 200012 w 336735"/>
                  <a:gd name="connsiteY30" fmla="*/ 122736 h 320282"/>
                  <a:gd name="connsiteX31" fmla="*/ 168253 w 336735"/>
                  <a:gd name="connsiteY31" fmla="*/ 60537 h 320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36735" h="320282">
                    <a:moveTo>
                      <a:pt x="168368" y="0"/>
                    </a:moveTo>
                    <a:cubicBezTo>
                      <a:pt x="171750" y="6707"/>
                      <a:pt x="189464" y="41332"/>
                      <a:pt x="221452" y="103990"/>
                    </a:cubicBezTo>
                    <a:cubicBezTo>
                      <a:pt x="290931" y="115054"/>
                      <a:pt x="329340" y="121131"/>
                      <a:pt x="336735" y="122334"/>
                    </a:cubicBezTo>
                    <a:cubicBezTo>
                      <a:pt x="331461" y="127666"/>
                      <a:pt x="303945" y="155182"/>
                      <a:pt x="254243" y="204942"/>
                    </a:cubicBezTo>
                    <a:cubicBezTo>
                      <a:pt x="265192" y="274421"/>
                      <a:pt x="271268" y="312830"/>
                      <a:pt x="272415" y="320282"/>
                    </a:cubicBezTo>
                    <a:cubicBezTo>
                      <a:pt x="265708" y="316900"/>
                      <a:pt x="231025" y="299244"/>
                      <a:pt x="168368" y="267370"/>
                    </a:cubicBezTo>
                    <a:cubicBezTo>
                      <a:pt x="105710" y="299244"/>
                      <a:pt x="71027" y="316900"/>
                      <a:pt x="64320" y="320282"/>
                    </a:cubicBezTo>
                    <a:cubicBezTo>
                      <a:pt x="65467" y="312887"/>
                      <a:pt x="71543" y="274421"/>
                      <a:pt x="82493" y="204942"/>
                    </a:cubicBezTo>
                    <a:cubicBezTo>
                      <a:pt x="32791" y="155182"/>
                      <a:pt x="5274" y="127666"/>
                      <a:pt x="0" y="122334"/>
                    </a:cubicBezTo>
                    <a:cubicBezTo>
                      <a:pt x="7395" y="121131"/>
                      <a:pt x="45861" y="115054"/>
                      <a:pt x="115283" y="103990"/>
                    </a:cubicBezTo>
                    <a:cubicBezTo>
                      <a:pt x="147271" y="41332"/>
                      <a:pt x="164928" y="6707"/>
                      <a:pt x="168368" y="0"/>
                    </a:cubicBezTo>
                    <a:close/>
                    <a:moveTo>
                      <a:pt x="168368" y="60537"/>
                    </a:moveTo>
                    <a:lnTo>
                      <a:pt x="136609" y="122736"/>
                    </a:lnTo>
                    <a:lnTo>
                      <a:pt x="133399" y="128984"/>
                    </a:lnTo>
                    <a:lnTo>
                      <a:pt x="126462" y="130074"/>
                    </a:lnTo>
                    <a:lnTo>
                      <a:pt x="57498" y="141023"/>
                    </a:lnTo>
                    <a:lnTo>
                      <a:pt x="106856" y="190438"/>
                    </a:lnTo>
                    <a:lnTo>
                      <a:pt x="111786" y="195368"/>
                    </a:lnTo>
                    <a:lnTo>
                      <a:pt x="110697" y="202305"/>
                    </a:lnTo>
                    <a:lnTo>
                      <a:pt x="99805" y="271268"/>
                    </a:lnTo>
                    <a:lnTo>
                      <a:pt x="162062" y="239624"/>
                    </a:lnTo>
                    <a:lnTo>
                      <a:pt x="168310" y="236471"/>
                    </a:lnTo>
                    <a:lnTo>
                      <a:pt x="174559" y="239624"/>
                    </a:lnTo>
                    <a:lnTo>
                      <a:pt x="236815" y="271268"/>
                    </a:lnTo>
                    <a:lnTo>
                      <a:pt x="225923" y="202305"/>
                    </a:lnTo>
                    <a:lnTo>
                      <a:pt x="224834" y="195368"/>
                    </a:lnTo>
                    <a:lnTo>
                      <a:pt x="229764" y="190438"/>
                    </a:lnTo>
                    <a:lnTo>
                      <a:pt x="279122" y="141023"/>
                    </a:lnTo>
                    <a:lnTo>
                      <a:pt x="210159" y="130074"/>
                    </a:lnTo>
                    <a:lnTo>
                      <a:pt x="203222" y="128984"/>
                    </a:lnTo>
                    <a:lnTo>
                      <a:pt x="200012" y="122736"/>
                    </a:lnTo>
                    <a:lnTo>
                      <a:pt x="168253" y="60537"/>
                    </a:lnTo>
                    <a:close/>
                  </a:path>
                </a:pathLst>
              </a:custGeom>
              <a:solidFill>
                <a:schemeClr val="tx1"/>
              </a:solidFill>
              <a:ln w="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F249F0-5D57-B577-4D23-170060DDE8BC}"/>
              </a:ext>
            </a:extLst>
          </p:cNvPr>
          <p:cNvGrpSpPr/>
          <p:nvPr/>
        </p:nvGrpSpPr>
        <p:grpSpPr>
          <a:xfrm>
            <a:off x="11602325" y="2776543"/>
            <a:ext cx="2546930" cy="3176129"/>
            <a:chOff x="11602325" y="2776543"/>
            <a:chExt cx="2546930" cy="3176129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647D6BF-B9A5-3422-774F-A1B1D69E234D}"/>
                </a:ext>
              </a:extLst>
            </p:cNvPr>
            <p:cNvCxnSpPr>
              <a:cxnSpLocks/>
            </p:cNvCxnSpPr>
            <p:nvPr/>
          </p:nvCxnSpPr>
          <p:spPr>
            <a:xfrm>
              <a:off x="11849243" y="3166226"/>
              <a:ext cx="0" cy="1222440"/>
            </a:xfrm>
            <a:prstGeom prst="line">
              <a:avLst/>
            </a:prstGeom>
            <a:ln w="25400">
              <a:solidFill>
                <a:schemeClr val="accent6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38C343-6CBB-DE11-A341-FFFF1D3282B5}"/>
                </a:ext>
              </a:extLst>
            </p:cNvPr>
            <p:cNvSpPr/>
            <p:nvPr/>
          </p:nvSpPr>
          <p:spPr>
            <a:xfrm>
              <a:off x="11602325" y="2776543"/>
              <a:ext cx="789449" cy="789449"/>
            </a:xfrm>
            <a:prstGeom prst="ellipse">
              <a:avLst/>
            </a:prstGeom>
            <a:solidFill>
              <a:schemeClr val="accent6">
                <a:lumMod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160">
                <a:latin typeface="Inter" panose="02000503000000020004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ECF6AD-43A0-7447-3A1E-B11ED80FF71F}"/>
                </a:ext>
              </a:extLst>
            </p:cNvPr>
            <p:cNvSpPr txBox="1"/>
            <p:nvPr/>
          </p:nvSpPr>
          <p:spPr>
            <a:xfrm>
              <a:off x="12487408" y="2920554"/>
              <a:ext cx="166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>
                  <a:latin typeface="Inter SemiBold" panose="02000703000000020004" pitchFamily="50" charset="0"/>
                  <a:ea typeface="Inter SemiBold" panose="02000703000000020004" pitchFamily="50" charset="0"/>
                  <a:cs typeface="Inter SemiBold" panose="02000703000000020004" pitchFamily="50" charset="0"/>
                </a:rPr>
                <a:t>TOKENIZED RWA MARKETPLACES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40F3707-A40F-C77C-0CA4-4E2D0EE0A44A}"/>
                </a:ext>
              </a:extLst>
            </p:cNvPr>
            <p:cNvGrpSpPr/>
            <p:nvPr/>
          </p:nvGrpSpPr>
          <p:grpSpPr>
            <a:xfrm>
              <a:off x="11690639" y="4521340"/>
              <a:ext cx="2419350" cy="1431332"/>
              <a:chOff x="11690639" y="4521340"/>
              <a:chExt cx="2419350" cy="143133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326C47-BFE1-653B-63DB-A688701E47C0}"/>
                  </a:ext>
                </a:extLst>
              </p:cNvPr>
              <p:cNvSpPr txBox="1"/>
              <p:nvPr/>
            </p:nvSpPr>
            <p:spPr>
              <a:xfrm>
                <a:off x="11690639" y="5050245"/>
                <a:ext cx="2412035" cy="90242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IN" sz="1200">
                    <a:latin typeface="Inter Light" panose="02000403000000020004" pitchFamily="2" charset="0"/>
                    <a:ea typeface="Inter Light" panose="02000403000000020004" pitchFamily="2" charset="0"/>
                    <a:cs typeface="Inter Light" panose="02000403000000020004" pitchFamily="2" charset="0"/>
                  </a:rPr>
                  <a:t>Diversify treasury rails of existing instruments to on-chain version where margins or revenue are to be gained</a:t>
                </a: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8A468487-4B57-0CE4-F98A-FEF2A1FE09FA}"/>
                  </a:ext>
                </a:extLst>
              </p:cNvPr>
              <p:cNvSpPr/>
              <p:nvPr/>
            </p:nvSpPr>
            <p:spPr>
              <a:xfrm>
                <a:off x="11690639" y="4521340"/>
                <a:ext cx="2419350" cy="4171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>
                    <a:solidFill>
                      <a:schemeClr val="tx1"/>
                    </a:solidFill>
                    <a:latin typeface="GT Standard L Extended" pitchFamily="50" charset="0"/>
                    <a:cs typeface="Poppins" panose="00000500000000000000" pitchFamily="2" charset="0"/>
                  </a:rPr>
                  <a:t>Stage 5</a:t>
                </a:r>
              </a:p>
            </p:txBody>
          </p:sp>
        </p:grpSp>
        <p:sp>
          <p:nvSpPr>
            <p:cNvPr id="26" name="Graphic 66">
              <a:extLst>
                <a:ext uri="{FF2B5EF4-FFF2-40B4-BE49-F238E27FC236}">
                  <a16:creationId xmlns:a16="http://schemas.microsoft.com/office/drawing/2014/main" id="{60E63A3A-7259-9C0F-816E-A5A0CA73ED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69417" y="2989025"/>
              <a:ext cx="433997" cy="368239"/>
            </a:xfrm>
            <a:custGeom>
              <a:avLst/>
              <a:gdLst>
                <a:gd name="connsiteX0" fmla="*/ 228600 w 419100"/>
                <a:gd name="connsiteY0" fmla="*/ 38100 h 355600"/>
                <a:gd name="connsiteX1" fmla="*/ 228600 w 419100"/>
                <a:gd name="connsiteY1" fmla="*/ 317500 h 355600"/>
                <a:gd name="connsiteX2" fmla="*/ 190500 w 419100"/>
                <a:gd name="connsiteY2" fmla="*/ 317500 h 355600"/>
                <a:gd name="connsiteX3" fmla="*/ 190500 w 419100"/>
                <a:gd name="connsiteY3" fmla="*/ 38100 h 355600"/>
                <a:gd name="connsiteX4" fmla="*/ 228600 w 419100"/>
                <a:gd name="connsiteY4" fmla="*/ 38100 h 355600"/>
                <a:gd name="connsiteX5" fmla="*/ 190500 w 419100"/>
                <a:gd name="connsiteY5" fmla="*/ 0 h 355600"/>
                <a:gd name="connsiteX6" fmla="*/ 152400 w 419100"/>
                <a:gd name="connsiteY6" fmla="*/ 0 h 355600"/>
                <a:gd name="connsiteX7" fmla="*/ 152400 w 419100"/>
                <a:gd name="connsiteY7" fmla="*/ 355600 h 355600"/>
                <a:gd name="connsiteX8" fmla="*/ 266700 w 419100"/>
                <a:gd name="connsiteY8" fmla="*/ 355600 h 355600"/>
                <a:gd name="connsiteX9" fmla="*/ 266700 w 419100"/>
                <a:gd name="connsiteY9" fmla="*/ 0 h 355600"/>
                <a:gd name="connsiteX10" fmla="*/ 190500 w 419100"/>
                <a:gd name="connsiteY10" fmla="*/ 0 h 355600"/>
                <a:gd name="connsiteX11" fmla="*/ 76200 w 419100"/>
                <a:gd name="connsiteY11" fmla="*/ 190500 h 355600"/>
                <a:gd name="connsiteX12" fmla="*/ 76200 w 419100"/>
                <a:gd name="connsiteY12" fmla="*/ 317500 h 355600"/>
                <a:gd name="connsiteX13" fmla="*/ 38100 w 419100"/>
                <a:gd name="connsiteY13" fmla="*/ 317500 h 355600"/>
                <a:gd name="connsiteX14" fmla="*/ 38100 w 419100"/>
                <a:gd name="connsiteY14" fmla="*/ 190500 h 355600"/>
                <a:gd name="connsiteX15" fmla="*/ 76200 w 419100"/>
                <a:gd name="connsiteY15" fmla="*/ 190500 h 355600"/>
                <a:gd name="connsiteX16" fmla="*/ 38100 w 419100"/>
                <a:gd name="connsiteY16" fmla="*/ 152400 h 355600"/>
                <a:gd name="connsiteX17" fmla="*/ 0 w 419100"/>
                <a:gd name="connsiteY17" fmla="*/ 152400 h 355600"/>
                <a:gd name="connsiteX18" fmla="*/ 0 w 419100"/>
                <a:gd name="connsiteY18" fmla="*/ 355600 h 355600"/>
                <a:gd name="connsiteX19" fmla="*/ 114300 w 419100"/>
                <a:gd name="connsiteY19" fmla="*/ 355600 h 355600"/>
                <a:gd name="connsiteX20" fmla="*/ 114300 w 419100"/>
                <a:gd name="connsiteY20" fmla="*/ 152400 h 355600"/>
                <a:gd name="connsiteX21" fmla="*/ 38100 w 419100"/>
                <a:gd name="connsiteY21" fmla="*/ 152400 h 355600"/>
                <a:gd name="connsiteX22" fmla="*/ 342900 w 419100"/>
                <a:gd name="connsiteY22" fmla="*/ 88900 h 355600"/>
                <a:gd name="connsiteX23" fmla="*/ 381000 w 419100"/>
                <a:gd name="connsiteY23" fmla="*/ 88900 h 355600"/>
                <a:gd name="connsiteX24" fmla="*/ 381000 w 419100"/>
                <a:gd name="connsiteY24" fmla="*/ 317500 h 355600"/>
                <a:gd name="connsiteX25" fmla="*/ 342900 w 419100"/>
                <a:gd name="connsiteY25" fmla="*/ 317500 h 355600"/>
                <a:gd name="connsiteX26" fmla="*/ 342900 w 419100"/>
                <a:gd name="connsiteY26" fmla="*/ 88900 h 355600"/>
                <a:gd name="connsiteX27" fmla="*/ 304800 w 419100"/>
                <a:gd name="connsiteY27" fmla="*/ 50800 h 355600"/>
                <a:gd name="connsiteX28" fmla="*/ 304800 w 419100"/>
                <a:gd name="connsiteY28" fmla="*/ 355600 h 355600"/>
                <a:gd name="connsiteX29" fmla="*/ 419100 w 419100"/>
                <a:gd name="connsiteY29" fmla="*/ 355600 h 355600"/>
                <a:gd name="connsiteX30" fmla="*/ 419100 w 419100"/>
                <a:gd name="connsiteY30" fmla="*/ 50800 h 355600"/>
                <a:gd name="connsiteX31" fmla="*/ 304800 w 419100"/>
                <a:gd name="connsiteY31" fmla="*/ 508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19100" h="355600">
                  <a:moveTo>
                    <a:pt x="228600" y="38100"/>
                  </a:moveTo>
                  <a:lnTo>
                    <a:pt x="228600" y="317500"/>
                  </a:lnTo>
                  <a:lnTo>
                    <a:pt x="190500" y="317500"/>
                  </a:lnTo>
                  <a:lnTo>
                    <a:pt x="190500" y="38100"/>
                  </a:lnTo>
                  <a:lnTo>
                    <a:pt x="228600" y="38100"/>
                  </a:lnTo>
                  <a:close/>
                  <a:moveTo>
                    <a:pt x="190500" y="0"/>
                  </a:moveTo>
                  <a:lnTo>
                    <a:pt x="152400" y="0"/>
                  </a:lnTo>
                  <a:lnTo>
                    <a:pt x="152400" y="355600"/>
                  </a:lnTo>
                  <a:lnTo>
                    <a:pt x="266700" y="355600"/>
                  </a:lnTo>
                  <a:lnTo>
                    <a:pt x="266700" y="0"/>
                  </a:lnTo>
                  <a:lnTo>
                    <a:pt x="190500" y="0"/>
                  </a:lnTo>
                  <a:close/>
                  <a:moveTo>
                    <a:pt x="76200" y="190500"/>
                  </a:moveTo>
                  <a:lnTo>
                    <a:pt x="76200" y="317500"/>
                  </a:lnTo>
                  <a:lnTo>
                    <a:pt x="38100" y="317500"/>
                  </a:lnTo>
                  <a:lnTo>
                    <a:pt x="38100" y="190500"/>
                  </a:lnTo>
                  <a:lnTo>
                    <a:pt x="76200" y="190500"/>
                  </a:lnTo>
                  <a:close/>
                  <a:moveTo>
                    <a:pt x="38100" y="152400"/>
                  </a:moveTo>
                  <a:lnTo>
                    <a:pt x="0" y="152400"/>
                  </a:lnTo>
                  <a:lnTo>
                    <a:pt x="0" y="355600"/>
                  </a:lnTo>
                  <a:lnTo>
                    <a:pt x="114300" y="355600"/>
                  </a:lnTo>
                  <a:lnTo>
                    <a:pt x="114300" y="152400"/>
                  </a:lnTo>
                  <a:lnTo>
                    <a:pt x="38100" y="152400"/>
                  </a:lnTo>
                  <a:close/>
                  <a:moveTo>
                    <a:pt x="342900" y="88900"/>
                  </a:moveTo>
                  <a:lnTo>
                    <a:pt x="381000" y="88900"/>
                  </a:lnTo>
                  <a:lnTo>
                    <a:pt x="381000" y="317500"/>
                  </a:lnTo>
                  <a:lnTo>
                    <a:pt x="342900" y="317500"/>
                  </a:lnTo>
                  <a:lnTo>
                    <a:pt x="342900" y="88900"/>
                  </a:lnTo>
                  <a:close/>
                  <a:moveTo>
                    <a:pt x="304800" y="50800"/>
                  </a:moveTo>
                  <a:lnTo>
                    <a:pt x="304800" y="355600"/>
                  </a:lnTo>
                  <a:lnTo>
                    <a:pt x="419100" y="355600"/>
                  </a:lnTo>
                  <a:lnTo>
                    <a:pt x="419100" y="50800"/>
                  </a:lnTo>
                  <a:lnTo>
                    <a:pt x="304800" y="50800"/>
                  </a:lnTo>
                  <a:close/>
                </a:path>
              </a:pathLst>
            </a:custGeom>
            <a:solidFill>
              <a:schemeClr val="tx1"/>
            </a:solidFill>
            <a:ln w="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8508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BA017-84A1-CD5C-55C4-97604B165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B075E33C-C93A-FC8E-1CD8-7461ECE236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A"/>
              <a:t>Monetize Deposits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63CD54-7ED9-70E7-6BC0-6C887C8F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Assets: Defining Commercial objectives</a:t>
            </a:r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DF69E38F-DF36-96EF-D424-E7E257626F46}"/>
              </a:ext>
            </a:extLst>
          </p:cNvPr>
          <p:cNvSpPr/>
          <p:nvPr/>
        </p:nvSpPr>
        <p:spPr>
          <a:xfrm>
            <a:off x="1361520" y="3719907"/>
            <a:ext cx="2982163" cy="2982163"/>
          </a:xfrm>
          <a:custGeom>
            <a:avLst/>
            <a:gdLst>
              <a:gd name="connsiteX0" fmla="*/ 2602611 w 2602611"/>
              <a:gd name="connsiteY0" fmla="*/ 1301306 h 2602611"/>
              <a:gd name="connsiteX1" fmla="*/ 1301306 w 2602611"/>
              <a:gd name="connsiteY1" fmla="*/ 2602611 h 2602611"/>
              <a:gd name="connsiteX2" fmla="*/ 0 w 2602611"/>
              <a:gd name="connsiteY2" fmla="*/ 1301306 h 2602611"/>
              <a:gd name="connsiteX3" fmla="*/ 1301306 w 2602611"/>
              <a:gd name="connsiteY3" fmla="*/ 0 h 2602611"/>
              <a:gd name="connsiteX4" fmla="*/ 2602611 w 2602611"/>
              <a:gd name="connsiteY4" fmla="*/ 1301306 h 260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2611" h="2602611">
                <a:moveTo>
                  <a:pt x="2602611" y="1301306"/>
                </a:moveTo>
                <a:cubicBezTo>
                  <a:pt x="2602611" y="2019997"/>
                  <a:pt x="2019997" y="2602611"/>
                  <a:pt x="1301306" y="2602611"/>
                </a:cubicBezTo>
                <a:cubicBezTo>
                  <a:pt x="582614" y="2602611"/>
                  <a:pt x="0" y="2019997"/>
                  <a:pt x="0" y="1301306"/>
                </a:cubicBezTo>
                <a:cubicBezTo>
                  <a:pt x="0" y="582614"/>
                  <a:pt x="582614" y="0"/>
                  <a:pt x="1301306" y="0"/>
                </a:cubicBezTo>
                <a:cubicBezTo>
                  <a:pt x="2019997" y="0"/>
                  <a:pt x="2602611" y="582614"/>
                  <a:pt x="2602611" y="1301306"/>
                </a:cubicBezTo>
                <a:close/>
              </a:path>
            </a:pathLst>
          </a:custGeom>
          <a:noFill/>
          <a:ln w="19050" cap="flat">
            <a:solidFill>
              <a:schemeClr val="accent1"/>
            </a:solidFill>
            <a:prstDash val="dash"/>
            <a:miter/>
          </a:ln>
        </p:spPr>
        <p:txBody>
          <a:bodyPr rtlCol="0" anchor="ctr"/>
          <a:lstStyle/>
          <a:p>
            <a:endParaRPr lang="en-US">
              <a:latin typeface="Inter" panose="02000503000000020004" pitchFamily="50" charset="0"/>
            </a:endParaRPr>
          </a:p>
        </p:txBody>
      </p:sp>
      <p:sp>
        <p:nvSpPr>
          <p:cNvPr id="26" name="Isosceles Triangle 11">
            <a:extLst>
              <a:ext uri="{FF2B5EF4-FFF2-40B4-BE49-F238E27FC236}">
                <a16:creationId xmlns:a16="http://schemas.microsoft.com/office/drawing/2014/main" id="{FE08CE7B-FE8D-8BF8-92E1-0F95B9865207}"/>
              </a:ext>
            </a:extLst>
          </p:cNvPr>
          <p:cNvSpPr/>
          <p:nvPr/>
        </p:nvSpPr>
        <p:spPr>
          <a:xfrm rot="16200000">
            <a:off x="2733850" y="6625375"/>
            <a:ext cx="161699" cy="13939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sp>
        <p:nvSpPr>
          <p:cNvPr id="27" name="Isosceles Triangle 12">
            <a:extLst>
              <a:ext uri="{FF2B5EF4-FFF2-40B4-BE49-F238E27FC236}">
                <a16:creationId xmlns:a16="http://schemas.microsoft.com/office/drawing/2014/main" id="{95250320-BE15-5D78-CAF5-39802AE1093C}"/>
              </a:ext>
            </a:extLst>
          </p:cNvPr>
          <p:cNvSpPr/>
          <p:nvPr/>
        </p:nvSpPr>
        <p:spPr>
          <a:xfrm rot="1845056">
            <a:off x="1549727" y="4296082"/>
            <a:ext cx="161699" cy="13939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sp>
        <p:nvSpPr>
          <p:cNvPr id="28" name="Isosceles Triangle 13">
            <a:extLst>
              <a:ext uri="{FF2B5EF4-FFF2-40B4-BE49-F238E27FC236}">
                <a16:creationId xmlns:a16="http://schemas.microsoft.com/office/drawing/2014/main" id="{BF16F041-0898-ACF8-9949-D6AEA3B07813}"/>
              </a:ext>
            </a:extLst>
          </p:cNvPr>
          <p:cNvSpPr/>
          <p:nvPr/>
        </p:nvSpPr>
        <p:spPr>
          <a:xfrm rot="8936190">
            <a:off x="4080550" y="4429392"/>
            <a:ext cx="161699" cy="13939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6FE18-5262-8168-1069-26A26CE94399}"/>
              </a:ext>
            </a:extLst>
          </p:cNvPr>
          <p:cNvSpPr/>
          <p:nvPr/>
        </p:nvSpPr>
        <p:spPr>
          <a:xfrm>
            <a:off x="1755345" y="4118247"/>
            <a:ext cx="2224927" cy="2224927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AA98AF-0094-30FB-E80F-E4C51A7C162B}"/>
              </a:ext>
            </a:extLst>
          </p:cNvPr>
          <p:cNvSpPr txBox="1"/>
          <p:nvPr/>
        </p:nvSpPr>
        <p:spPr>
          <a:xfrm>
            <a:off x="1909066" y="4944204"/>
            <a:ext cx="1996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COREIGNITE DIGITAL ASSETS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495EB8-A362-4168-0066-933636A4AA82}"/>
              </a:ext>
            </a:extLst>
          </p:cNvPr>
          <p:cNvGrpSpPr/>
          <p:nvPr/>
        </p:nvGrpSpPr>
        <p:grpSpPr>
          <a:xfrm>
            <a:off x="574404" y="2933751"/>
            <a:ext cx="4556396" cy="4554476"/>
            <a:chOff x="7986803" y="2619485"/>
            <a:chExt cx="4772302" cy="4770291"/>
          </a:xfrm>
          <a:gradFill flip="none" rotWithShape="1">
            <a:gsLst>
              <a:gs pos="89000">
                <a:schemeClr val="tx2"/>
              </a:gs>
              <a:gs pos="42000">
                <a:schemeClr val="accent2"/>
              </a:gs>
              <a:gs pos="21000">
                <a:schemeClr val="accent5"/>
              </a:gs>
            </a:gsLst>
            <a:lin ang="13800000" scaled="0"/>
            <a:tileRect/>
          </a:gradFill>
        </p:grpSpPr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id="{D0D3D1EB-287E-0C1F-D596-FBB229E04CAA}"/>
                </a:ext>
              </a:extLst>
            </p:cNvPr>
            <p:cNvSpPr/>
            <p:nvPr/>
          </p:nvSpPr>
          <p:spPr>
            <a:xfrm>
              <a:off x="9051733" y="2619485"/>
              <a:ext cx="2642440" cy="840960"/>
            </a:xfrm>
            <a:custGeom>
              <a:avLst/>
              <a:gdLst>
                <a:gd name="connsiteX0" fmla="*/ 1063085 w 2126170"/>
                <a:gd name="connsiteY0" fmla="*/ 0 h 676656"/>
                <a:gd name="connsiteX1" fmla="*/ 0 w 2126170"/>
                <a:gd name="connsiteY1" fmla="*/ 321945 h 676656"/>
                <a:gd name="connsiteX2" fmla="*/ 257746 w 2126170"/>
                <a:gd name="connsiteY2" fmla="*/ 676656 h 676656"/>
                <a:gd name="connsiteX3" fmla="*/ 1063085 w 2126170"/>
                <a:gd name="connsiteY3" fmla="*/ 438150 h 676656"/>
                <a:gd name="connsiteX4" fmla="*/ 1868424 w 2126170"/>
                <a:gd name="connsiteY4" fmla="*/ 676656 h 676656"/>
                <a:gd name="connsiteX5" fmla="*/ 2126171 w 2126170"/>
                <a:gd name="connsiteY5" fmla="*/ 321945 h 676656"/>
                <a:gd name="connsiteX6" fmla="*/ 1063085 w 2126170"/>
                <a:gd name="connsiteY6" fmla="*/ 0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6170" h="676656">
                  <a:moveTo>
                    <a:pt x="1063085" y="0"/>
                  </a:moveTo>
                  <a:cubicBezTo>
                    <a:pt x="670274" y="0"/>
                    <a:pt x="304610" y="118586"/>
                    <a:pt x="0" y="321945"/>
                  </a:cubicBezTo>
                  <a:lnTo>
                    <a:pt x="257746" y="676656"/>
                  </a:lnTo>
                  <a:cubicBezTo>
                    <a:pt x="489776" y="525780"/>
                    <a:pt x="766382" y="438150"/>
                    <a:pt x="1063085" y="438150"/>
                  </a:cubicBezTo>
                  <a:cubicBezTo>
                    <a:pt x="1359789" y="438150"/>
                    <a:pt x="1636395" y="525875"/>
                    <a:pt x="1868424" y="676656"/>
                  </a:cubicBezTo>
                  <a:lnTo>
                    <a:pt x="2126171" y="321945"/>
                  </a:lnTo>
                  <a:cubicBezTo>
                    <a:pt x="1821561" y="118586"/>
                    <a:pt x="1455896" y="0"/>
                    <a:pt x="1063085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Inter" panose="02000503000000020004" pitchFamily="50" charset="0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id="{E58C88A3-3C1C-3627-9850-AD766CF98DAE}"/>
                </a:ext>
              </a:extLst>
            </p:cNvPr>
            <p:cNvSpPr/>
            <p:nvPr/>
          </p:nvSpPr>
          <p:spPr>
            <a:xfrm>
              <a:off x="11536376" y="3138218"/>
              <a:ext cx="1222729" cy="2511869"/>
            </a:xfrm>
            <a:custGeom>
              <a:avLst/>
              <a:gdLst>
                <a:gd name="connsiteX0" fmla="*/ 257746 w 983837"/>
                <a:gd name="connsiteY0" fmla="*/ 0 h 2021109"/>
                <a:gd name="connsiteX1" fmla="*/ 0 w 983837"/>
                <a:gd name="connsiteY1" fmla="*/ 354711 h 2021109"/>
                <a:gd name="connsiteX2" fmla="*/ 545687 w 983837"/>
                <a:gd name="connsiteY2" fmla="*/ 1502569 h 2021109"/>
                <a:gd name="connsiteX3" fmla="*/ 495490 w 983837"/>
                <a:gd name="connsiteY3" fmla="*/ 1885569 h 2021109"/>
                <a:gd name="connsiteX4" fmla="*/ 912686 w 983837"/>
                <a:gd name="connsiteY4" fmla="*/ 2021110 h 2021109"/>
                <a:gd name="connsiteX5" fmla="*/ 983837 w 983837"/>
                <a:gd name="connsiteY5" fmla="*/ 1502569 h 2021109"/>
                <a:gd name="connsiteX6" fmla="*/ 257746 w 983837"/>
                <a:gd name="connsiteY6" fmla="*/ 0 h 202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837" h="2021109">
                  <a:moveTo>
                    <a:pt x="257746" y="0"/>
                  </a:moveTo>
                  <a:lnTo>
                    <a:pt x="0" y="354711"/>
                  </a:lnTo>
                  <a:cubicBezTo>
                    <a:pt x="332804" y="626650"/>
                    <a:pt x="545687" y="1040225"/>
                    <a:pt x="545687" y="1502569"/>
                  </a:cubicBezTo>
                  <a:cubicBezTo>
                    <a:pt x="545687" y="1634966"/>
                    <a:pt x="528256" y="1763363"/>
                    <a:pt x="495490" y="1885569"/>
                  </a:cubicBezTo>
                  <a:lnTo>
                    <a:pt x="912686" y="2021110"/>
                  </a:lnTo>
                  <a:cubicBezTo>
                    <a:pt x="959072" y="1856137"/>
                    <a:pt x="983837" y="1682210"/>
                    <a:pt x="983837" y="1502569"/>
                  </a:cubicBezTo>
                  <a:cubicBezTo>
                    <a:pt x="983837" y="894778"/>
                    <a:pt x="699897" y="352044"/>
                    <a:pt x="257746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Inter" panose="02000503000000020004" pitchFamily="50" charset="0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id="{A422307C-83A4-1574-DE33-5AC1371F8A6B}"/>
                </a:ext>
              </a:extLst>
            </p:cNvPr>
            <p:cNvSpPr/>
            <p:nvPr/>
          </p:nvSpPr>
          <p:spPr>
            <a:xfrm>
              <a:off x="10473575" y="5672817"/>
              <a:ext cx="2134478" cy="1716959"/>
            </a:xfrm>
            <a:custGeom>
              <a:avLst/>
              <a:gdLst>
                <a:gd name="connsiteX0" fmla="*/ 1300258 w 1717452"/>
                <a:gd name="connsiteY0" fmla="*/ 0 h 1381506"/>
                <a:gd name="connsiteX1" fmla="*/ 0 w 1717452"/>
                <a:gd name="connsiteY1" fmla="*/ 942880 h 1381506"/>
                <a:gd name="connsiteX2" fmla="*/ 0 w 1717452"/>
                <a:gd name="connsiteY2" fmla="*/ 1381506 h 1381506"/>
                <a:gd name="connsiteX3" fmla="*/ 1717453 w 1717452"/>
                <a:gd name="connsiteY3" fmla="*/ 135541 h 1381506"/>
                <a:gd name="connsiteX4" fmla="*/ 1300258 w 1717452"/>
                <a:gd name="connsiteY4" fmla="*/ 0 h 138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452" h="1381506">
                  <a:moveTo>
                    <a:pt x="1300258" y="0"/>
                  </a:moveTo>
                  <a:cubicBezTo>
                    <a:pt x="1094137" y="528638"/>
                    <a:pt x="592836" y="910780"/>
                    <a:pt x="0" y="942880"/>
                  </a:cubicBezTo>
                  <a:lnTo>
                    <a:pt x="0" y="1381506"/>
                  </a:lnTo>
                  <a:cubicBezTo>
                    <a:pt x="787146" y="1348740"/>
                    <a:pt x="1453420" y="839629"/>
                    <a:pt x="1717453" y="135541"/>
                  </a:cubicBezTo>
                  <a:lnTo>
                    <a:pt x="1300258" y="0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Inter" panose="02000503000000020004" pitchFamily="50" charset="0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A853953E-A56F-642D-2A1A-64491CE67D8C}"/>
                </a:ext>
              </a:extLst>
            </p:cNvPr>
            <p:cNvSpPr/>
            <p:nvPr/>
          </p:nvSpPr>
          <p:spPr>
            <a:xfrm>
              <a:off x="7986803" y="3150250"/>
              <a:ext cx="1222610" cy="2511869"/>
            </a:xfrm>
            <a:custGeom>
              <a:avLst/>
              <a:gdLst>
                <a:gd name="connsiteX0" fmla="*/ 983742 w 983741"/>
                <a:gd name="connsiteY0" fmla="*/ 354711 h 2021109"/>
                <a:gd name="connsiteX1" fmla="*/ 725996 w 983741"/>
                <a:gd name="connsiteY1" fmla="*/ 0 h 2021109"/>
                <a:gd name="connsiteX2" fmla="*/ 0 w 983741"/>
                <a:gd name="connsiteY2" fmla="*/ 1502569 h 2021109"/>
                <a:gd name="connsiteX3" fmla="*/ 71152 w 983741"/>
                <a:gd name="connsiteY3" fmla="*/ 2021110 h 2021109"/>
                <a:gd name="connsiteX4" fmla="*/ 488347 w 983741"/>
                <a:gd name="connsiteY4" fmla="*/ 1885569 h 2021109"/>
                <a:gd name="connsiteX5" fmla="*/ 438150 w 983741"/>
                <a:gd name="connsiteY5" fmla="*/ 1502569 h 2021109"/>
                <a:gd name="connsiteX6" fmla="*/ 983742 w 983741"/>
                <a:gd name="connsiteY6" fmla="*/ 354711 h 202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3741" h="2021109">
                  <a:moveTo>
                    <a:pt x="983742" y="354711"/>
                  </a:moveTo>
                  <a:lnTo>
                    <a:pt x="725996" y="0"/>
                  </a:lnTo>
                  <a:cubicBezTo>
                    <a:pt x="283845" y="352044"/>
                    <a:pt x="0" y="894778"/>
                    <a:pt x="0" y="1502569"/>
                  </a:cubicBezTo>
                  <a:cubicBezTo>
                    <a:pt x="0" y="1682210"/>
                    <a:pt x="24765" y="1856137"/>
                    <a:pt x="71152" y="2021110"/>
                  </a:cubicBezTo>
                  <a:lnTo>
                    <a:pt x="488347" y="1885569"/>
                  </a:lnTo>
                  <a:cubicBezTo>
                    <a:pt x="455581" y="1763363"/>
                    <a:pt x="438150" y="1634966"/>
                    <a:pt x="438150" y="1502569"/>
                  </a:cubicBezTo>
                  <a:cubicBezTo>
                    <a:pt x="438150" y="1040225"/>
                    <a:pt x="650938" y="626650"/>
                    <a:pt x="983742" y="35471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Inter" panose="02000503000000020004" pitchFamily="50" charset="0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F2FF8800-CDC8-5EFF-43D3-F39A0133C973}"/>
                </a:ext>
              </a:extLst>
            </p:cNvPr>
            <p:cNvSpPr/>
            <p:nvPr/>
          </p:nvSpPr>
          <p:spPr>
            <a:xfrm>
              <a:off x="8137734" y="5672817"/>
              <a:ext cx="2134597" cy="1716959"/>
            </a:xfrm>
            <a:custGeom>
              <a:avLst/>
              <a:gdLst>
                <a:gd name="connsiteX0" fmla="*/ 417290 w 1717548"/>
                <a:gd name="connsiteY0" fmla="*/ 0 h 1381506"/>
                <a:gd name="connsiteX1" fmla="*/ 0 w 1717548"/>
                <a:gd name="connsiteY1" fmla="*/ 135541 h 1381506"/>
                <a:gd name="connsiteX2" fmla="*/ 1717548 w 1717548"/>
                <a:gd name="connsiteY2" fmla="*/ 1381506 h 1381506"/>
                <a:gd name="connsiteX3" fmla="*/ 1717548 w 1717548"/>
                <a:gd name="connsiteY3" fmla="*/ 942880 h 1381506"/>
                <a:gd name="connsiteX4" fmla="*/ 417290 w 1717548"/>
                <a:gd name="connsiteY4" fmla="*/ 0 h 138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548" h="1381506">
                  <a:moveTo>
                    <a:pt x="417290" y="0"/>
                  </a:moveTo>
                  <a:lnTo>
                    <a:pt x="0" y="135541"/>
                  </a:lnTo>
                  <a:cubicBezTo>
                    <a:pt x="264033" y="839629"/>
                    <a:pt x="930307" y="1348740"/>
                    <a:pt x="1717548" y="1381506"/>
                  </a:cubicBezTo>
                  <a:lnTo>
                    <a:pt x="1717548" y="942880"/>
                  </a:lnTo>
                  <a:cubicBezTo>
                    <a:pt x="1124617" y="910780"/>
                    <a:pt x="623411" y="528638"/>
                    <a:pt x="417290" y="0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Inter" panose="02000503000000020004" pitchFamily="50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E3140A9-AFEA-F5BD-47BC-E461AA87FB6A}"/>
              </a:ext>
            </a:extLst>
          </p:cNvPr>
          <p:cNvSpPr txBox="1"/>
          <p:nvPr/>
        </p:nvSpPr>
        <p:spPr>
          <a:xfrm rot="2066760">
            <a:off x="990768" y="5857170"/>
            <a:ext cx="2153892" cy="105277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CROSS-BORDER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VELOCITY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9BAEFB-9CA2-5CC1-B8CB-DCE5E4FA8B82}"/>
              </a:ext>
            </a:extLst>
          </p:cNvPr>
          <p:cNvSpPr txBox="1"/>
          <p:nvPr/>
        </p:nvSpPr>
        <p:spPr>
          <a:xfrm rot="19455598">
            <a:off x="2741089" y="5808659"/>
            <a:ext cx="1907896" cy="105277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DEFEND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DEPOSITS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7FFB50-7D18-853D-0963-3040B0BEFB18}"/>
              </a:ext>
            </a:extLst>
          </p:cNvPr>
          <p:cNvSpPr txBox="1"/>
          <p:nvPr/>
        </p:nvSpPr>
        <p:spPr>
          <a:xfrm>
            <a:off x="1756231" y="3210836"/>
            <a:ext cx="2178347" cy="135349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TREASURY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F3E9936-8522-90D6-30EA-C8DCFDADAAD1}"/>
              </a:ext>
            </a:extLst>
          </p:cNvPr>
          <p:cNvSpPr txBox="1"/>
          <p:nvPr/>
        </p:nvSpPr>
        <p:spPr>
          <a:xfrm rot="17236602">
            <a:off x="527591" y="4143487"/>
            <a:ext cx="2178347" cy="135349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FX SAVINGS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5597A6A-72C2-F425-D8DE-32257074BC01}"/>
              </a:ext>
            </a:extLst>
          </p:cNvPr>
          <p:cNvSpPr txBox="1"/>
          <p:nvPr/>
        </p:nvSpPr>
        <p:spPr>
          <a:xfrm rot="4407921">
            <a:off x="2885776" y="4176511"/>
            <a:ext cx="2178347" cy="135349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COMMERCIAL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PAYMENTS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924EC-D582-6FBE-BEF8-7338BF437518}"/>
              </a:ext>
            </a:extLst>
          </p:cNvPr>
          <p:cNvSpPr txBox="1"/>
          <p:nvPr/>
        </p:nvSpPr>
        <p:spPr>
          <a:xfrm>
            <a:off x="466451" y="2310624"/>
            <a:ext cx="13689011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Digital Assets unlock multi-pronged benefits. Defining the commercial objectives helps define operational priorities.</a:t>
            </a:r>
            <a:endParaRPr lang="en-US" sz="1800">
              <a:solidFill>
                <a:schemeClr val="tx1"/>
              </a:solidFill>
              <a:highlight>
                <a:srgbClr val="FFFF00"/>
              </a:highlight>
              <a:latin typeface="Inter Light" panose="02000403000000020004" pitchFamily="2" charset="0"/>
              <a:ea typeface="Inter Light" panose="02000403000000020004" pitchFamily="2" charset="0"/>
              <a:cs typeface="Inter Light" panose="02000403000000020004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214382-5132-3240-8765-246B496B4C7A}"/>
              </a:ext>
            </a:extLst>
          </p:cNvPr>
          <p:cNvGrpSpPr/>
          <p:nvPr/>
        </p:nvGrpSpPr>
        <p:grpSpPr>
          <a:xfrm>
            <a:off x="6350000" y="3429016"/>
            <a:ext cx="7518400" cy="3807624"/>
            <a:chOff x="6350000" y="3116057"/>
            <a:chExt cx="7518400" cy="3124612"/>
          </a:xfrm>
          <a:solidFill>
            <a:schemeClr val="bg1"/>
          </a:solidFill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6692B28-8EF3-7568-8301-87354A17CE89}"/>
                </a:ext>
              </a:extLst>
            </p:cNvPr>
            <p:cNvSpPr/>
            <p:nvPr/>
          </p:nvSpPr>
          <p:spPr>
            <a:xfrm>
              <a:off x="6350000" y="3116057"/>
              <a:ext cx="7518400" cy="5507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C241066-CC85-4614-FEA3-205106518AEF}"/>
                </a:ext>
              </a:extLst>
            </p:cNvPr>
            <p:cNvSpPr/>
            <p:nvPr/>
          </p:nvSpPr>
          <p:spPr>
            <a:xfrm>
              <a:off x="6350000" y="3759524"/>
              <a:ext cx="7518400" cy="5507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AF75100-D254-7571-2315-2AA0AD45DB32}"/>
                </a:ext>
              </a:extLst>
            </p:cNvPr>
            <p:cNvSpPr/>
            <p:nvPr/>
          </p:nvSpPr>
          <p:spPr>
            <a:xfrm>
              <a:off x="6350000" y="4402990"/>
              <a:ext cx="7518400" cy="5507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DC36D67-83F7-3161-75D0-AD0AC0DA1BEF}"/>
                </a:ext>
              </a:extLst>
            </p:cNvPr>
            <p:cNvSpPr/>
            <p:nvPr/>
          </p:nvSpPr>
          <p:spPr>
            <a:xfrm>
              <a:off x="6350000" y="5046457"/>
              <a:ext cx="7518400" cy="5507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9298849-9501-9263-34B3-BD9243414B63}"/>
                </a:ext>
              </a:extLst>
            </p:cNvPr>
            <p:cNvSpPr/>
            <p:nvPr/>
          </p:nvSpPr>
          <p:spPr>
            <a:xfrm>
              <a:off x="6350000" y="5689924"/>
              <a:ext cx="7518400" cy="5507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89564525-4CBC-1F3C-6039-1E9C54A7E36C}"/>
              </a:ext>
            </a:extLst>
          </p:cNvPr>
          <p:cNvSpPr/>
          <p:nvPr/>
        </p:nvSpPr>
        <p:spPr>
          <a:xfrm>
            <a:off x="6477572" y="3527018"/>
            <a:ext cx="467978" cy="467976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5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AA91F4-4448-D3A6-7F45-6E7F3D82CA96}"/>
              </a:ext>
            </a:extLst>
          </p:cNvPr>
          <p:cNvSpPr/>
          <p:nvPr/>
        </p:nvSpPr>
        <p:spPr>
          <a:xfrm>
            <a:off x="6477572" y="4308414"/>
            <a:ext cx="467978" cy="467976"/>
          </a:xfrm>
          <a:prstGeom prst="ellipse">
            <a:avLst/>
          </a:prstGeom>
          <a:gradFill flip="none" rotWithShape="1">
            <a:gsLst>
              <a:gs pos="100000">
                <a:srgbClr val="BD67D4"/>
              </a:gs>
              <a:gs pos="5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4B3013-813C-992B-2416-DA96784284B8}"/>
              </a:ext>
            </a:extLst>
          </p:cNvPr>
          <p:cNvSpPr/>
          <p:nvPr/>
        </p:nvSpPr>
        <p:spPr>
          <a:xfrm>
            <a:off x="6477572" y="5106436"/>
            <a:ext cx="467978" cy="467976"/>
          </a:xfrm>
          <a:prstGeom prst="ellipse">
            <a:avLst/>
          </a:prstGeom>
          <a:gradFill flip="none" rotWithShape="1">
            <a:gsLst>
              <a:gs pos="100000">
                <a:srgbClr val="8F42CB"/>
              </a:gs>
              <a:gs pos="50000">
                <a:schemeClr val="accent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BFEA4D-6EB9-16A6-D219-CC17D74F5423}"/>
              </a:ext>
            </a:extLst>
          </p:cNvPr>
          <p:cNvSpPr/>
          <p:nvPr/>
        </p:nvSpPr>
        <p:spPr>
          <a:xfrm>
            <a:off x="6477572" y="5887832"/>
            <a:ext cx="467978" cy="467976"/>
          </a:xfrm>
          <a:prstGeom prst="ellipse">
            <a:avLst/>
          </a:prstGeom>
          <a:gradFill flip="none" rotWithShape="1">
            <a:gsLst>
              <a:gs pos="100000">
                <a:srgbClr val="BD67D4"/>
              </a:gs>
              <a:gs pos="5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4DEE5F-5681-4997-9F87-1A3C3D981E0C}"/>
              </a:ext>
            </a:extLst>
          </p:cNvPr>
          <p:cNvSpPr/>
          <p:nvPr/>
        </p:nvSpPr>
        <p:spPr>
          <a:xfrm>
            <a:off x="6477572" y="6669229"/>
            <a:ext cx="467978" cy="467976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5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031B3D-A328-FA3D-306F-5E779E560C55}"/>
              </a:ext>
            </a:extLst>
          </p:cNvPr>
          <p:cNvSpPr txBox="1"/>
          <p:nvPr/>
        </p:nvSpPr>
        <p:spPr>
          <a:xfrm>
            <a:off x="6996349" y="3591729"/>
            <a:ext cx="216353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400" b="1"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TREASURY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7086AC-1F97-4522-79AD-A00259F0422F}"/>
              </a:ext>
            </a:extLst>
          </p:cNvPr>
          <p:cNvSpPr txBox="1"/>
          <p:nvPr/>
        </p:nvSpPr>
        <p:spPr>
          <a:xfrm>
            <a:off x="6996349" y="4283228"/>
            <a:ext cx="216353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400" b="1"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COMMERCIAL </a:t>
            </a:r>
          </a:p>
          <a:p>
            <a:r>
              <a:rPr lang="en-US" sz="1400" b="1"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PAYMENTS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766254-461C-6E58-4E0F-7985EF31A96E}"/>
              </a:ext>
            </a:extLst>
          </p:cNvPr>
          <p:cNvSpPr txBox="1"/>
          <p:nvPr/>
        </p:nvSpPr>
        <p:spPr>
          <a:xfrm>
            <a:off x="6996349" y="5079094"/>
            <a:ext cx="216353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400" b="1"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DEFEND </a:t>
            </a:r>
          </a:p>
          <a:p>
            <a:r>
              <a:rPr lang="en-US" sz="1400" b="1"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DEPOSITS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26868C-6E56-64FE-3DF4-BD3E5082DA23}"/>
              </a:ext>
            </a:extLst>
          </p:cNvPr>
          <p:cNvSpPr txBox="1"/>
          <p:nvPr/>
        </p:nvSpPr>
        <p:spPr>
          <a:xfrm>
            <a:off x="6996349" y="5858027"/>
            <a:ext cx="216353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400" b="1"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CROSS-BORDER</a:t>
            </a:r>
          </a:p>
          <a:p>
            <a:r>
              <a:rPr lang="en-US" sz="1400" b="1"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VELOCITY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43E9F3-31B8-BF07-D6FF-69DF34AD3C41}"/>
              </a:ext>
            </a:extLst>
          </p:cNvPr>
          <p:cNvSpPr txBox="1"/>
          <p:nvPr/>
        </p:nvSpPr>
        <p:spPr>
          <a:xfrm>
            <a:off x="6996349" y="6744681"/>
            <a:ext cx="216353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400" b="1">
                <a:latin typeface="GT Standard L Extended" pitchFamily="2" charset="77"/>
                <a:ea typeface="Inter Medium" panose="02000503000000020004" pitchFamily="2" charset="0"/>
                <a:cs typeface="Inter Medium" panose="02000503000000020004" pitchFamily="2" charset="0"/>
              </a:rPr>
              <a:t>FX SAVINGS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A16E8BF-373B-F432-6826-417C75FDC51A}"/>
              </a:ext>
            </a:extLst>
          </p:cNvPr>
          <p:cNvCxnSpPr/>
          <p:nvPr/>
        </p:nvCxnSpPr>
        <p:spPr>
          <a:xfrm>
            <a:off x="8652933" y="3761006"/>
            <a:ext cx="3352800" cy="0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041F12-CC17-8D38-84BF-0D4CD91A2B18}"/>
              </a:ext>
            </a:extLst>
          </p:cNvPr>
          <p:cNvCxnSpPr>
            <a:cxnSpLocks/>
          </p:cNvCxnSpPr>
          <p:nvPr/>
        </p:nvCxnSpPr>
        <p:spPr>
          <a:xfrm>
            <a:off x="8890000" y="4542402"/>
            <a:ext cx="3115733" cy="0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2EEC71-6210-ABCB-4E3B-3F4C45036FA2}"/>
              </a:ext>
            </a:extLst>
          </p:cNvPr>
          <p:cNvCxnSpPr/>
          <p:nvPr/>
        </p:nvCxnSpPr>
        <p:spPr>
          <a:xfrm>
            <a:off x="8652933" y="5321335"/>
            <a:ext cx="3352800" cy="0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6D015A3-A03F-5734-D6F6-53A27183303D}"/>
              </a:ext>
            </a:extLst>
          </p:cNvPr>
          <p:cNvCxnSpPr>
            <a:cxnSpLocks/>
          </p:cNvCxnSpPr>
          <p:nvPr/>
        </p:nvCxnSpPr>
        <p:spPr>
          <a:xfrm>
            <a:off x="9159879" y="6116950"/>
            <a:ext cx="2845854" cy="0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9A4984C-46CC-238C-738E-F51BB0FD412B}"/>
              </a:ext>
            </a:extLst>
          </p:cNvPr>
          <p:cNvCxnSpPr/>
          <p:nvPr/>
        </p:nvCxnSpPr>
        <p:spPr>
          <a:xfrm>
            <a:off x="8652933" y="6895883"/>
            <a:ext cx="3352800" cy="0"/>
          </a:xfrm>
          <a:prstGeom prst="straightConnector1">
            <a:avLst/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6BFB5FE-E69A-57B9-2C15-4C7E8F00BDB4}"/>
              </a:ext>
            </a:extLst>
          </p:cNvPr>
          <p:cNvSpPr txBox="1"/>
          <p:nvPr/>
        </p:nvSpPr>
        <p:spPr>
          <a:xfrm>
            <a:off x="9806228" y="3507534"/>
            <a:ext cx="1280114" cy="46166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Liquidity orchestration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61535E-1545-7870-2B79-C21B66BBFF16}"/>
              </a:ext>
            </a:extLst>
          </p:cNvPr>
          <p:cNvSpPr txBox="1"/>
          <p:nvPr/>
        </p:nvSpPr>
        <p:spPr>
          <a:xfrm>
            <a:off x="9585345" y="4320334"/>
            <a:ext cx="1721880" cy="46166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Embedded Payment orchestration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72BBBF-686A-DB4B-8045-6C008120E46D}"/>
              </a:ext>
            </a:extLst>
          </p:cNvPr>
          <p:cNvSpPr txBox="1"/>
          <p:nvPr/>
        </p:nvSpPr>
        <p:spPr>
          <a:xfrm>
            <a:off x="9585345" y="5099267"/>
            <a:ext cx="1721880" cy="46166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Deposit Engagement Engine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9F9A46-6D82-CFBB-BCE6-05EDC9D972A0}"/>
              </a:ext>
            </a:extLst>
          </p:cNvPr>
          <p:cNvSpPr txBox="1"/>
          <p:nvPr/>
        </p:nvSpPr>
        <p:spPr>
          <a:xfrm>
            <a:off x="9585345" y="5884575"/>
            <a:ext cx="1721880" cy="46166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Payment and Corridor Flow Engine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B1EFFB-ABC8-199D-35D1-14494F8C6B4F}"/>
              </a:ext>
            </a:extLst>
          </p:cNvPr>
          <p:cNvSpPr txBox="1"/>
          <p:nvPr/>
        </p:nvSpPr>
        <p:spPr>
          <a:xfrm>
            <a:off x="9804003" y="6669883"/>
            <a:ext cx="1284564" cy="46166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FX Arbitrage Engine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6F9EAF-5BCC-60FD-1ECB-101DEECB649B}"/>
              </a:ext>
            </a:extLst>
          </p:cNvPr>
          <p:cNvSpPr txBox="1"/>
          <p:nvPr/>
        </p:nvSpPr>
        <p:spPr>
          <a:xfrm>
            <a:off x="12146519" y="3507534"/>
            <a:ext cx="151579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2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Working Capital Optimization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160520-0850-746B-B2D0-40FE73EA91FC}"/>
              </a:ext>
            </a:extLst>
          </p:cNvPr>
          <p:cNvSpPr txBox="1"/>
          <p:nvPr/>
        </p:nvSpPr>
        <p:spPr>
          <a:xfrm>
            <a:off x="12146520" y="4320334"/>
            <a:ext cx="172188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2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Share-of-wallet Expansion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5F0774-D66E-45FD-520A-D8AC0CAC7CF8}"/>
              </a:ext>
            </a:extLst>
          </p:cNvPr>
          <p:cNvSpPr txBox="1"/>
          <p:nvPr/>
        </p:nvSpPr>
        <p:spPr>
          <a:xfrm>
            <a:off x="12146520" y="5099267"/>
            <a:ext cx="172188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2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Core Funding Protection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AB5F10-98C9-44EE-5012-686444994A5C}"/>
              </a:ext>
            </a:extLst>
          </p:cNvPr>
          <p:cNvSpPr txBox="1"/>
          <p:nvPr/>
        </p:nvSpPr>
        <p:spPr>
          <a:xfrm>
            <a:off x="12146520" y="5884575"/>
            <a:ext cx="172188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2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Settlement Speed </a:t>
            </a:r>
            <a:r>
              <a:rPr lang="en-US" sz="1200" b="1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Ladership</a:t>
            </a:r>
            <a:endParaRPr lang="en-US" sz="1200" b="1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B71AD6-734C-1C91-25D9-4079E9A64964}"/>
              </a:ext>
            </a:extLst>
          </p:cNvPr>
          <p:cNvSpPr txBox="1"/>
          <p:nvPr/>
        </p:nvSpPr>
        <p:spPr>
          <a:xfrm>
            <a:off x="12146520" y="6669883"/>
            <a:ext cx="1284564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2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Cost takeout and Savings</a:t>
            </a:r>
          </a:p>
        </p:txBody>
      </p:sp>
    </p:spTree>
    <p:extLst>
      <p:ext uri="{BB962C8B-B14F-4D97-AF65-F5344CB8AC3E}">
        <p14:creationId xmlns:p14="http://schemas.microsoft.com/office/powerpoint/2010/main" val="67780758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645A4-F16C-B8C9-5EF1-1FBE9F959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B2E1E1B-AC97-ADA8-3E46-140F64A5F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51" y="888296"/>
            <a:ext cx="4358641" cy="201337"/>
          </a:xfrm>
        </p:spPr>
        <p:txBody>
          <a:bodyPr/>
          <a:lstStyle/>
          <a:p>
            <a:r>
              <a:rPr lang="en-US"/>
              <a:t>CoreIgnite in Digital Assets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90F41E-F7EB-9FEE-B404-8EE2F71E002C}"/>
              </a:ext>
            </a:extLst>
          </p:cNvPr>
          <p:cNvGrpSpPr/>
          <p:nvPr/>
        </p:nvGrpSpPr>
        <p:grpSpPr>
          <a:xfrm>
            <a:off x="466450" y="3559745"/>
            <a:ext cx="2020383" cy="2820765"/>
            <a:chOff x="9514001" y="-1047309"/>
            <a:chExt cx="2349740" cy="271683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0C4287B-3709-F023-BE29-B4B37BDDF8FE}"/>
                </a:ext>
              </a:extLst>
            </p:cNvPr>
            <p:cNvGrpSpPr/>
            <p:nvPr/>
          </p:nvGrpSpPr>
          <p:grpSpPr>
            <a:xfrm>
              <a:off x="9514001" y="-1047309"/>
              <a:ext cx="2349740" cy="2716835"/>
              <a:chOff x="9514001" y="-1047309"/>
              <a:chExt cx="2349740" cy="2716835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ECAD81F-0C97-23D6-732F-6BC2231D6BE1}"/>
                  </a:ext>
                </a:extLst>
              </p:cNvPr>
              <p:cNvSpPr/>
              <p:nvPr/>
            </p:nvSpPr>
            <p:spPr>
              <a:xfrm>
                <a:off x="9514001" y="-1047309"/>
                <a:ext cx="2349740" cy="2716835"/>
              </a:xfrm>
              <a:prstGeom prst="roundRect">
                <a:avLst>
                  <a:gd name="adj" fmla="val 3936"/>
                </a:avLst>
              </a:prstGeom>
              <a:solidFill>
                <a:schemeClr val="bg2">
                  <a:lumMod val="90000"/>
                  <a:alpha val="5003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ysClr val="windowText" lastClr="000000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solidFill>
                    <a:sysClr val="windowText" lastClr="000000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solidFill>
                    <a:sysClr val="windowText" lastClr="000000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solidFill>
                    <a:sysClr val="windowText" lastClr="000000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solidFill>
                    <a:sysClr val="windowText" lastClr="000000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  <a:p>
                <a:pPr algn="ctr"/>
                <a:endParaRPr lang="en-US" sz="16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AD8FA05C-6957-4C72-2DB2-81C81C0E7D18}"/>
                  </a:ext>
                </a:extLst>
              </p:cNvPr>
              <p:cNvSpPr/>
              <p:nvPr/>
            </p:nvSpPr>
            <p:spPr>
              <a:xfrm>
                <a:off x="9739520" y="-410369"/>
                <a:ext cx="1910595" cy="4401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>
                    <a:latin typeface="Inter SemiBold" panose="02000503000000020004" pitchFamily="2" charset="0"/>
                    <a:ea typeface="Inter SemiBold" panose="02000503000000020004" pitchFamily="2" charset="0"/>
                    <a:cs typeface="Inter SemiBold" panose="02000503000000020004" pitchFamily="2" charset="0"/>
                  </a:rPr>
                  <a:t>Treasury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84C1587-FD8E-71F8-8E97-B79D91BAFC72}"/>
                  </a:ext>
                </a:extLst>
              </p:cNvPr>
              <p:cNvSpPr/>
              <p:nvPr/>
            </p:nvSpPr>
            <p:spPr>
              <a:xfrm>
                <a:off x="9760098" y="226767"/>
                <a:ext cx="1910595" cy="44010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>
                    <a:latin typeface="Inter SemiBold" panose="02000503000000020004" pitchFamily="2" charset="0"/>
                    <a:ea typeface="Inter SemiBold" panose="02000503000000020004" pitchFamily="2" charset="0"/>
                    <a:cs typeface="Inter SemiBold" panose="02000503000000020004" pitchFamily="2" charset="0"/>
                  </a:rPr>
                  <a:t>Customer Deposits</a:t>
                </a: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DFCA09E-0D66-FDF4-74BD-15D7C298D9CC}"/>
                  </a:ext>
                </a:extLst>
              </p:cNvPr>
              <p:cNvSpPr/>
              <p:nvPr/>
            </p:nvSpPr>
            <p:spPr>
              <a:xfrm>
                <a:off x="9760098" y="860369"/>
                <a:ext cx="1910595" cy="41159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>
                    <a:latin typeface="Inter SemiBold" panose="02000503000000020004" pitchFamily="2" charset="0"/>
                    <a:ea typeface="Inter SemiBold" panose="02000503000000020004" pitchFamily="2" charset="0"/>
                    <a:cs typeface="Inter SemiBold" panose="02000503000000020004" pitchFamily="2" charset="0"/>
                  </a:rPr>
                  <a:t>Operational Deposits Subledgers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D08677-45F5-ED5C-0F0A-D053C692318E}"/>
                </a:ext>
              </a:extLst>
            </p:cNvPr>
            <p:cNvSpPr txBox="1"/>
            <p:nvPr/>
          </p:nvSpPr>
          <p:spPr>
            <a:xfrm>
              <a:off x="9626253" y="-990731"/>
              <a:ext cx="2122692" cy="385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ysClr val="windowText" lastClr="000000"/>
                  </a:solidFill>
                  <a:latin typeface="GT Standard L Extended Medium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  <a:t>Source of Truth Systems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6BF374-F6C2-E993-C421-CEC79B8AA7B2}"/>
              </a:ext>
            </a:extLst>
          </p:cNvPr>
          <p:cNvGrpSpPr/>
          <p:nvPr/>
        </p:nvGrpSpPr>
        <p:grpSpPr>
          <a:xfrm>
            <a:off x="2285222" y="4014384"/>
            <a:ext cx="10501138" cy="3132446"/>
            <a:chOff x="2285222" y="4014384"/>
            <a:chExt cx="10501138" cy="3132446"/>
          </a:xfrm>
        </p:grpSpPr>
        <p:cxnSp>
          <p:nvCxnSpPr>
            <p:cNvPr id="121" name="Connector: Elbow 120">
              <a:extLst>
                <a:ext uri="{FF2B5EF4-FFF2-40B4-BE49-F238E27FC236}">
                  <a16:creationId xmlns:a16="http://schemas.microsoft.com/office/drawing/2014/main" id="{D8AB208A-2A8C-FC93-F5C7-2B38705A3D07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 flipV="1">
              <a:off x="2285222" y="4449522"/>
              <a:ext cx="1033503" cy="1"/>
            </a:xfrm>
            <a:prstGeom prst="bentConnector3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or: Elbow 123">
              <a:extLst>
                <a:ext uri="{FF2B5EF4-FFF2-40B4-BE49-F238E27FC236}">
                  <a16:creationId xmlns:a16="http://schemas.microsoft.com/office/drawing/2014/main" id="{C3ACFAFA-344D-0234-B312-9D708675F889}"/>
                </a:ext>
              </a:extLst>
            </p:cNvPr>
            <p:cNvCxnSpPr>
              <a:cxnSpLocks/>
              <a:endCxn id="71" idx="1"/>
            </p:cNvCxnSpPr>
            <p:nvPr/>
          </p:nvCxnSpPr>
          <p:spPr>
            <a:xfrm flipV="1">
              <a:off x="2302915" y="5111031"/>
              <a:ext cx="1025028" cy="1"/>
            </a:xfrm>
            <a:prstGeom prst="bentConnector3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or: Elbow 126">
              <a:extLst>
                <a:ext uri="{FF2B5EF4-FFF2-40B4-BE49-F238E27FC236}">
                  <a16:creationId xmlns:a16="http://schemas.microsoft.com/office/drawing/2014/main" id="{2FF13203-763F-7E05-1D53-EBDA93D35EE7}"/>
                </a:ext>
              </a:extLst>
            </p:cNvPr>
            <p:cNvCxnSpPr>
              <a:cxnSpLocks/>
              <a:endCxn id="99" idx="1"/>
            </p:cNvCxnSpPr>
            <p:nvPr/>
          </p:nvCxnSpPr>
          <p:spPr>
            <a:xfrm flipV="1">
              <a:off x="2302915" y="5752749"/>
              <a:ext cx="1025028" cy="1319"/>
            </a:xfrm>
            <a:prstGeom prst="bentConnector3">
              <a:avLst/>
            </a:prstGeom>
            <a:ln w="9525">
              <a:solidFill>
                <a:schemeClr val="tx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F42910E7-3B62-C4AE-EA92-176910AE9D11}"/>
                </a:ext>
              </a:extLst>
            </p:cNvPr>
            <p:cNvSpPr txBox="1"/>
            <p:nvPr/>
          </p:nvSpPr>
          <p:spPr>
            <a:xfrm>
              <a:off x="2394463" y="5440913"/>
              <a:ext cx="877791" cy="28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1:1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3691A7AC-6EB5-A02C-C34E-46ADA6735983}"/>
                </a:ext>
              </a:extLst>
            </p:cNvPr>
            <p:cNvSpPr txBox="1"/>
            <p:nvPr/>
          </p:nvSpPr>
          <p:spPr>
            <a:xfrm>
              <a:off x="2394463" y="4687896"/>
              <a:ext cx="877791" cy="28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1:1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828E7BD3-C6BD-A1D6-F4DB-92655B213051}"/>
                </a:ext>
              </a:extLst>
            </p:cNvPr>
            <p:cNvSpPr txBox="1"/>
            <p:nvPr/>
          </p:nvSpPr>
          <p:spPr>
            <a:xfrm>
              <a:off x="2394463" y="4014384"/>
              <a:ext cx="877791" cy="28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1:1</a:t>
              </a:r>
            </a:p>
          </p:txBody>
        </p: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2A321C69-1E49-132E-6D66-E41F9495A512}"/>
                </a:ext>
              </a:extLst>
            </p:cNvPr>
            <p:cNvCxnSpPr>
              <a:cxnSpLocks/>
              <a:endCxn id="94" idx="2"/>
            </p:cNvCxnSpPr>
            <p:nvPr/>
          </p:nvCxnSpPr>
          <p:spPr>
            <a:xfrm>
              <a:off x="9289019" y="4944102"/>
              <a:ext cx="1701506" cy="706051"/>
            </a:xfrm>
            <a:prstGeom prst="bentConnector4">
              <a:avLst>
                <a:gd name="adj1" fmla="val 27352"/>
                <a:gd name="adj2" fmla="val 132377"/>
              </a:avLst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EBE2DCC0-7ED0-F752-F9B3-1F4A877D5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7343" y="4094660"/>
              <a:ext cx="3489017" cy="407307"/>
            </a:xfrm>
            <a:prstGeom prst="bentConnector2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37780C5D-B2D7-4FCC-47EC-5139ED9770D1}"/>
                </a:ext>
              </a:extLst>
            </p:cNvPr>
            <p:cNvCxnSpPr>
              <a:cxnSpLocks/>
              <a:endCxn id="98" idx="2"/>
            </p:cNvCxnSpPr>
            <p:nvPr/>
          </p:nvCxnSpPr>
          <p:spPr>
            <a:xfrm>
              <a:off x="9287898" y="5623807"/>
              <a:ext cx="1713697" cy="1523023"/>
            </a:xfrm>
            <a:prstGeom prst="bentConnector4">
              <a:avLst>
                <a:gd name="adj1" fmla="val 27836"/>
                <a:gd name="adj2" fmla="val 115010"/>
              </a:avLst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282575EA-CE7A-FD1B-9162-8BA5EA7897C1}"/>
                </a:ext>
              </a:extLst>
            </p:cNvPr>
            <p:cNvCxnSpPr>
              <a:cxnSpLocks/>
              <a:endCxn id="97" idx="2"/>
            </p:cNvCxnSpPr>
            <p:nvPr/>
          </p:nvCxnSpPr>
          <p:spPr>
            <a:xfrm>
              <a:off x="9288335" y="5287664"/>
              <a:ext cx="3498023" cy="362488"/>
            </a:xfrm>
            <a:prstGeom prst="bentConnector4">
              <a:avLst>
                <a:gd name="adj1" fmla="val 38862"/>
                <a:gd name="adj2" fmla="val 163064"/>
              </a:avLst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853962E8-A25C-DCBF-80E6-DBAEDEB7393E}"/>
                </a:ext>
              </a:extLst>
            </p:cNvPr>
            <p:cNvCxnSpPr>
              <a:cxnSpLocks/>
              <a:endCxn id="101" idx="2"/>
            </p:cNvCxnSpPr>
            <p:nvPr/>
          </p:nvCxnSpPr>
          <p:spPr>
            <a:xfrm>
              <a:off x="9287898" y="5954302"/>
              <a:ext cx="3498460" cy="1168574"/>
            </a:xfrm>
            <a:prstGeom prst="bentConnector4">
              <a:avLst>
                <a:gd name="adj1" fmla="val 38863"/>
                <a:gd name="adj2" fmla="val 119562"/>
              </a:avLst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51BA3676-1889-E5BA-D980-811E820F61F1}"/>
                </a:ext>
              </a:extLst>
            </p:cNvPr>
            <p:cNvCxnSpPr>
              <a:cxnSpLocks/>
              <a:endCxn id="96" idx="2"/>
            </p:cNvCxnSpPr>
            <p:nvPr/>
          </p:nvCxnSpPr>
          <p:spPr>
            <a:xfrm flipV="1">
              <a:off x="9297343" y="4103755"/>
              <a:ext cx="1683664" cy="172514"/>
            </a:xfrm>
            <a:prstGeom prst="bentConnector2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7F9969-F643-6090-EB12-E2F37C051502}"/>
              </a:ext>
            </a:extLst>
          </p:cNvPr>
          <p:cNvGrpSpPr/>
          <p:nvPr/>
        </p:nvGrpSpPr>
        <p:grpSpPr>
          <a:xfrm>
            <a:off x="9779780" y="2423613"/>
            <a:ext cx="4190261" cy="5154299"/>
            <a:chOff x="9779780" y="2423613"/>
            <a:chExt cx="4190261" cy="515429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51A0785-3462-0E9A-56BC-456025CDDC69}"/>
                </a:ext>
              </a:extLst>
            </p:cNvPr>
            <p:cNvSpPr/>
            <p:nvPr/>
          </p:nvSpPr>
          <p:spPr>
            <a:xfrm>
              <a:off x="9779780" y="2423613"/>
              <a:ext cx="4190261" cy="5154299"/>
            </a:xfrm>
            <a:prstGeom prst="roundRect">
              <a:avLst>
                <a:gd name="adj" fmla="val 2484"/>
              </a:avLst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r>
                <a:rPr lang="en-US" sz="1600">
                  <a:solidFill>
                    <a:sysClr val="windowText" lastClr="000000"/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 </a:t>
              </a: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AEACDE8-DB91-9169-42AC-25E59269E6FD}"/>
                </a:ext>
              </a:extLst>
            </p:cNvPr>
            <p:cNvSpPr txBox="1"/>
            <p:nvPr/>
          </p:nvSpPr>
          <p:spPr>
            <a:xfrm>
              <a:off x="10112027" y="2572188"/>
              <a:ext cx="3525767" cy="287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ysClr val="windowText" lastClr="000000"/>
                  </a:solidFill>
                  <a:latin typeface="GT Standard L Extended Medium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  <a:t>Integration Target Landscape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469CE991-1C4D-22B5-037C-D6A51CD69A83}"/>
                </a:ext>
              </a:extLst>
            </p:cNvPr>
            <p:cNvSpPr/>
            <p:nvPr/>
          </p:nvSpPr>
          <p:spPr>
            <a:xfrm>
              <a:off x="10219804" y="4983514"/>
              <a:ext cx="1541441" cy="666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Ripple Custody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3186DA07-C21E-0483-3511-705D4D227AC4}"/>
                </a:ext>
              </a:extLst>
            </p:cNvPr>
            <p:cNvSpPr/>
            <p:nvPr/>
          </p:nvSpPr>
          <p:spPr>
            <a:xfrm>
              <a:off x="12007129" y="3438878"/>
              <a:ext cx="1558460" cy="666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Acme Co</a:t>
              </a:r>
            </a:p>
            <a:p>
              <a:pPr algn="ctr"/>
              <a:r>
                <a:rPr lang="en-US" sz="1200" b="1" dirty="0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(</a:t>
              </a:r>
              <a:r>
                <a:rPr lang="en-US" sz="1200" b="1" dirty="0" err="1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Tassat</a:t>
              </a:r>
              <a:r>
                <a:rPr lang="en-US" sz="1200" b="1" dirty="0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)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16C4A04F-615D-382C-8B54-16A2F2AE0D4B}"/>
                </a:ext>
              </a:extLst>
            </p:cNvPr>
            <p:cNvSpPr/>
            <p:nvPr/>
          </p:nvSpPr>
          <p:spPr>
            <a:xfrm>
              <a:off x="10200768" y="3437116"/>
              <a:ext cx="1560477" cy="666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Cari Network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967B25FB-B0E5-45A3-2099-FF7707AD8CA9}"/>
                </a:ext>
              </a:extLst>
            </p:cNvPr>
            <p:cNvSpPr/>
            <p:nvPr/>
          </p:nvSpPr>
          <p:spPr>
            <a:xfrm>
              <a:off x="12007128" y="4983513"/>
              <a:ext cx="1558460" cy="666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Other Co</a:t>
              </a:r>
            </a:p>
            <a:p>
              <a:pPr algn="ctr"/>
              <a:r>
                <a:rPr lang="en-US" sz="1200" b="1" dirty="0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(Coinbase)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F2BC0D63-5AC9-405A-D960-48243F04F333}"/>
                </a:ext>
              </a:extLst>
            </p:cNvPr>
            <p:cNvSpPr/>
            <p:nvPr/>
          </p:nvSpPr>
          <p:spPr>
            <a:xfrm>
              <a:off x="10241945" y="6480191"/>
              <a:ext cx="1519299" cy="666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Ripple Payments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B53661F8-B24B-F05B-BBCB-14E52791DA55}"/>
                </a:ext>
              </a:extLst>
            </p:cNvPr>
            <p:cNvSpPr/>
            <p:nvPr/>
          </p:nvSpPr>
          <p:spPr>
            <a:xfrm>
              <a:off x="12007128" y="6456237"/>
              <a:ext cx="1558460" cy="666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ysClr val="windowText" lastClr="000000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RLN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E8B00DE-C957-D059-4564-FCEA2736D680}"/>
                </a:ext>
              </a:extLst>
            </p:cNvPr>
            <p:cNvSpPr txBox="1"/>
            <p:nvPr/>
          </p:nvSpPr>
          <p:spPr>
            <a:xfrm>
              <a:off x="9779780" y="2993832"/>
              <a:ext cx="4190261" cy="255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Tokenized deposits issuance, settlement &amp; management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25020A4-5332-0D84-2D5A-A869AE729B80}"/>
                </a:ext>
              </a:extLst>
            </p:cNvPr>
            <p:cNvSpPr txBox="1"/>
            <p:nvPr/>
          </p:nvSpPr>
          <p:spPr>
            <a:xfrm>
              <a:off x="9779780" y="4606654"/>
              <a:ext cx="4190261" cy="255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Crypto custody and trading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2DB8D89-D060-284E-AC90-3C5C949EE7EF}"/>
                </a:ext>
              </a:extLst>
            </p:cNvPr>
            <p:cNvSpPr txBox="1"/>
            <p:nvPr/>
          </p:nvSpPr>
          <p:spPr>
            <a:xfrm>
              <a:off x="9779780" y="6159219"/>
              <a:ext cx="4190261" cy="255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Cross-border and local payments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E6805A-6608-0DA6-5DC3-AFEF4BE0F4FC}"/>
              </a:ext>
            </a:extLst>
          </p:cNvPr>
          <p:cNvGrpSpPr/>
          <p:nvPr/>
        </p:nvGrpSpPr>
        <p:grpSpPr>
          <a:xfrm>
            <a:off x="3096136" y="3346850"/>
            <a:ext cx="6354298" cy="3021793"/>
            <a:chOff x="3096136" y="3346850"/>
            <a:chExt cx="6354298" cy="3021793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C2926E28-D11A-B19C-40D8-B0F25A530F2B}"/>
                </a:ext>
              </a:extLst>
            </p:cNvPr>
            <p:cNvSpPr/>
            <p:nvPr/>
          </p:nvSpPr>
          <p:spPr>
            <a:xfrm>
              <a:off x="3241042" y="4129185"/>
              <a:ext cx="1676564" cy="1902336"/>
            </a:xfrm>
            <a:prstGeom prst="roundRect">
              <a:avLst>
                <a:gd name="adj" fmla="val 5668"/>
              </a:avLst>
            </a:prstGeom>
            <a:noFill/>
            <a:ln w="63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1B798DF-2763-C1FF-7848-1131F46CA698}"/>
                </a:ext>
              </a:extLst>
            </p:cNvPr>
            <p:cNvSpPr/>
            <p:nvPr/>
          </p:nvSpPr>
          <p:spPr>
            <a:xfrm>
              <a:off x="3096136" y="3346850"/>
              <a:ext cx="6354298" cy="3021793"/>
            </a:xfrm>
            <a:prstGeom prst="roundRect">
              <a:avLst>
                <a:gd name="adj" fmla="val 3751"/>
              </a:avLst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1728DA79-1BE0-8E53-9F13-D9DC1F597128}"/>
                </a:ext>
              </a:extLst>
            </p:cNvPr>
            <p:cNvSpPr/>
            <p:nvPr/>
          </p:nvSpPr>
          <p:spPr>
            <a:xfrm>
              <a:off x="3318725" y="4216956"/>
              <a:ext cx="1510037" cy="4651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Treasury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32899D41-A8EA-06E5-A697-B366BE43089B}"/>
                </a:ext>
              </a:extLst>
            </p:cNvPr>
            <p:cNvSpPr/>
            <p:nvPr/>
          </p:nvSpPr>
          <p:spPr>
            <a:xfrm>
              <a:off x="3327943" y="4878465"/>
              <a:ext cx="1500818" cy="4651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Customer Deposits</a:t>
              </a: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5D2DA715-A0CB-1F1C-E9A1-96C6178EB1FA}"/>
                </a:ext>
              </a:extLst>
            </p:cNvPr>
            <p:cNvSpPr/>
            <p:nvPr/>
          </p:nvSpPr>
          <p:spPr>
            <a:xfrm>
              <a:off x="3327943" y="5532384"/>
              <a:ext cx="1500818" cy="44073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Operational Subledgers</a:t>
              </a: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395E4D72-B39C-579F-F024-CC76A2C95601}"/>
                </a:ext>
              </a:extLst>
            </p:cNvPr>
            <p:cNvSpPr/>
            <p:nvPr/>
          </p:nvSpPr>
          <p:spPr>
            <a:xfrm>
              <a:off x="6920984" y="4148794"/>
              <a:ext cx="2311457" cy="25494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Cari Tokenized Deposit</a:t>
              </a:r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44C21CB4-7AAC-1CC5-E5EB-0D27FD0AD060}"/>
                </a:ext>
              </a:extLst>
            </p:cNvPr>
            <p:cNvSpPr/>
            <p:nvPr/>
          </p:nvSpPr>
          <p:spPr>
            <a:xfrm>
              <a:off x="6920984" y="4812856"/>
              <a:ext cx="2311457" cy="262491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Ripple Crypto Custody &amp; Trading</a:t>
              </a:r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517C6030-B69F-9B89-3ACB-780A12514956}"/>
                </a:ext>
              </a:extLst>
            </p:cNvPr>
            <p:cNvSpPr/>
            <p:nvPr/>
          </p:nvSpPr>
          <p:spPr>
            <a:xfrm>
              <a:off x="6920984" y="5494254"/>
              <a:ext cx="2311457" cy="25910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Ripple Payments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966E70B-709C-832E-855F-95F10B1F14B9}"/>
                </a:ext>
              </a:extLst>
            </p:cNvPr>
            <p:cNvSpPr/>
            <p:nvPr/>
          </p:nvSpPr>
          <p:spPr>
            <a:xfrm>
              <a:off x="6920984" y="4467113"/>
              <a:ext cx="2311457" cy="262491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Acme </a:t>
              </a:r>
              <a:r>
                <a:rPr lang="en-US" sz="1000" b="1" dirty="0" err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CoTokenized</a:t>
              </a:r>
              <a:r>
                <a:rPr lang="en-US" sz="1000" b="1" dirty="0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 Deposit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25A5B42B-8F2D-5A60-C435-804B5E568BCE}"/>
                </a:ext>
              </a:extLst>
            </p:cNvPr>
            <p:cNvSpPr/>
            <p:nvPr/>
          </p:nvSpPr>
          <p:spPr>
            <a:xfrm>
              <a:off x="6934922" y="5156418"/>
              <a:ext cx="2311457" cy="262491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err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OtherCo</a:t>
              </a:r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 Custody &amp; Trading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1E2291BC-A813-EEF0-58D2-3D106D7508CA}"/>
                </a:ext>
              </a:extLst>
            </p:cNvPr>
            <p:cNvSpPr/>
            <p:nvPr/>
          </p:nvSpPr>
          <p:spPr>
            <a:xfrm>
              <a:off x="6920984" y="5824749"/>
              <a:ext cx="2311457" cy="25910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Euronet Payments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8C42E0-A977-5AA8-0664-BCE238E87FB0}"/>
                </a:ext>
              </a:extLst>
            </p:cNvPr>
            <p:cNvSpPr txBox="1"/>
            <p:nvPr/>
          </p:nvSpPr>
          <p:spPr>
            <a:xfrm>
              <a:off x="3123845" y="3850977"/>
              <a:ext cx="1981190" cy="255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 Fusion Apps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F4511704-7859-72F0-909A-CB29A11E0107}"/>
                </a:ext>
              </a:extLst>
            </p:cNvPr>
            <p:cNvSpPr/>
            <p:nvPr/>
          </p:nvSpPr>
          <p:spPr>
            <a:xfrm>
              <a:off x="5154505" y="4216956"/>
              <a:ext cx="1505227" cy="46513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Tokenized Deposit</a:t>
              </a:r>
              <a:b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</a:br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Flow</a:t>
              </a:r>
              <a:endParaRPr lang="en-US" sz="1050" b="1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  <a:cs typeface="Inter SemiBold" panose="02000503000000020004" pitchFamily="2" charset="0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A20DC3AE-D257-94BB-54B3-441E4E16C67F}"/>
                </a:ext>
              </a:extLst>
            </p:cNvPr>
            <p:cNvSpPr/>
            <p:nvPr/>
          </p:nvSpPr>
          <p:spPr>
            <a:xfrm>
              <a:off x="5154504" y="4865600"/>
              <a:ext cx="1505228" cy="46513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Crypto Custody </a:t>
              </a:r>
              <a:b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</a:br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Flow</a:t>
              </a:r>
              <a:endParaRPr lang="en-US" sz="1050" b="1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  <a:cs typeface="Inter SemiBold" panose="02000503000000020004" pitchFamily="2" charset="0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8FC3F85-7C2C-121F-074E-84F0A9891D3B}"/>
                </a:ext>
              </a:extLst>
            </p:cNvPr>
            <p:cNvSpPr/>
            <p:nvPr/>
          </p:nvSpPr>
          <p:spPr>
            <a:xfrm>
              <a:off x="5154504" y="5520308"/>
              <a:ext cx="1505228" cy="44073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Payments</a:t>
              </a:r>
              <a:b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</a:br>
              <a:r>
                <a:rPr lang="en-US" sz="1000" b="1">
                  <a:solidFill>
                    <a:schemeClr val="bg1"/>
                  </a:solidFill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Flow</a:t>
              </a:r>
              <a:endParaRPr lang="en-US" sz="1050" b="1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  <a:cs typeface="Inter SemiBold" panose="02000503000000020004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9031F7-3804-38E2-B0D6-10C430300810}"/>
                </a:ext>
              </a:extLst>
            </p:cNvPr>
            <p:cNvSpPr txBox="1"/>
            <p:nvPr/>
          </p:nvSpPr>
          <p:spPr>
            <a:xfrm>
              <a:off x="4911090" y="3850304"/>
              <a:ext cx="1981190" cy="255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Flows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ABD30A2-A57A-199D-D71E-217C9F506A82}"/>
                </a:ext>
              </a:extLst>
            </p:cNvPr>
            <p:cNvSpPr/>
            <p:nvPr/>
          </p:nvSpPr>
          <p:spPr>
            <a:xfrm>
              <a:off x="5439129" y="3949753"/>
              <a:ext cx="47468" cy="474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F299835-A80E-5C22-973B-EA6B4B7EA54F}"/>
                </a:ext>
              </a:extLst>
            </p:cNvPr>
            <p:cNvSpPr txBox="1"/>
            <p:nvPr/>
          </p:nvSpPr>
          <p:spPr>
            <a:xfrm>
              <a:off x="6878195" y="3839020"/>
              <a:ext cx="2370913" cy="255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Service Provider Fusion Apps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ED64210-3FB7-3F3B-99A4-457B92F0F082}"/>
                </a:ext>
              </a:extLst>
            </p:cNvPr>
            <p:cNvSpPr txBox="1"/>
            <p:nvPr/>
          </p:nvSpPr>
          <p:spPr>
            <a:xfrm>
              <a:off x="4947760" y="3438530"/>
              <a:ext cx="25400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ysClr val="windowText" lastClr="000000"/>
                  </a:solidFill>
                  <a:latin typeface="GT Standard L Extended Medium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  <a:t>CoreIgnite</a:t>
              </a:r>
              <a:endParaRPr lang="en-US" sz="1400" b="1" dirty="0">
                <a:solidFill>
                  <a:sysClr val="windowText" lastClr="000000"/>
                </a:solidFill>
                <a:latin typeface="GT Standard L Extended Medium" pitchFamily="2" charset="77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FA0A92B2-4BD7-770F-E0BE-23B8FFC68E90}"/>
                </a:ext>
              </a:extLst>
            </p:cNvPr>
            <p:cNvSpPr/>
            <p:nvPr/>
          </p:nvSpPr>
          <p:spPr>
            <a:xfrm>
              <a:off x="3333334" y="4136698"/>
              <a:ext cx="1505227" cy="1902336"/>
            </a:xfrm>
            <a:prstGeom prst="roundRect">
              <a:avLst>
                <a:gd name="adj" fmla="val 5668"/>
              </a:avLst>
            </a:prstGeom>
            <a:noFill/>
            <a:ln w="635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18369E28-FF12-36CD-D697-D0B111861EC3}"/>
                </a:ext>
              </a:extLst>
            </p:cNvPr>
            <p:cNvSpPr/>
            <p:nvPr/>
          </p:nvSpPr>
          <p:spPr>
            <a:xfrm>
              <a:off x="5058478" y="4129185"/>
              <a:ext cx="1676564" cy="1902336"/>
            </a:xfrm>
            <a:prstGeom prst="roundRect">
              <a:avLst>
                <a:gd name="adj" fmla="val 5668"/>
              </a:avLst>
            </a:prstGeom>
            <a:noFill/>
            <a:ln w="63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A2F9C872-EE75-360F-3DD1-80B0AB5BD03D}"/>
                </a:ext>
              </a:extLst>
            </p:cNvPr>
            <p:cNvSpPr/>
            <p:nvPr/>
          </p:nvSpPr>
          <p:spPr>
            <a:xfrm>
              <a:off x="6865527" y="4086285"/>
              <a:ext cx="2431816" cy="2094532"/>
            </a:xfrm>
            <a:prstGeom prst="roundRect">
              <a:avLst>
                <a:gd name="adj" fmla="val 3560"/>
              </a:avLst>
            </a:prstGeom>
            <a:noFill/>
            <a:ln w="63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ysClr val="windowText" lastClr="000000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D9DF89-70DB-8B33-4B55-B0AE47B13B7A}"/>
              </a:ext>
            </a:extLst>
          </p:cNvPr>
          <p:cNvGrpSpPr/>
          <p:nvPr/>
        </p:nvGrpSpPr>
        <p:grpSpPr>
          <a:xfrm>
            <a:off x="1325010" y="2196373"/>
            <a:ext cx="8012948" cy="5046204"/>
            <a:chOff x="1325010" y="2196373"/>
            <a:chExt cx="8012948" cy="5046204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CAD1AC8-D6E3-56B3-BC34-028BD048BE2F}"/>
                </a:ext>
              </a:extLst>
            </p:cNvPr>
            <p:cNvSpPr txBox="1"/>
            <p:nvPr/>
          </p:nvSpPr>
          <p:spPr>
            <a:xfrm>
              <a:off x="1325010" y="6581848"/>
              <a:ext cx="2372198" cy="41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sz="10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Model bank modules built once for a pipeline of outcomes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5D25F20-AB4A-05F6-4197-8E3F1993766B}"/>
                </a:ext>
              </a:extLst>
            </p:cNvPr>
            <p:cNvSpPr txBox="1"/>
            <p:nvPr/>
          </p:nvSpPr>
          <p:spPr>
            <a:xfrm>
              <a:off x="7344307" y="6728802"/>
              <a:ext cx="1893441" cy="415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00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Managed services to providers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26185E-A849-8D31-4132-985D17712A07}"/>
                </a:ext>
              </a:extLst>
            </p:cNvPr>
            <p:cNvGrpSpPr/>
            <p:nvPr/>
          </p:nvGrpSpPr>
          <p:grpSpPr>
            <a:xfrm>
              <a:off x="1330275" y="2196373"/>
              <a:ext cx="8007683" cy="5046204"/>
              <a:chOff x="1330275" y="2196373"/>
              <a:chExt cx="8007683" cy="5046204"/>
            </a:xfrm>
          </p:grpSpPr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9C5C8C99-4F07-08C3-0BB5-77BA532E1AA8}"/>
                  </a:ext>
                </a:extLst>
              </p:cNvPr>
              <p:cNvSpPr txBox="1"/>
              <p:nvPr/>
            </p:nvSpPr>
            <p:spPr>
              <a:xfrm>
                <a:off x="5243426" y="2247979"/>
                <a:ext cx="1981190" cy="57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000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rPr>
                  <a:t>Orchestration flows with account and funding model nuances handled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2717042-0244-ED7C-0CC9-DF3D34A5B581}"/>
                  </a:ext>
                </a:extLst>
              </p:cNvPr>
              <p:cNvSpPr txBox="1"/>
              <p:nvPr/>
            </p:nvSpPr>
            <p:spPr>
              <a:xfrm>
                <a:off x="5243425" y="2851848"/>
                <a:ext cx="2461386" cy="255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000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rPr>
                  <a:t>1 flow unlocks many providers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8EBCDA0-7642-43CE-40E8-24145AC3A361}"/>
                  </a:ext>
                </a:extLst>
              </p:cNvPr>
              <p:cNvGrpSpPr/>
              <p:nvPr/>
            </p:nvGrpSpPr>
            <p:grpSpPr>
              <a:xfrm>
                <a:off x="1330275" y="2196373"/>
                <a:ext cx="8007683" cy="5046204"/>
                <a:chOff x="1330275" y="2196373"/>
                <a:chExt cx="8007683" cy="5046204"/>
              </a:xfrm>
            </p:grpSpPr>
            <p:cxnSp>
              <p:nvCxnSpPr>
                <p:cNvPr id="217" name="Connector: Curved 216">
                  <a:extLst>
                    <a:ext uri="{FF2B5EF4-FFF2-40B4-BE49-F238E27FC236}">
                      <a16:creationId xmlns:a16="http://schemas.microsoft.com/office/drawing/2014/main" id="{5E2DED81-ADE9-F06C-3F04-D7E5F144A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1193" y="6208429"/>
                  <a:ext cx="336246" cy="474913"/>
                </a:xfrm>
                <a:prstGeom prst="curvedConnector2">
                  <a:avLst/>
                </a:prstGeom>
                <a:ln w="9525"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Elbow Connector 53">
                  <a:extLst>
                    <a:ext uri="{FF2B5EF4-FFF2-40B4-BE49-F238E27FC236}">
                      <a16:creationId xmlns:a16="http://schemas.microsoft.com/office/drawing/2014/main" id="{6211588D-5531-B359-0D5F-DA88BB99FB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4666970" y="3169606"/>
                  <a:ext cx="1264751" cy="322233"/>
                </a:xfrm>
                <a:prstGeom prst="bentConnector4">
                  <a:avLst>
                    <a:gd name="adj1" fmla="val 22208"/>
                    <a:gd name="adj2" fmla="val 173656"/>
                  </a:avLst>
                </a:prstGeom>
                <a:ln w="95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or: Curved 216">
                  <a:extLst>
                    <a:ext uri="{FF2B5EF4-FFF2-40B4-BE49-F238E27FC236}">
                      <a16:creationId xmlns:a16="http://schemas.microsoft.com/office/drawing/2014/main" id="{C8FA4476-27F3-C307-712A-ABC66ACDCC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7042967" y="6180819"/>
                  <a:ext cx="208442" cy="693168"/>
                </a:xfrm>
                <a:prstGeom prst="curvedConnector2">
                  <a:avLst/>
                </a:prstGeom>
                <a:ln w="9525"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8F5ED27F-7BC0-12A5-8F95-BDF97EE7BAAA}"/>
                    </a:ext>
                  </a:extLst>
                </p:cNvPr>
                <p:cNvSpPr/>
                <p:nvPr/>
              </p:nvSpPr>
              <p:spPr>
                <a:xfrm>
                  <a:off x="5212363" y="2196373"/>
                  <a:ext cx="2385724" cy="1003947"/>
                </a:xfrm>
                <a:prstGeom prst="roundRect">
                  <a:avLst>
                    <a:gd name="adj" fmla="val 12740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A" sz="1600" err="1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endParaRPr>
                </a:p>
              </p:txBody>
            </p:sp>
            <p:sp>
              <p:nvSpPr>
                <p:cNvPr id="133" name="Rounded Rectangle 132">
                  <a:extLst>
                    <a:ext uri="{FF2B5EF4-FFF2-40B4-BE49-F238E27FC236}">
                      <a16:creationId xmlns:a16="http://schemas.microsoft.com/office/drawing/2014/main" id="{D64D80CD-A72A-7F88-95D8-8075EDEE485E}"/>
                    </a:ext>
                  </a:extLst>
                </p:cNvPr>
                <p:cNvSpPr/>
                <p:nvPr/>
              </p:nvSpPr>
              <p:spPr>
                <a:xfrm>
                  <a:off x="7311728" y="6671556"/>
                  <a:ext cx="2026230" cy="571021"/>
                </a:xfrm>
                <a:prstGeom prst="roundRect">
                  <a:avLst>
                    <a:gd name="adj" fmla="val 21487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A" sz="1600" err="1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endParaRPr>
                </a:p>
              </p:txBody>
            </p:sp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5D048BD2-BCE3-49B8-2C30-BCDBB62F8458}"/>
                    </a:ext>
                  </a:extLst>
                </p:cNvPr>
                <p:cNvSpPr/>
                <p:nvPr/>
              </p:nvSpPr>
              <p:spPr>
                <a:xfrm>
                  <a:off x="1330275" y="6504046"/>
                  <a:ext cx="2372198" cy="571021"/>
                </a:xfrm>
                <a:prstGeom prst="roundRect">
                  <a:avLst>
                    <a:gd name="adj" fmla="val 17278"/>
                  </a:avLst>
                </a:prstGeom>
                <a:noFill/>
                <a:ln w="635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A" sz="1600" err="1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endParaRPr>
                </a:p>
              </p:txBody>
            </p:sp>
          </p:grpSp>
        </p:grp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E9E1CBAD-3A0B-2FAE-3ED3-0BAEA0CF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Assets with </a:t>
            </a:r>
            <a:r>
              <a:rPr lang="en-US" dirty="0" err="1"/>
              <a:t>CoreIgnite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26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6F761-BF2D-2D80-B9AD-D60AB9AB2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FD3EB33-AE63-454F-86E9-252000EEA1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0" r="531"/>
          <a:stretch>
            <a:fillRect/>
          </a:stretch>
        </p:blipFill>
        <p:spPr>
          <a:xfrm>
            <a:off x="465194" y="1958690"/>
            <a:ext cx="1937997" cy="3750646"/>
          </a:xfrm>
          <a:prstGeom prst="roundRect">
            <a:avLst>
              <a:gd name="adj" fmla="val 13183"/>
            </a:avLst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9668C6E8-4629-61D7-2E15-33E0D679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1097280"/>
          </a:xfrm>
        </p:spPr>
        <p:txBody>
          <a:bodyPr/>
          <a:lstStyle/>
          <a:p>
            <a:r>
              <a:rPr lang="en-US"/>
              <a:t>Stablecoin for the retail bank</a:t>
            </a:r>
            <a:endParaRPr lang="en-UA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E5D3E4-6857-427C-4A53-0ECD0FBF260A}"/>
              </a:ext>
            </a:extLst>
          </p:cNvPr>
          <p:cNvGrpSpPr/>
          <p:nvPr/>
        </p:nvGrpSpPr>
        <p:grpSpPr>
          <a:xfrm>
            <a:off x="465194" y="4887859"/>
            <a:ext cx="1916710" cy="2011929"/>
            <a:chOff x="465194" y="4887859"/>
            <a:chExt cx="1916710" cy="20119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1668DD-E9EF-06B8-B785-8D8567E7D8DE}"/>
                </a:ext>
              </a:extLst>
            </p:cNvPr>
            <p:cNvSpPr txBox="1"/>
            <p:nvPr/>
          </p:nvSpPr>
          <p:spPr>
            <a:xfrm>
              <a:off x="465194" y="5884125"/>
              <a:ext cx="1916710" cy="1015663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11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defRPr>
              </a:lvl1pPr>
            </a:lstStyle>
            <a:p>
              <a:r>
                <a:rPr lang="en-US"/>
                <a:t>Bank customer has a “Cryptocurrency account”.</a:t>
              </a:r>
              <a:br>
                <a:rPr lang="en-US"/>
              </a:br>
              <a:r>
                <a:rPr lang="en-US"/>
                <a:t>(Commercial/HNW: on-chain ; Retail: Off-chain)</a:t>
              </a:r>
              <a:br>
                <a:rPr lang="en-US"/>
              </a:br>
              <a:br>
                <a:rPr lang="en-US"/>
              </a:br>
              <a:r>
                <a:rPr lang="en-US"/>
                <a:t>User clicks “Browse”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38D8F6-4F43-B15C-7DAC-B253F28B42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942" y="4887859"/>
              <a:ext cx="3155" cy="1116796"/>
            </a:xfrm>
            <a:prstGeom prst="line">
              <a:avLst/>
            </a:prstGeom>
            <a:ln w="12700" cap="rnd"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2ED4C8C-C8C7-F3AA-9CAB-6DF5E950CE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3" t="825" r="1743" b="956"/>
          <a:stretch>
            <a:fillRect/>
          </a:stretch>
        </p:blipFill>
        <p:spPr>
          <a:xfrm>
            <a:off x="4582663" y="1952455"/>
            <a:ext cx="1838040" cy="3750647"/>
          </a:xfrm>
          <a:prstGeom prst="roundRect">
            <a:avLst>
              <a:gd name="adj" fmla="val 10914"/>
            </a:avLst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611EC03-C1DE-5752-3A24-2CA46EBB5093}"/>
              </a:ext>
            </a:extLst>
          </p:cNvPr>
          <p:cNvGrpSpPr/>
          <p:nvPr/>
        </p:nvGrpSpPr>
        <p:grpSpPr>
          <a:xfrm>
            <a:off x="4582663" y="4882097"/>
            <a:ext cx="1821841" cy="2525522"/>
            <a:chOff x="4582663" y="4882097"/>
            <a:chExt cx="1821841" cy="252552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F262B97-0E17-3A4E-A1F8-167D04AA61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7411" y="4882097"/>
              <a:ext cx="3155" cy="1116796"/>
            </a:xfrm>
            <a:prstGeom prst="line">
              <a:avLst/>
            </a:prstGeom>
            <a:ln w="12700" cap="rnd"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732215-BD3A-7A41-E24B-D3E8D4AC101C}"/>
                </a:ext>
              </a:extLst>
            </p:cNvPr>
            <p:cNvSpPr txBox="1"/>
            <p:nvPr/>
          </p:nvSpPr>
          <p:spPr>
            <a:xfrm>
              <a:off x="4582663" y="5884125"/>
              <a:ext cx="1821841" cy="1523494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11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defRPr>
              </a:lvl1pPr>
            </a:lstStyle>
            <a:p>
              <a:r>
                <a:rPr lang="en-US"/>
                <a:t>User selects the amount of fiat currency they wish to convert into the selected digital </a:t>
              </a:r>
              <a:r>
                <a:rPr lang="en-US" err="1"/>
                <a:t>asset,and</a:t>
              </a:r>
              <a:r>
                <a:rPr lang="en-US"/>
                <a:t> requests quote. This amount is withdrawn from the checking account (with the ability to set min and max limits)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8651BB9-A334-2F00-1916-A53F9865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46" t="831" r="2003" b="957"/>
          <a:stretch>
            <a:fillRect/>
          </a:stretch>
        </p:blipFill>
        <p:spPr>
          <a:xfrm>
            <a:off x="6584851" y="1952455"/>
            <a:ext cx="1847519" cy="3750647"/>
          </a:xfrm>
          <a:prstGeom prst="roundRect">
            <a:avLst>
              <a:gd name="adj" fmla="val 10659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3900EA-4310-B07E-9E72-C0F1A83F77BC}"/>
              </a:ext>
            </a:extLst>
          </p:cNvPr>
          <p:cNvGrpSpPr/>
          <p:nvPr/>
        </p:nvGrpSpPr>
        <p:grpSpPr>
          <a:xfrm>
            <a:off x="6584851" y="4882097"/>
            <a:ext cx="1847519" cy="2694799"/>
            <a:chOff x="6584851" y="4882097"/>
            <a:chExt cx="1847519" cy="269479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B8B3DF-5413-E9AB-EAFA-0195E569A7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9599" y="4882097"/>
              <a:ext cx="3155" cy="1116796"/>
            </a:xfrm>
            <a:prstGeom prst="line">
              <a:avLst/>
            </a:prstGeom>
            <a:ln w="12700" cap="rnd"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960053-B682-7569-1A9D-262DA52C313A}"/>
                </a:ext>
              </a:extLst>
            </p:cNvPr>
            <p:cNvSpPr txBox="1"/>
            <p:nvPr/>
          </p:nvSpPr>
          <p:spPr>
            <a:xfrm>
              <a:off x="6584851" y="5884125"/>
              <a:ext cx="1847519" cy="169277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11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defRPr>
              </a:lvl1pPr>
            </a:lstStyle>
            <a:p>
              <a:r>
                <a:rPr lang="en-US" err="1"/>
                <a:t>CoreIgnite</a:t>
              </a:r>
              <a:r>
                <a:rPr lang="en-US"/>
                <a:t> passes the purchase request to Ripple which sends back a quote with fees breakdown(which may be flat or varying depending on the institutional relationship). The user submits the quote for purchase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8639AB1-29EB-1141-146A-E3000D5917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65" t="1268" r="2818" b="1268"/>
          <a:stretch>
            <a:fillRect/>
          </a:stretch>
        </p:blipFill>
        <p:spPr>
          <a:xfrm>
            <a:off x="8596518" y="1952455"/>
            <a:ext cx="1841212" cy="3750647"/>
          </a:xfrm>
          <a:prstGeom prst="roundRect">
            <a:avLst>
              <a:gd name="adj" fmla="val 10926"/>
            </a:avLst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752376-BBF3-AA8E-8DE3-FC6AB1FD28F6}"/>
              </a:ext>
            </a:extLst>
          </p:cNvPr>
          <p:cNvGrpSpPr/>
          <p:nvPr/>
        </p:nvGrpSpPr>
        <p:grpSpPr>
          <a:xfrm>
            <a:off x="8596518" y="4882097"/>
            <a:ext cx="1838057" cy="2356245"/>
            <a:chOff x="8596518" y="4882097"/>
            <a:chExt cx="1838057" cy="235624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7ECB0A-F341-2176-47AE-E9250FE451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1266" y="4882097"/>
              <a:ext cx="3155" cy="1116796"/>
            </a:xfrm>
            <a:prstGeom prst="line">
              <a:avLst/>
            </a:prstGeom>
            <a:ln w="12700" cap="rnd"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943C95-1EB2-8490-7077-F7C13E10E226}"/>
                </a:ext>
              </a:extLst>
            </p:cNvPr>
            <p:cNvSpPr txBox="1"/>
            <p:nvPr/>
          </p:nvSpPr>
          <p:spPr>
            <a:xfrm>
              <a:off x="8596518" y="5884125"/>
              <a:ext cx="1838057" cy="1354217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11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defRPr>
              </a:lvl1pPr>
            </a:lstStyle>
            <a:p>
              <a:r>
                <a:rPr lang="en-US" err="1"/>
                <a:t>CoreIgnite</a:t>
              </a:r>
              <a:r>
                <a:rPr lang="en-US"/>
                <a:t> and Ripple orchestrate stablecoin transfer into the user’s cryptocurrency account. Ripple enforces bank-configured policy and rules at the time of performing the operation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7C73DD9-4CBE-5BF0-6B0A-157C824A3A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82" t="801" r="1504" b="1603"/>
          <a:stretch>
            <a:fillRect/>
          </a:stretch>
        </p:blipFill>
        <p:spPr>
          <a:xfrm>
            <a:off x="10601878" y="1952454"/>
            <a:ext cx="1819903" cy="3750647"/>
          </a:xfrm>
          <a:prstGeom prst="roundRect">
            <a:avLst>
              <a:gd name="adj" fmla="val 9744"/>
            </a:avLst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ADA8A5-CEBC-D8AA-2D7D-01C8B5E8502B}"/>
              </a:ext>
            </a:extLst>
          </p:cNvPr>
          <p:cNvGrpSpPr/>
          <p:nvPr/>
        </p:nvGrpSpPr>
        <p:grpSpPr>
          <a:xfrm>
            <a:off x="10601878" y="4882097"/>
            <a:ext cx="1908874" cy="1340582"/>
            <a:chOff x="10601878" y="4882097"/>
            <a:chExt cx="1908874" cy="134058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EF85071-BCFC-89C2-0E4D-BD509CCFFA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6626" y="4882097"/>
              <a:ext cx="3155" cy="1116796"/>
            </a:xfrm>
            <a:prstGeom prst="line">
              <a:avLst/>
            </a:prstGeom>
            <a:ln w="12700" cap="rnd"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EEAD99-A627-6F46-8BF5-5CD5FA874154}"/>
                </a:ext>
              </a:extLst>
            </p:cNvPr>
            <p:cNvSpPr txBox="1"/>
            <p:nvPr/>
          </p:nvSpPr>
          <p:spPr>
            <a:xfrm>
              <a:off x="10601878" y="5884125"/>
              <a:ext cx="1908874" cy="338554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11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defRPr>
              </a:lvl1pPr>
            </a:lstStyle>
            <a:p>
              <a:r>
                <a:rPr lang="en-US"/>
                <a:t>User gets confirmation of executed purchase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4561A6-CB4C-F81E-BEC7-32C3940AC8D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96" t="950" r="4138" b="1331"/>
          <a:stretch>
            <a:fillRect/>
          </a:stretch>
        </p:blipFill>
        <p:spPr>
          <a:xfrm>
            <a:off x="12585930" y="1952454"/>
            <a:ext cx="1827146" cy="3750647"/>
          </a:xfrm>
          <a:prstGeom prst="roundRect">
            <a:avLst>
              <a:gd name="adj" fmla="val 11329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EADCE79-EBCB-6112-7A68-1355AA9771F2}"/>
              </a:ext>
            </a:extLst>
          </p:cNvPr>
          <p:cNvGrpSpPr/>
          <p:nvPr/>
        </p:nvGrpSpPr>
        <p:grpSpPr>
          <a:xfrm>
            <a:off x="12585930" y="4882097"/>
            <a:ext cx="1827146" cy="2356245"/>
            <a:chOff x="12585930" y="4882097"/>
            <a:chExt cx="1827146" cy="235624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5DF803A-3535-7EA8-4D20-4B03DD020C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00678" y="4882097"/>
              <a:ext cx="3155" cy="1116796"/>
            </a:xfrm>
            <a:prstGeom prst="line">
              <a:avLst/>
            </a:prstGeom>
            <a:ln w="12700" cap="rnd"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9ABBCF-46F9-22A3-AC4F-349373EA1A1B}"/>
                </a:ext>
              </a:extLst>
            </p:cNvPr>
            <p:cNvSpPr txBox="1"/>
            <p:nvPr/>
          </p:nvSpPr>
          <p:spPr>
            <a:xfrm>
              <a:off x="12585930" y="5884125"/>
              <a:ext cx="1827146" cy="1354217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11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defRPr>
              </a:lvl1pPr>
            </a:lstStyle>
            <a:p>
              <a:r>
                <a:rPr lang="en-US"/>
                <a:t>User sees stablecoin balance in the bank’s naïve portfolio view. The experience can be fully bank-themed and controlled by the bank via configuration in </a:t>
              </a:r>
              <a:r>
                <a:rPr lang="en-US" err="1"/>
                <a:t>CoreIgnite</a:t>
              </a:r>
              <a:r>
                <a:rPr lang="en-US"/>
                <a:t>.</a:t>
              </a:r>
            </a:p>
          </p:txBody>
        </p:sp>
      </p:grpSp>
      <p:sp>
        <p:nvSpPr>
          <p:cNvPr id="24" name="Subtitle 18">
            <a:extLst>
              <a:ext uri="{FF2B5EF4-FFF2-40B4-BE49-F238E27FC236}">
                <a16:creationId xmlns:a16="http://schemas.microsoft.com/office/drawing/2014/main" id="{63E607CD-42C0-BB21-FDE3-CA1E36DFB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51" y="888297"/>
            <a:ext cx="4947759" cy="195118"/>
          </a:xfrm>
        </p:spPr>
        <p:txBody>
          <a:bodyPr/>
          <a:lstStyle/>
          <a:p>
            <a:r>
              <a:rPr lang="en-US"/>
              <a:t>Stablecoin operations for retail and commercial clients</a:t>
            </a:r>
            <a:endParaRPr lang="en-UA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A8897A8-02D7-4C88-A9C4-31F0270BE39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61" t="1146" r="1249" b="509"/>
          <a:stretch>
            <a:fillRect/>
          </a:stretch>
        </p:blipFill>
        <p:spPr>
          <a:xfrm>
            <a:off x="2567339" y="1958691"/>
            <a:ext cx="1851176" cy="3750646"/>
          </a:xfrm>
          <a:prstGeom prst="roundRect">
            <a:avLst>
              <a:gd name="adj" fmla="val 12635"/>
            </a:avLst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DA2553E-B9D0-0CC3-56EC-226133065784}"/>
              </a:ext>
            </a:extLst>
          </p:cNvPr>
          <p:cNvGrpSpPr/>
          <p:nvPr/>
        </p:nvGrpSpPr>
        <p:grpSpPr>
          <a:xfrm>
            <a:off x="2494965" y="4882097"/>
            <a:ext cx="1923550" cy="2356245"/>
            <a:chOff x="2494965" y="4882097"/>
            <a:chExt cx="1923550" cy="235624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F5F7E7-FFCF-7CD7-771B-83DF23E4D6CA}"/>
                </a:ext>
              </a:extLst>
            </p:cNvPr>
            <p:cNvSpPr txBox="1"/>
            <p:nvPr/>
          </p:nvSpPr>
          <p:spPr>
            <a:xfrm>
              <a:off x="2494965" y="5920981"/>
              <a:ext cx="1908874" cy="646331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no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11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defRPr>
              </a:lvl1pPr>
            </a:lstStyle>
            <a:p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A8F58C7-429F-9ECD-AA08-D8D7B60349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2087" y="4882097"/>
              <a:ext cx="3155" cy="1116796"/>
            </a:xfrm>
            <a:prstGeom prst="line">
              <a:avLst/>
            </a:prstGeom>
            <a:ln w="12700" cap="rnd">
              <a:gradFill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D150D2-BE63-E507-9270-88FC2587CAC3}"/>
                </a:ext>
              </a:extLst>
            </p:cNvPr>
            <p:cNvSpPr txBox="1"/>
            <p:nvPr/>
          </p:nvSpPr>
          <p:spPr>
            <a:xfrm>
              <a:off x="2567339" y="5884125"/>
              <a:ext cx="1851176" cy="1354217"/>
            </a:xfrm>
            <a:prstGeom prst="rect">
              <a:avLst/>
            </a:prstGeom>
            <a:noFill/>
          </p:spPr>
          <p:txBody>
            <a:bodyPr wrap="square" lIns="108000" tIns="0" rIns="0" bIns="0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11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defRPr>
              </a:lvl1pPr>
            </a:lstStyle>
            <a:p>
              <a:r>
                <a:rPr lang="en-US"/>
                <a:t>User selects the stablecoin they want to purchase. The asset available in the bank’s pre-funded and pre-converted omnibus account are shown as available.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05329D8-9AEF-2FD9-F58F-6BE87C22E40C}"/>
              </a:ext>
            </a:extLst>
          </p:cNvPr>
          <p:cNvSpPr/>
          <p:nvPr/>
        </p:nvSpPr>
        <p:spPr>
          <a:xfrm>
            <a:off x="0" y="7751684"/>
            <a:ext cx="14630400" cy="477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Map APIs, and drop a widget into your front end to enable an end-to-end flow</a:t>
            </a:r>
          </a:p>
        </p:txBody>
      </p:sp>
    </p:spTree>
    <p:extLst>
      <p:ext uri="{BB962C8B-B14F-4D97-AF65-F5344CB8AC3E}">
        <p14:creationId xmlns:p14="http://schemas.microsoft.com/office/powerpoint/2010/main" val="343702000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594CC-534F-9B08-2D6A-541F86B8D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CF31B15-6A5A-C720-A039-F9107B2AE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51" y="888296"/>
            <a:ext cx="7600917" cy="222573"/>
          </a:xfrm>
        </p:spPr>
        <p:txBody>
          <a:bodyPr/>
          <a:lstStyle/>
          <a:p>
            <a:r>
              <a:rPr lang="en-US"/>
              <a:t>DXC is engineering the bridge to sustainable innovation and the foundational flexibility to adapt to the future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575088-D903-AF5F-C031-985D2A18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960609" cy="1097280"/>
          </a:xfrm>
        </p:spPr>
        <p:txBody>
          <a:bodyPr/>
          <a:lstStyle/>
          <a:p>
            <a:r>
              <a:rPr lang="en-US"/>
              <a:t>Continuous Innovation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80E57-CA0B-2C9C-CDB8-08936E365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378" y="2051577"/>
            <a:ext cx="8351777" cy="566528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B92AD96-49B4-B331-C6DB-212E55EFF696}"/>
              </a:ext>
            </a:extLst>
          </p:cNvPr>
          <p:cNvSpPr txBox="1"/>
          <p:nvPr/>
        </p:nvSpPr>
        <p:spPr>
          <a:xfrm>
            <a:off x="1917291" y="3579348"/>
            <a:ext cx="3821212" cy="9079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b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Modular, incremental transformation for each section of the bridge</a:t>
            </a:r>
          </a:p>
          <a:p>
            <a:pPr algn="l">
              <a:spcAft>
                <a:spcPts val="600"/>
              </a:spcAft>
            </a:pPr>
            <a:endParaRPr lang="en-US" sz="1600" b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5092A0-3D69-D7D6-4F82-0729E4288AED}"/>
              </a:ext>
            </a:extLst>
          </p:cNvPr>
          <p:cNvSpPr txBox="1"/>
          <p:nvPr/>
        </p:nvSpPr>
        <p:spPr>
          <a:xfrm>
            <a:off x="6396297" y="6855744"/>
            <a:ext cx="2930980" cy="9079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b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Legacy infrastructure is the anchor for evolution</a:t>
            </a:r>
          </a:p>
          <a:p>
            <a:pPr algn="l">
              <a:spcAft>
                <a:spcPts val="600"/>
              </a:spcAft>
            </a:pPr>
            <a:endParaRPr lang="en-US" sz="1600" b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22E309-24AD-AE09-FD7E-A55842649898}"/>
              </a:ext>
            </a:extLst>
          </p:cNvPr>
          <p:cNvSpPr txBox="1"/>
          <p:nvPr/>
        </p:nvSpPr>
        <p:spPr>
          <a:xfrm>
            <a:off x="11205858" y="2106613"/>
            <a:ext cx="293098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b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AI, DeFi, and real-time, 24/7 settlement, beyond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EDBBC0C-E81D-365A-093F-25E95145FA39}"/>
              </a:ext>
            </a:extLst>
          </p:cNvPr>
          <p:cNvCxnSpPr>
            <a:cxnSpLocks/>
          </p:cNvCxnSpPr>
          <p:nvPr/>
        </p:nvCxnSpPr>
        <p:spPr>
          <a:xfrm flipV="1">
            <a:off x="10191135" y="2403199"/>
            <a:ext cx="929149" cy="521098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08B5674-FCDE-4352-B344-41852FB59D4E}"/>
              </a:ext>
            </a:extLst>
          </p:cNvPr>
          <p:cNvSpPr txBox="1"/>
          <p:nvPr/>
        </p:nvSpPr>
        <p:spPr>
          <a:xfrm>
            <a:off x="8711042" y="5478495"/>
            <a:ext cx="3700200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b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Each incremental expansion running on foundation of GSIB class operating system facilitating scale, resiliency, and efficiency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67E55D-EA4C-7FB2-A91A-16BC2EEE0F19}"/>
              </a:ext>
            </a:extLst>
          </p:cNvPr>
          <p:cNvGrpSpPr/>
          <p:nvPr/>
        </p:nvGrpSpPr>
        <p:grpSpPr>
          <a:xfrm>
            <a:off x="0" y="2924297"/>
            <a:ext cx="14630400" cy="3002477"/>
            <a:chOff x="0" y="1242449"/>
            <a:chExt cx="14630400" cy="3002477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1CF2AC08-CF7A-E747-FA30-E116FB2BDAD9}"/>
                </a:ext>
              </a:extLst>
            </p:cNvPr>
            <p:cNvSpPr/>
            <p:nvPr/>
          </p:nvSpPr>
          <p:spPr>
            <a:xfrm>
              <a:off x="371477" y="1713644"/>
              <a:ext cx="13881624" cy="2125415"/>
            </a:xfrm>
            <a:prstGeom prst="roundRect">
              <a:avLst>
                <a:gd name="adj" fmla="val 50000"/>
              </a:avLst>
            </a:prstGeom>
            <a:noFill/>
            <a:ln>
              <a:gradFill>
                <a:gsLst>
                  <a:gs pos="90000">
                    <a:schemeClr val="accent2">
                      <a:alpha val="40000"/>
                    </a:schemeClr>
                  </a:gs>
                  <a:gs pos="0">
                    <a:schemeClr val="tx2">
                      <a:alpha val="40000"/>
                    </a:schemeClr>
                  </a:gs>
                  <a:gs pos="100000">
                    <a:schemeClr val="accent5">
                      <a:alpha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857C83F5-574A-53B6-067B-0F20CEF3D600}"/>
                </a:ext>
              </a:extLst>
            </p:cNvPr>
            <p:cNvSpPr/>
            <p:nvPr/>
          </p:nvSpPr>
          <p:spPr>
            <a:xfrm>
              <a:off x="191695" y="1502828"/>
              <a:ext cx="14257849" cy="2547048"/>
            </a:xfrm>
            <a:prstGeom prst="roundRect">
              <a:avLst>
                <a:gd name="adj" fmla="val 50000"/>
              </a:avLst>
            </a:prstGeom>
            <a:noFill/>
            <a:ln>
              <a:gradFill>
                <a:gsLst>
                  <a:gs pos="84000">
                    <a:schemeClr val="accent2">
                      <a:alpha val="30000"/>
                    </a:schemeClr>
                  </a:gs>
                  <a:gs pos="0">
                    <a:schemeClr val="tx2">
                      <a:alpha val="30000"/>
                    </a:schemeClr>
                  </a:gs>
                  <a:gs pos="99000">
                    <a:schemeClr val="accent5">
                      <a:alpha val="3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44A21CF0-4D33-235C-509C-CE68D510C020}"/>
                </a:ext>
              </a:extLst>
            </p:cNvPr>
            <p:cNvSpPr/>
            <p:nvPr/>
          </p:nvSpPr>
          <p:spPr>
            <a:xfrm>
              <a:off x="0" y="1242449"/>
              <a:ext cx="14630400" cy="3002477"/>
            </a:xfrm>
            <a:prstGeom prst="roundRect">
              <a:avLst>
                <a:gd name="adj" fmla="val 50000"/>
              </a:avLst>
            </a:prstGeom>
            <a:noFill/>
            <a:ln>
              <a:gradFill>
                <a:gsLst>
                  <a:gs pos="98000">
                    <a:schemeClr val="accent2">
                      <a:alpha val="20000"/>
                    </a:schemeClr>
                  </a:gs>
                  <a:gs pos="0">
                    <a:schemeClr val="tx2">
                      <a:alpha val="20000"/>
                    </a:schemeClr>
                  </a:gs>
                  <a:gs pos="100000">
                    <a:schemeClr val="accent5"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74DE9C0-423E-AB94-327E-087D2B885B34}"/>
              </a:ext>
            </a:extLst>
          </p:cNvPr>
          <p:cNvCxnSpPr/>
          <p:nvPr/>
        </p:nvCxnSpPr>
        <p:spPr>
          <a:xfrm flipV="1">
            <a:off x="10191135" y="5073445"/>
            <a:ext cx="0" cy="40505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62BB14E-3996-3141-E718-5A22646B0BF5}"/>
              </a:ext>
            </a:extLst>
          </p:cNvPr>
          <p:cNvCxnSpPr>
            <a:cxnSpLocks/>
          </p:cNvCxnSpPr>
          <p:nvPr/>
        </p:nvCxnSpPr>
        <p:spPr>
          <a:xfrm flipH="1" flipV="1">
            <a:off x="9955161" y="4884221"/>
            <a:ext cx="235974" cy="20252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65312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37827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254DF-B3C1-EDC6-4B0F-F95D32E21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96740C-A4F8-5F33-3E67-7F6203E45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Trad-Fi </a:t>
            </a:r>
            <a:r>
              <a:rPr lang="en-US" sz="2000" b="1" dirty="0">
                <a:latin typeface="GT Standard L Extended" pitchFamily="2" charset="77"/>
                <a:ea typeface="Inter Medium"/>
                <a:cs typeface="Inter Medium"/>
              </a:rPr>
              <a:t>vs.</a:t>
            </a:r>
            <a:r>
              <a:rPr lang="en-US" sz="2000" dirty="0"/>
              <a:t> </a:t>
            </a:r>
            <a:r>
              <a:rPr lang="en-US" dirty="0"/>
              <a:t>Fintech Perception</a:t>
            </a:r>
            <a:endParaRPr lang="en-IN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07ABE95-F488-3F94-22AD-4B9B3A309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49" y="2102108"/>
            <a:ext cx="13368083" cy="180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800" dirty="0">
                <a:solidFill>
                  <a:srgbClr val="333333"/>
                </a:solidFill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F</a:t>
            </a: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intechs are recognized for their speed of execution, exposing</a:t>
            </a:r>
            <a:r>
              <a:rPr kumimoji="0" lang="en-US" altLang="en-US" sz="180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 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a vast gap </a:t>
            </a:r>
            <a:r>
              <a:rPr lang="en-US" altLang="en-US" sz="1800" dirty="0">
                <a:solidFill>
                  <a:srgbClr val="333333"/>
                </a:solidFill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in</a:t>
            </a: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 monetization</a:t>
            </a:r>
            <a:r>
              <a:rPr kumimoji="0" lang="en-US" altLang="en-US" sz="180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 ability</a:t>
            </a: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 vs 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operating as a fully licensed financial institution.</a:t>
            </a:r>
          </a:p>
          <a:p>
            <a:pPr defTabSz="914400"/>
            <a:endParaRPr lang="en-US" sz="1800" b="1" dirty="0">
              <a:solidFill>
                <a:srgbClr val="FF0000"/>
              </a:solidFill>
              <a:latin typeface="Inter Light"/>
              <a:ea typeface="Inter Light" panose="02000403000000020004" pitchFamily="2" charset="0"/>
              <a:cs typeface="Inter Light" panose="02000403000000020004" pitchFamily="2" charset="0"/>
            </a:endParaRPr>
          </a:p>
          <a:p>
            <a:pPr defTabSz="914400"/>
            <a:r>
              <a:rPr lang="en-US" sz="1800" b="1" dirty="0"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Result: 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US" sz="1800" b="1" dirty="0"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Market valuations for </a:t>
            </a:r>
            <a:r>
              <a:rPr lang="en-US" sz="1800" b="1" dirty="0" err="1"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FinTechs</a:t>
            </a:r>
            <a:r>
              <a:rPr lang="en-US" sz="1800" b="1" dirty="0"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 are generally high, </a:t>
            </a:r>
            <a:r>
              <a:rPr lang="en-US" sz="1800" b="1" dirty="0" err="1"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TradFi</a:t>
            </a:r>
            <a:r>
              <a:rPr lang="en-US" sz="1800" b="1" dirty="0"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 institutions are almost universally lower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US" sz="1800" b="1" dirty="0"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Deposits, the foundation of banking activity, are moving to </a:t>
            </a:r>
            <a:r>
              <a:rPr lang="en-US" sz="1800" b="1" dirty="0" err="1">
                <a:latin typeface="Inter Light"/>
                <a:ea typeface="Inter Light" panose="02000403000000020004" pitchFamily="2" charset="0"/>
                <a:cs typeface="Inter Light" panose="02000403000000020004" pitchFamily="2" charset="0"/>
              </a:rPr>
              <a:t>FinTechs</a:t>
            </a:r>
            <a:endParaRPr lang="en-US" sz="2150" dirty="0">
              <a:cs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33CBF9-6206-C926-9F6D-C29D18DE4C10}"/>
              </a:ext>
            </a:extLst>
          </p:cNvPr>
          <p:cNvGrpSpPr/>
          <p:nvPr/>
        </p:nvGrpSpPr>
        <p:grpSpPr>
          <a:xfrm>
            <a:off x="466449" y="4493349"/>
            <a:ext cx="13537418" cy="2807100"/>
            <a:chOff x="546310" y="3209617"/>
            <a:chExt cx="14422139" cy="362905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482D442-941A-AF76-F478-31ECA0976DE2}"/>
                </a:ext>
              </a:extLst>
            </p:cNvPr>
            <p:cNvSpPr/>
            <p:nvPr/>
          </p:nvSpPr>
          <p:spPr>
            <a:xfrm>
              <a:off x="546310" y="3377968"/>
              <a:ext cx="14422139" cy="3460708"/>
            </a:xfrm>
            <a:prstGeom prst="roundRect">
              <a:avLst>
                <a:gd name="adj" fmla="val 5864"/>
              </a:avLst>
            </a:prstGeom>
            <a:gradFill flip="none" rotWithShape="1">
              <a:gsLst>
                <a:gs pos="16000">
                  <a:schemeClr val="accent1"/>
                </a:gs>
                <a:gs pos="100000">
                  <a:schemeClr val="accent5"/>
                </a:gs>
                <a:gs pos="66000">
                  <a:schemeClr val="accent2"/>
                </a:gs>
              </a:gsLst>
              <a:lin ang="2700000" scaled="1"/>
              <a:tileRect/>
            </a:gra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0387B22-D7E0-9B03-A5A4-C303E93EA2AE}"/>
                </a:ext>
              </a:extLst>
            </p:cNvPr>
            <p:cNvSpPr/>
            <p:nvPr/>
          </p:nvSpPr>
          <p:spPr>
            <a:xfrm>
              <a:off x="546310" y="3209617"/>
              <a:ext cx="14422139" cy="3460708"/>
            </a:xfrm>
            <a:prstGeom prst="roundRect">
              <a:avLst>
                <a:gd name="adj" fmla="val 5323"/>
              </a:avLst>
            </a:prstGeom>
            <a:solidFill>
              <a:schemeClr val="bg1"/>
            </a:soli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600" dirty="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B18052-FDE1-AA56-965D-EEEBF7EDEAA4}"/>
                </a:ext>
              </a:extLst>
            </p:cNvPr>
            <p:cNvSpPr txBox="1"/>
            <p:nvPr/>
          </p:nvSpPr>
          <p:spPr>
            <a:xfrm>
              <a:off x="716856" y="3555294"/>
              <a:ext cx="13680352" cy="2626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DXC</a:t>
              </a:r>
              <a:r>
                <a:rPr kumimoji="0" lang="en-US" altLang="en-US" sz="180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  <a:t> has made 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a strategic and intentional decision </a:t>
              </a:r>
              <a:r>
                <a:rPr kumimoji="0" lang="en-US" altLang="en-US" sz="180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  <a:t>to pursue the most challenging route—precisely because its difficulty creates a meaningful barrier to entry. </a:t>
              </a:r>
              <a:br>
                <a:rPr kumimoji="0" lang="en-US" altLang="en-US" sz="180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</a:br>
              <a:br>
                <a:rPr kumimoji="0" lang="en-US" altLang="en-US" sz="180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</a:br>
              <a:r>
                <a:rPr kumimoji="0" lang="en-US" altLang="en-US" sz="180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  <a:t>Our focus is on 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Inter SemiBold" panose="02000503000000020004" pitchFamily="2" charset="0"/>
                  <a:ea typeface="Inter SemiBold" panose="02000503000000020004" pitchFamily="2" charset="0"/>
                  <a:cs typeface="Inter SemiBold" panose="02000503000000020004" pitchFamily="2" charset="0"/>
                </a:rPr>
                <a:t>empowering entities </a:t>
              </a:r>
              <a:r>
                <a:rPr kumimoji="0" lang="en-US" altLang="en-US" sz="180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  <a:t>that already operate as regulated financial institutions with established compliance infrastructure. Neither building this capability from scratch nor acquiring the operational expertise to manage a regulated depository institution is straightforward for a fintech. This dynamically positions us with distinct competitive advantages.</a:t>
              </a:r>
              <a:endPara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223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E536CC-CBA4-7DC2-4384-32CA5F541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CC50A5-BC3F-77EA-EA5A-01FC0422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689011" cy="499996"/>
          </a:xfrm>
        </p:spPr>
        <p:txBody>
          <a:bodyPr/>
          <a:lstStyle/>
          <a:p>
            <a:r>
              <a:rPr lang="en-US"/>
              <a:t>Digital assets: CoreIgnite Approach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39EA68-7E48-8BDC-8FF7-4B79BDD2E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80498"/>
              </p:ext>
            </p:extLst>
          </p:nvPr>
        </p:nvGraphicFramePr>
        <p:xfrm>
          <a:off x="484187" y="2022200"/>
          <a:ext cx="13689011" cy="5537246"/>
        </p:xfrm>
        <a:graphic>
          <a:graphicData uri="http://schemas.openxmlformats.org/drawingml/2006/table">
            <a:tbl>
              <a:tblPr/>
              <a:tblGrid>
                <a:gridCol w="2965442">
                  <a:extLst>
                    <a:ext uri="{9D8B030D-6E8A-4147-A177-3AD203B41FA5}">
                      <a16:colId xmlns:a16="http://schemas.microsoft.com/office/drawing/2014/main" val="4254013668"/>
                    </a:ext>
                  </a:extLst>
                </a:gridCol>
                <a:gridCol w="5083615">
                  <a:extLst>
                    <a:ext uri="{9D8B030D-6E8A-4147-A177-3AD203B41FA5}">
                      <a16:colId xmlns:a16="http://schemas.microsoft.com/office/drawing/2014/main" val="2592104882"/>
                    </a:ext>
                  </a:extLst>
                </a:gridCol>
                <a:gridCol w="5639954">
                  <a:extLst>
                    <a:ext uri="{9D8B030D-6E8A-4147-A177-3AD203B41FA5}">
                      <a16:colId xmlns:a16="http://schemas.microsoft.com/office/drawing/2014/main" val="123959092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i="0">
                          <a:solidFill>
                            <a:schemeClr val="accent2"/>
                          </a:solidFill>
                          <a:latin typeface="GT Standard L Extended" pitchFamily="2" charset="77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Stage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i="0">
                          <a:solidFill>
                            <a:schemeClr val="accent2"/>
                          </a:solidFill>
                          <a:latin typeface="GT Standard L Extended" pitchFamily="2" charset="77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Key Benefits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i="0">
                          <a:solidFill>
                            <a:schemeClr val="accent2"/>
                          </a:solidFill>
                          <a:latin typeface="GT Standard L Extended" pitchFamily="2" charset="77"/>
                          <a:ea typeface="Inter Medium" panose="02000503000000020004" pitchFamily="2" charset="0"/>
                          <a:cs typeface="Inter Medium" panose="02000503000000020004" pitchFamily="2" charset="0"/>
                        </a:rPr>
                        <a:t>Core Operations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917400"/>
                  </a:ext>
                </a:extLst>
              </a:tr>
              <a:tr h="13498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i="0"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Infrastructure &amp; </a:t>
                      </a:r>
                      <a:br>
                        <a:rPr lang="en-US" sz="1600" b="1" i="0"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</a:br>
                      <a:r>
                        <a:rPr lang="en-US" sz="1600" b="1" i="0"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Compliance Setup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i="0">
                          <a:latin typeface="Inter Light" panose="02000403000000020004" pitchFamily="2" charset="0"/>
                          <a:ea typeface="Inter Light" panose="02000403000000020004" pitchFamily="2" charset="0"/>
                          <a:cs typeface="Inter Light" panose="02000403000000020004" pitchFamily="2" charset="0"/>
                        </a:rPr>
                        <a:t>Regulatory clarity, reduced future rework, foundational tech readiness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i="0">
                          <a:latin typeface="Inter Light" panose="02000403000000020004" pitchFamily="2" charset="0"/>
                          <a:ea typeface="Inter Light" panose="02000403000000020004" pitchFamily="2" charset="0"/>
                          <a:cs typeface="Inter Light" panose="02000403000000020004" pitchFamily="2" charset="0"/>
                        </a:rPr>
                        <a:t>Establish APIs and smart contracts required, standards; secure regulatory approvals (banking charter alignment, AML/KYC integration); define token legal structure (deposit liability representation)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92422"/>
                  </a:ext>
                </a:extLst>
              </a:tr>
              <a:tr h="1030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i="0"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Issuance &amp; Custody Framework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i="0">
                          <a:latin typeface="Inter Light" panose="02000403000000020004" pitchFamily="2" charset="0"/>
                          <a:ea typeface="Inter Light" panose="02000403000000020004" pitchFamily="2" charset="0"/>
                          <a:cs typeface="Inter Light" panose="02000403000000020004" pitchFamily="2" charset="0"/>
                        </a:rPr>
                        <a:t>1:1 fiat-backed trust, seamless on/off-ramps, customer confidence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i="0">
                          <a:latin typeface="Inter Light" panose="02000403000000020004" pitchFamily="2" charset="0"/>
                          <a:ea typeface="Inter Light" panose="02000403000000020004" pitchFamily="2" charset="0"/>
                          <a:cs typeface="Inter Light" panose="02000403000000020004" pitchFamily="2" charset="0"/>
                        </a:rPr>
                        <a:t>Build mint/burn mechanisms tied to core banking ledger; integrate digital custody; implement real-time reserve attestation; connect to existing payment rails for fiat conversion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891045"/>
                  </a:ext>
                </a:extLst>
              </a:tr>
              <a:tr h="13498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i="0"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Programmability &amp; </a:t>
                      </a:r>
                      <a:br>
                        <a:rPr lang="en-US" sz="1600" b="1" i="0"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</a:br>
                      <a:r>
                        <a:rPr lang="en-US" sz="1600" b="1" i="0"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Product Integration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i="0">
                          <a:latin typeface="Inter Light" panose="02000403000000020004" pitchFamily="2" charset="0"/>
                          <a:ea typeface="Inter Light" panose="02000403000000020004" pitchFamily="2" charset="0"/>
                          <a:cs typeface="Inter Light" panose="02000403000000020004" pitchFamily="2" charset="0"/>
                        </a:rPr>
                        <a:t>Faster settlements, automated compliance, new revenue streams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i="0">
                          <a:latin typeface="Inter Light" panose="02000403000000020004" pitchFamily="2" charset="0"/>
                          <a:ea typeface="Inter Light" panose="02000403000000020004" pitchFamily="2" charset="0"/>
                          <a:cs typeface="Inter Light" panose="02000403000000020004" pitchFamily="2" charset="0"/>
                        </a:rPr>
                        <a:t>Deploy programmable payment logic (escrow, conditional release, auto-sweeping); enable intraday or instant interbank settlement; integrate with trade finance, payroll, and treasury products; offer API access for corporate clients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144489"/>
                  </a:ext>
                </a:extLst>
              </a:tr>
              <a:tr h="13498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i="0"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Interoperability &amp; Scale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i="0">
                          <a:latin typeface="Inter Light" panose="02000403000000020004" pitchFamily="2" charset="0"/>
                          <a:ea typeface="Inter Light" panose="02000403000000020004" pitchFamily="2" charset="0"/>
                          <a:cs typeface="Inter Light" panose="02000403000000020004" pitchFamily="2" charset="0"/>
                        </a:rPr>
                        <a:t>Network effects, reduced counterparty friction, market leadership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i="0">
                          <a:latin typeface="Inter Light" panose="02000403000000020004" pitchFamily="2" charset="0"/>
                          <a:ea typeface="Inter Light" panose="02000403000000020004" pitchFamily="2" charset="0"/>
                          <a:cs typeface="Inter Light" panose="02000403000000020004" pitchFamily="2" charset="0"/>
                        </a:rPr>
                        <a:t>Join or establish shared settlement networks with other banks, consortia; adopt common token standards for cross-platform compatibility; expand to cross-border corridors; continuously optimize gas/transaction costs and throughput</a:t>
                      </a:r>
                    </a:p>
                  </a:txBody>
                  <a:tcPr marL="48795" marR="48795" marT="24398" marB="243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7814007"/>
                  </a:ext>
                </a:extLst>
              </a:tr>
            </a:tbl>
          </a:graphicData>
        </a:graphic>
      </p:graphicFrame>
      <p:sp>
        <p:nvSpPr>
          <p:cNvPr id="5" name="Subtitle 18">
            <a:extLst>
              <a:ext uri="{FF2B5EF4-FFF2-40B4-BE49-F238E27FC236}">
                <a16:creationId xmlns:a16="http://schemas.microsoft.com/office/drawing/2014/main" id="{B464C675-B5A5-9284-F695-CDDDDDB3B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52" y="888296"/>
            <a:ext cx="1401538" cy="201337"/>
          </a:xfrm>
        </p:spPr>
        <p:txBody>
          <a:bodyPr/>
          <a:lstStyle/>
          <a:p>
            <a:r>
              <a:rPr lang="en-UA"/>
              <a:t>Monetize Deposits</a:t>
            </a:r>
          </a:p>
        </p:txBody>
      </p:sp>
    </p:spTree>
    <p:extLst>
      <p:ext uri="{BB962C8B-B14F-4D97-AF65-F5344CB8AC3E}">
        <p14:creationId xmlns:p14="http://schemas.microsoft.com/office/powerpoint/2010/main" val="763772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99A3BB-00FB-46E8-6B5D-36563FFB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T Standard L Extended"/>
                <a:ea typeface="Inter Medium"/>
                <a:cs typeface="Inter Medium"/>
              </a:rPr>
              <a:t>Trad-Fi </a:t>
            </a:r>
            <a:r>
              <a:rPr lang="en-US" sz="2000" b="1" dirty="0">
                <a:latin typeface="GT Standard L Extended" pitchFamily="2" charset="77"/>
                <a:ea typeface="Inter Medium"/>
                <a:cs typeface="Inter Medium"/>
              </a:rPr>
              <a:t>vs.</a:t>
            </a:r>
            <a:r>
              <a:rPr lang="en-US" b="1" dirty="0">
                <a:latin typeface="GT Standard L Extended" pitchFamily="2" charset="77"/>
                <a:ea typeface="Inter Medium"/>
                <a:cs typeface="Inter Medium"/>
              </a:rPr>
              <a:t> </a:t>
            </a:r>
            <a:r>
              <a:rPr lang="en-US" dirty="0">
                <a:latin typeface="GT Standard L Extended"/>
                <a:ea typeface="Inter Medium"/>
                <a:cs typeface="Inter Medium"/>
              </a:rPr>
              <a:t>Fintech Reality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477F21-008D-E881-AB0E-1F197B7055F8}"/>
              </a:ext>
            </a:extLst>
          </p:cNvPr>
          <p:cNvGrpSpPr/>
          <p:nvPr/>
        </p:nvGrpSpPr>
        <p:grpSpPr>
          <a:xfrm>
            <a:off x="466450" y="4667870"/>
            <a:ext cx="8395158" cy="404283"/>
            <a:chOff x="1881387" y="2388955"/>
            <a:chExt cx="8395158" cy="404283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0CE0D4F-3015-CA89-8D1F-3D2D8ADE63C2}"/>
                </a:ext>
              </a:extLst>
            </p:cNvPr>
            <p:cNvSpPr/>
            <p:nvPr/>
          </p:nvSpPr>
          <p:spPr>
            <a:xfrm>
              <a:off x="1881387" y="2388955"/>
              <a:ext cx="8395158" cy="404283"/>
            </a:xfrm>
            <a:prstGeom prst="roundRect">
              <a:avLst>
                <a:gd name="adj" fmla="val 18960"/>
              </a:avLst>
            </a:prstGeom>
            <a:solidFill>
              <a:schemeClr val="bg1"/>
            </a:soli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A03CAB-981F-F52A-50F0-69171F19D97D}"/>
                </a:ext>
              </a:extLst>
            </p:cNvPr>
            <p:cNvSpPr txBox="1"/>
            <p:nvPr/>
          </p:nvSpPr>
          <p:spPr>
            <a:xfrm>
              <a:off x="2332118" y="2401151"/>
              <a:ext cx="41565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800" b="1">
                  <a:solidFill>
                    <a:schemeClr val="accent2"/>
                  </a:solidFill>
                  <a:latin typeface="GT Standard L Extended Medium" pitchFamily="2" charset="77"/>
                  <a:ea typeface="Inter" panose="02000503000000020004" pitchFamily="2" charset="0"/>
                  <a:cs typeface="Inter" panose="02000503000000020004" pitchFamily="2" charset="0"/>
                </a:rPr>
                <a:t>FinTech Competitors</a:t>
              </a:r>
            </a:p>
          </p:txBody>
        </p:sp>
        <p:sp>
          <p:nvSpPr>
            <p:cNvPr id="26" name="Graphic 72">
              <a:extLst>
                <a:ext uri="{FF2B5EF4-FFF2-40B4-BE49-F238E27FC236}">
                  <a16:creationId xmlns:a16="http://schemas.microsoft.com/office/drawing/2014/main" id="{28BBE7C4-5F48-893F-C347-E940D31B5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39460" y="2445959"/>
              <a:ext cx="280466" cy="280466"/>
            </a:xfrm>
            <a:custGeom>
              <a:avLst/>
              <a:gdLst>
                <a:gd name="connsiteX0" fmla="*/ 209550 w 419100"/>
                <a:gd name="connsiteY0" fmla="*/ 46330 h 419100"/>
                <a:gd name="connsiteX1" fmla="*/ 344939 w 419100"/>
                <a:gd name="connsiteY1" fmla="*/ 130969 h 419100"/>
                <a:gd name="connsiteX2" fmla="*/ 74161 w 419100"/>
                <a:gd name="connsiteY2" fmla="*/ 130969 h 419100"/>
                <a:gd name="connsiteX3" fmla="*/ 209550 w 419100"/>
                <a:gd name="connsiteY3" fmla="*/ 46330 h 419100"/>
                <a:gd name="connsiteX4" fmla="*/ 209550 w 419100"/>
                <a:gd name="connsiteY4" fmla="*/ 0 h 419100"/>
                <a:gd name="connsiteX5" fmla="*/ 0 w 419100"/>
                <a:gd name="connsiteY5" fmla="*/ 130969 h 419100"/>
                <a:gd name="connsiteX6" fmla="*/ 0 w 419100"/>
                <a:gd name="connsiteY6" fmla="*/ 170259 h 419100"/>
                <a:gd name="connsiteX7" fmla="*/ 52388 w 419100"/>
                <a:gd name="connsiteY7" fmla="*/ 170259 h 419100"/>
                <a:gd name="connsiteX8" fmla="*/ 52388 w 419100"/>
                <a:gd name="connsiteY8" fmla="*/ 301228 h 419100"/>
                <a:gd name="connsiteX9" fmla="*/ 26194 w 419100"/>
                <a:gd name="connsiteY9" fmla="*/ 301228 h 419100"/>
                <a:gd name="connsiteX10" fmla="*/ 26194 w 419100"/>
                <a:gd name="connsiteY10" fmla="*/ 340519 h 419100"/>
                <a:gd name="connsiteX11" fmla="*/ 392906 w 419100"/>
                <a:gd name="connsiteY11" fmla="*/ 340519 h 419100"/>
                <a:gd name="connsiteX12" fmla="*/ 392906 w 419100"/>
                <a:gd name="connsiteY12" fmla="*/ 301228 h 419100"/>
                <a:gd name="connsiteX13" fmla="*/ 366713 w 419100"/>
                <a:gd name="connsiteY13" fmla="*/ 301228 h 419100"/>
                <a:gd name="connsiteX14" fmla="*/ 366713 w 419100"/>
                <a:gd name="connsiteY14" fmla="*/ 170259 h 419100"/>
                <a:gd name="connsiteX15" fmla="*/ 419100 w 419100"/>
                <a:gd name="connsiteY15" fmla="*/ 170259 h 419100"/>
                <a:gd name="connsiteX16" fmla="*/ 419100 w 419100"/>
                <a:gd name="connsiteY16" fmla="*/ 130969 h 419100"/>
                <a:gd name="connsiteX17" fmla="*/ 209550 w 419100"/>
                <a:gd name="connsiteY17" fmla="*/ 0 h 419100"/>
                <a:gd name="connsiteX18" fmla="*/ 327422 w 419100"/>
                <a:gd name="connsiteY18" fmla="*/ 170259 h 419100"/>
                <a:gd name="connsiteX19" fmla="*/ 327422 w 419100"/>
                <a:gd name="connsiteY19" fmla="*/ 301228 h 419100"/>
                <a:gd name="connsiteX20" fmla="*/ 275034 w 419100"/>
                <a:gd name="connsiteY20" fmla="*/ 301228 h 419100"/>
                <a:gd name="connsiteX21" fmla="*/ 275034 w 419100"/>
                <a:gd name="connsiteY21" fmla="*/ 170259 h 419100"/>
                <a:gd name="connsiteX22" fmla="*/ 327422 w 419100"/>
                <a:gd name="connsiteY22" fmla="*/ 170259 h 419100"/>
                <a:gd name="connsiteX23" fmla="*/ 235744 w 419100"/>
                <a:gd name="connsiteY23" fmla="*/ 170259 h 419100"/>
                <a:gd name="connsiteX24" fmla="*/ 235744 w 419100"/>
                <a:gd name="connsiteY24" fmla="*/ 301228 h 419100"/>
                <a:gd name="connsiteX25" fmla="*/ 183356 w 419100"/>
                <a:gd name="connsiteY25" fmla="*/ 301228 h 419100"/>
                <a:gd name="connsiteX26" fmla="*/ 183356 w 419100"/>
                <a:gd name="connsiteY26" fmla="*/ 170259 h 419100"/>
                <a:gd name="connsiteX27" fmla="*/ 235744 w 419100"/>
                <a:gd name="connsiteY27" fmla="*/ 170259 h 419100"/>
                <a:gd name="connsiteX28" fmla="*/ 144066 w 419100"/>
                <a:gd name="connsiteY28" fmla="*/ 170259 h 419100"/>
                <a:gd name="connsiteX29" fmla="*/ 144066 w 419100"/>
                <a:gd name="connsiteY29" fmla="*/ 301228 h 419100"/>
                <a:gd name="connsiteX30" fmla="*/ 91678 w 419100"/>
                <a:gd name="connsiteY30" fmla="*/ 301228 h 419100"/>
                <a:gd name="connsiteX31" fmla="*/ 91678 w 419100"/>
                <a:gd name="connsiteY31" fmla="*/ 170259 h 419100"/>
                <a:gd name="connsiteX32" fmla="*/ 144066 w 419100"/>
                <a:gd name="connsiteY32" fmla="*/ 170259 h 419100"/>
                <a:gd name="connsiteX33" fmla="*/ 0 w 419100"/>
                <a:gd name="connsiteY33" fmla="*/ 379809 h 419100"/>
                <a:gd name="connsiteX34" fmla="*/ 0 w 419100"/>
                <a:gd name="connsiteY34" fmla="*/ 419100 h 419100"/>
                <a:gd name="connsiteX35" fmla="*/ 419100 w 419100"/>
                <a:gd name="connsiteY35" fmla="*/ 419100 h 419100"/>
                <a:gd name="connsiteX36" fmla="*/ 419100 w 419100"/>
                <a:gd name="connsiteY36" fmla="*/ 379809 h 419100"/>
                <a:gd name="connsiteX37" fmla="*/ 0 w 419100"/>
                <a:gd name="connsiteY37" fmla="*/ 379809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19100" h="419100">
                  <a:moveTo>
                    <a:pt x="209550" y="46330"/>
                  </a:moveTo>
                  <a:lnTo>
                    <a:pt x="344939" y="130969"/>
                  </a:lnTo>
                  <a:lnTo>
                    <a:pt x="74161" y="130969"/>
                  </a:lnTo>
                  <a:lnTo>
                    <a:pt x="209550" y="46330"/>
                  </a:lnTo>
                  <a:close/>
                  <a:moveTo>
                    <a:pt x="209550" y="0"/>
                  </a:moveTo>
                  <a:lnTo>
                    <a:pt x="0" y="130969"/>
                  </a:lnTo>
                  <a:lnTo>
                    <a:pt x="0" y="170259"/>
                  </a:lnTo>
                  <a:lnTo>
                    <a:pt x="52388" y="170259"/>
                  </a:lnTo>
                  <a:lnTo>
                    <a:pt x="52388" y="301228"/>
                  </a:lnTo>
                  <a:lnTo>
                    <a:pt x="26194" y="301228"/>
                  </a:lnTo>
                  <a:lnTo>
                    <a:pt x="26194" y="340519"/>
                  </a:lnTo>
                  <a:lnTo>
                    <a:pt x="392906" y="340519"/>
                  </a:lnTo>
                  <a:lnTo>
                    <a:pt x="392906" y="301228"/>
                  </a:lnTo>
                  <a:lnTo>
                    <a:pt x="366713" y="301228"/>
                  </a:lnTo>
                  <a:lnTo>
                    <a:pt x="366713" y="170259"/>
                  </a:lnTo>
                  <a:lnTo>
                    <a:pt x="419100" y="170259"/>
                  </a:lnTo>
                  <a:lnTo>
                    <a:pt x="419100" y="130969"/>
                  </a:lnTo>
                  <a:lnTo>
                    <a:pt x="209550" y="0"/>
                  </a:lnTo>
                  <a:close/>
                  <a:moveTo>
                    <a:pt x="327422" y="170259"/>
                  </a:moveTo>
                  <a:lnTo>
                    <a:pt x="327422" y="301228"/>
                  </a:lnTo>
                  <a:lnTo>
                    <a:pt x="275034" y="301228"/>
                  </a:lnTo>
                  <a:lnTo>
                    <a:pt x="275034" y="170259"/>
                  </a:lnTo>
                  <a:lnTo>
                    <a:pt x="327422" y="170259"/>
                  </a:lnTo>
                  <a:close/>
                  <a:moveTo>
                    <a:pt x="235744" y="170259"/>
                  </a:moveTo>
                  <a:lnTo>
                    <a:pt x="235744" y="301228"/>
                  </a:lnTo>
                  <a:lnTo>
                    <a:pt x="183356" y="301228"/>
                  </a:lnTo>
                  <a:lnTo>
                    <a:pt x="183356" y="170259"/>
                  </a:lnTo>
                  <a:lnTo>
                    <a:pt x="235744" y="170259"/>
                  </a:lnTo>
                  <a:close/>
                  <a:moveTo>
                    <a:pt x="144066" y="170259"/>
                  </a:moveTo>
                  <a:lnTo>
                    <a:pt x="144066" y="301228"/>
                  </a:lnTo>
                  <a:lnTo>
                    <a:pt x="91678" y="301228"/>
                  </a:lnTo>
                  <a:lnTo>
                    <a:pt x="91678" y="170259"/>
                  </a:lnTo>
                  <a:lnTo>
                    <a:pt x="144066" y="170259"/>
                  </a:lnTo>
                  <a:close/>
                  <a:moveTo>
                    <a:pt x="0" y="379809"/>
                  </a:moveTo>
                  <a:lnTo>
                    <a:pt x="0" y="419100"/>
                  </a:lnTo>
                  <a:lnTo>
                    <a:pt x="419100" y="419100"/>
                  </a:lnTo>
                  <a:lnTo>
                    <a:pt x="419100" y="379809"/>
                  </a:lnTo>
                  <a:lnTo>
                    <a:pt x="0" y="379809"/>
                  </a:lnTo>
                  <a:close/>
                </a:path>
              </a:pathLst>
            </a:custGeom>
            <a:solidFill>
              <a:schemeClr val="accent2"/>
            </a:solidFill>
            <a:ln w="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D0563A-56DA-9A1D-0A97-DB8173C58C23}"/>
              </a:ext>
            </a:extLst>
          </p:cNvPr>
          <p:cNvGrpSpPr/>
          <p:nvPr/>
        </p:nvGrpSpPr>
        <p:grpSpPr>
          <a:xfrm>
            <a:off x="466451" y="1927527"/>
            <a:ext cx="8395158" cy="404283"/>
            <a:chOff x="466451" y="1927527"/>
            <a:chExt cx="8395158" cy="404283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4DB5044-DC8E-DA58-583A-2A13F9E0FB72}"/>
                </a:ext>
              </a:extLst>
            </p:cNvPr>
            <p:cNvSpPr/>
            <p:nvPr/>
          </p:nvSpPr>
          <p:spPr>
            <a:xfrm>
              <a:off x="466451" y="1927527"/>
              <a:ext cx="8395158" cy="404283"/>
            </a:xfrm>
            <a:prstGeom prst="roundRect">
              <a:avLst>
                <a:gd name="adj" fmla="val 18960"/>
              </a:avLst>
            </a:prstGeom>
            <a:solidFill>
              <a:schemeClr val="bg1"/>
            </a:soli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5C37DEC-4207-BEBF-0DA8-288A74A49ECB}"/>
                </a:ext>
              </a:extLst>
            </p:cNvPr>
            <p:cNvSpPr txBox="1"/>
            <p:nvPr/>
          </p:nvSpPr>
          <p:spPr>
            <a:xfrm>
              <a:off x="917181" y="1939723"/>
              <a:ext cx="41565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800" b="1" dirty="0">
                  <a:solidFill>
                    <a:schemeClr val="accent5"/>
                  </a:solidFill>
                  <a:latin typeface="GT Standard L Extended Medium" pitchFamily="2" charset="77"/>
                  <a:ea typeface="Inter" panose="02000503000000020004" pitchFamily="2" charset="0"/>
                  <a:cs typeface="Inter" panose="02000503000000020004" pitchFamily="2" charset="0"/>
                </a:rPr>
                <a:t>Legacy Financial Institutions</a:t>
              </a:r>
            </a:p>
          </p:txBody>
        </p:sp>
        <p:sp>
          <p:nvSpPr>
            <p:cNvPr id="27" name="Graphic 197">
              <a:extLst>
                <a:ext uri="{FF2B5EF4-FFF2-40B4-BE49-F238E27FC236}">
                  <a16:creationId xmlns:a16="http://schemas.microsoft.com/office/drawing/2014/main" id="{E40C7152-7580-6946-4831-778E50350D70}"/>
                </a:ext>
              </a:extLst>
            </p:cNvPr>
            <p:cNvSpPr/>
            <p:nvPr/>
          </p:nvSpPr>
          <p:spPr>
            <a:xfrm>
              <a:off x="630219" y="2019679"/>
              <a:ext cx="254541" cy="215973"/>
            </a:xfrm>
            <a:custGeom>
              <a:avLst/>
              <a:gdLst>
                <a:gd name="csX0" fmla="*/ 308610 w 565785"/>
                <a:gd name="csY0" fmla="*/ 51435 h 480060"/>
                <a:gd name="csX1" fmla="*/ 308610 w 565785"/>
                <a:gd name="csY1" fmla="*/ 428625 h 480060"/>
                <a:gd name="csX2" fmla="*/ 257175 w 565785"/>
                <a:gd name="csY2" fmla="*/ 428625 h 480060"/>
                <a:gd name="csX3" fmla="*/ 257175 w 565785"/>
                <a:gd name="csY3" fmla="*/ 51435 h 480060"/>
                <a:gd name="csX4" fmla="*/ 308610 w 565785"/>
                <a:gd name="csY4" fmla="*/ 51435 h 480060"/>
                <a:gd name="csX5" fmla="*/ 257175 w 565785"/>
                <a:gd name="csY5" fmla="*/ 0 h 480060"/>
                <a:gd name="csX6" fmla="*/ 205740 w 565785"/>
                <a:gd name="csY6" fmla="*/ 0 h 480060"/>
                <a:gd name="csX7" fmla="*/ 205740 w 565785"/>
                <a:gd name="csY7" fmla="*/ 480060 h 480060"/>
                <a:gd name="csX8" fmla="*/ 360045 w 565785"/>
                <a:gd name="csY8" fmla="*/ 480060 h 480060"/>
                <a:gd name="csX9" fmla="*/ 360045 w 565785"/>
                <a:gd name="csY9" fmla="*/ 0 h 480060"/>
                <a:gd name="csX10" fmla="*/ 257175 w 565785"/>
                <a:gd name="csY10" fmla="*/ 0 h 480060"/>
                <a:gd name="csX11" fmla="*/ 102870 w 565785"/>
                <a:gd name="csY11" fmla="*/ 257175 h 480060"/>
                <a:gd name="csX12" fmla="*/ 102870 w 565785"/>
                <a:gd name="csY12" fmla="*/ 428625 h 480060"/>
                <a:gd name="csX13" fmla="*/ 51435 w 565785"/>
                <a:gd name="csY13" fmla="*/ 428625 h 480060"/>
                <a:gd name="csX14" fmla="*/ 51435 w 565785"/>
                <a:gd name="csY14" fmla="*/ 257175 h 480060"/>
                <a:gd name="csX15" fmla="*/ 102870 w 565785"/>
                <a:gd name="csY15" fmla="*/ 257175 h 480060"/>
                <a:gd name="csX16" fmla="*/ 51435 w 565785"/>
                <a:gd name="csY16" fmla="*/ 205740 h 480060"/>
                <a:gd name="csX17" fmla="*/ 0 w 565785"/>
                <a:gd name="csY17" fmla="*/ 205740 h 480060"/>
                <a:gd name="csX18" fmla="*/ 0 w 565785"/>
                <a:gd name="csY18" fmla="*/ 480060 h 480060"/>
                <a:gd name="csX19" fmla="*/ 154305 w 565785"/>
                <a:gd name="csY19" fmla="*/ 480060 h 480060"/>
                <a:gd name="csX20" fmla="*/ 154305 w 565785"/>
                <a:gd name="csY20" fmla="*/ 205740 h 480060"/>
                <a:gd name="csX21" fmla="*/ 51435 w 565785"/>
                <a:gd name="csY21" fmla="*/ 205740 h 480060"/>
                <a:gd name="csX22" fmla="*/ 462915 w 565785"/>
                <a:gd name="csY22" fmla="*/ 120015 h 480060"/>
                <a:gd name="csX23" fmla="*/ 514350 w 565785"/>
                <a:gd name="csY23" fmla="*/ 120015 h 480060"/>
                <a:gd name="csX24" fmla="*/ 514350 w 565785"/>
                <a:gd name="csY24" fmla="*/ 428625 h 480060"/>
                <a:gd name="csX25" fmla="*/ 462915 w 565785"/>
                <a:gd name="csY25" fmla="*/ 428625 h 480060"/>
                <a:gd name="csX26" fmla="*/ 462915 w 565785"/>
                <a:gd name="csY26" fmla="*/ 120015 h 480060"/>
                <a:gd name="csX27" fmla="*/ 411480 w 565785"/>
                <a:gd name="csY27" fmla="*/ 68580 h 480060"/>
                <a:gd name="csX28" fmla="*/ 411480 w 565785"/>
                <a:gd name="csY28" fmla="*/ 480060 h 480060"/>
                <a:gd name="csX29" fmla="*/ 565785 w 565785"/>
                <a:gd name="csY29" fmla="*/ 480060 h 480060"/>
                <a:gd name="csX30" fmla="*/ 565785 w 565785"/>
                <a:gd name="csY30" fmla="*/ 68580 h 480060"/>
                <a:gd name="csX31" fmla="*/ 411480 w 565785"/>
                <a:gd name="csY31" fmla="*/ 68580 h 4800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565785" h="480060">
                  <a:moveTo>
                    <a:pt x="308610" y="51435"/>
                  </a:moveTo>
                  <a:lnTo>
                    <a:pt x="308610" y="428625"/>
                  </a:lnTo>
                  <a:lnTo>
                    <a:pt x="257175" y="428625"/>
                  </a:lnTo>
                  <a:lnTo>
                    <a:pt x="257175" y="51435"/>
                  </a:lnTo>
                  <a:lnTo>
                    <a:pt x="308610" y="51435"/>
                  </a:lnTo>
                  <a:close/>
                  <a:moveTo>
                    <a:pt x="257175" y="0"/>
                  </a:moveTo>
                  <a:lnTo>
                    <a:pt x="205740" y="0"/>
                  </a:lnTo>
                  <a:lnTo>
                    <a:pt x="205740" y="480060"/>
                  </a:lnTo>
                  <a:lnTo>
                    <a:pt x="360045" y="480060"/>
                  </a:lnTo>
                  <a:lnTo>
                    <a:pt x="360045" y="0"/>
                  </a:lnTo>
                  <a:lnTo>
                    <a:pt x="257175" y="0"/>
                  </a:lnTo>
                  <a:close/>
                  <a:moveTo>
                    <a:pt x="102870" y="257175"/>
                  </a:moveTo>
                  <a:lnTo>
                    <a:pt x="102870" y="428625"/>
                  </a:lnTo>
                  <a:lnTo>
                    <a:pt x="51435" y="428625"/>
                  </a:lnTo>
                  <a:lnTo>
                    <a:pt x="51435" y="257175"/>
                  </a:lnTo>
                  <a:lnTo>
                    <a:pt x="102870" y="257175"/>
                  </a:lnTo>
                  <a:close/>
                  <a:moveTo>
                    <a:pt x="51435" y="205740"/>
                  </a:moveTo>
                  <a:lnTo>
                    <a:pt x="0" y="205740"/>
                  </a:lnTo>
                  <a:lnTo>
                    <a:pt x="0" y="480060"/>
                  </a:lnTo>
                  <a:lnTo>
                    <a:pt x="154305" y="480060"/>
                  </a:lnTo>
                  <a:lnTo>
                    <a:pt x="154305" y="205740"/>
                  </a:lnTo>
                  <a:lnTo>
                    <a:pt x="51435" y="205740"/>
                  </a:lnTo>
                  <a:close/>
                  <a:moveTo>
                    <a:pt x="462915" y="120015"/>
                  </a:moveTo>
                  <a:lnTo>
                    <a:pt x="514350" y="120015"/>
                  </a:lnTo>
                  <a:lnTo>
                    <a:pt x="514350" y="428625"/>
                  </a:lnTo>
                  <a:lnTo>
                    <a:pt x="462915" y="428625"/>
                  </a:lnTo>
                  <a:lnTo>
                    <a:pt x="462915" y="120015"/>
                  </a:lnTo>
                  <a:close/>
                  <a:moveTo>
                    <a:pt x="411480" y="68580"/>
                  </a:moveTo>
                  <a:lnTo>
                    <a:pt x="411480" y="480060"/>
                  </a:lnTo>
                  <a:lnTo>
                    <a:pt x="565785" y="480060"/>
                  </a:lnTo>
                  <a:lnTo>
                    <a:pt x="565785" y="68580"/>
                  </a:lnTo>
                  <a:lnTo>
                    <a:pt x="411480" y="68580"/>
                  </a:lnTo>
                  <a:close/>
                </a:path>
              </a:pathLst>
            </a:custGeom>
            <a:solidFill>
              <a:schemeClr val="accent5"/>
            </a:solidFill>
            <a:ln w="1058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E9BB1A-087A-82BF-07D4-A2C8595A5460}"/>
              </a:ext>
            </a:extLst>
          </p:cNvPr>
          <p:cNvGrpSpPr/>
          <p:nvPr/>
        </p:nvGrpSpPr>
        <p:grpSpPr>
          <a:xfrm>
            <a:off x="507098" y="2189682"/>
            <a:ext cx="8596385" cy="2600712"/>
            <a:chOff x="507098" y="2189682"/>
            <a:chExt cx="8596385" cy="26007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0B08C1-53E7-9E30-22A6-9DBF83F76FC4}"/>
                </a:ext>
              </a:extLst>
            </p:cNvPr>
            <p:cNvSpPr txBox="1"/>
            <p:nvPr/>
          </p:nvSpPr>
          <p:spPr>
            <a:xfrm>
              <a:off x="637869" y="2189682"/>
              <a:ext cx="8465614" cy="260071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Heavily regulated 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Pervasive image challenge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Spend years and immeasurable investment seeking, but failing to be more agile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Conversely, benefit from deposit trust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Technology debt exhibits high degree of complexity and customization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Risk averse, leading to lack of innovation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endParaRPr lang="en-US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92D134B-4D83-FEF4-76AE-8465B93EAEB2}"/>
                </a:ext>
              </a:extLst>
            </p:cNvPr>
            <p:cNvSpPr/>
            <p:nvPr/>
          </p:nvSpPr>
          <p:spPr>
            <a:xfrm>
              <a:off x="507098" y="2442923"/>
              <a:ext cx="8354511" cy="2008053"/>
            </a:xfrm>
            <a:prstGeom prst="roundRect">
              <a:avLst>
                <a:gd name="adj" fmla="val 4740"/>
              </a:avLst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D311D-D692-C49D-8C32-6E6B95DB6684}"/>
              </a:ext>
            </a:extLst>
          </p:cNvPr>
          <p:cNvGrpSpPr/>
          <p:nvPr/>
        </p:nvGrpSpPr>
        <p:grpSpPr>
          <a:xfrm>
            <a:off x="466449" y="4909621"/>
            <a:ext cx="8395162" cy="2769989"/>
            <a:chOff x="466449" y="4909621"/>
            <a:chExt cx="8395162" cy="276998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C6DB4F-3E02-C57C-3405-7D75730B7184}"/>
                </a:ext>
              </a:extLst>
            </p:cNvPr>
            <p:cNvSpPr txBox="1"/>
            <p:nvPr/>
          </p:nvSpPr>
          <p:spPr>
            <a:xfrm>
              <a:off x="629380" y="4909621"/>
              <a:ext cx="8232231" cy="276998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Little or no tech debt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Non-regulated or partially regulated at best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Extort multiple levels of licensing that fall short of full banking license &amp; corresponding trust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Dependent on a licensed bank – a regulated entity – to assume liability of deposits, issuance, and money transmission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Steep learning curve</a:t>
              </a:r>
            </a:p>
            <a:p>
              <a:pPr marL="285750" indent="-28575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Meaningful monetization probably depends on traditional products like lending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4EC0533-B7DA-E356-1471-6F2A1B680DD0}"/>
                </a:ext>
              </a:extLst>
            </p:cNvPr>
            <p:cNvSpPr/>
            <p:nvPr/>
          </p:nvSpPr>
          <p:spPr>
            <a:xfrm>
              <a:off x="466449" y="5189756"/>
              <a:ext cx="8395161" cy="2489854"/>
            </a:xfrm>
            <a:prstGeom prst="roundRect">
              <a:avLst>
                <a:gd name="adj" fmla="val 4740"/>
              </a:avLst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232636-49B0-BCAA-8AC9-08DAE0F0598F}"/>
              </a:ext>
            </a:extLst>
          </p:cNvPr>
          <p:cNvGrpSpPr/>
          <p:nvPr/>
        </p:nvGrpSpPr>
        <p:grpSpPr>
          <a:xfrm>
            <a:off x="9382795" y="1927527"/>
            <a:ext cx="4418491" cy="5696461"/>
            <a:chOff x="4658274" y="2023779"/>
            <a:chExt cx="4418491" cy="5696461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80DF8A07-6AB2-7D3A-33AB-7FF40D378172}"/>
                </a:ext>
              </a:extLst>
            </p:cNvPr>
            <p:cNvSpPr/>
            <p:nvPr/>
          </p:nvSpPr>
          <p:spPr>
            <a:xfrm>
              <a:off x="4658274" y="2023779"/>
              <a:ext cx="4418491" cy="5696461"/>
            </a:xfrm>
            <a:prstGeom prst="roundRect">
              <a:avLst>
                <a:gd name="adj" fmla="val 8116"/>
              </a:avLst>
            </a:prstGeom>
            <a:gradFill>
              <a:gsLst>
                <a:gs pos="52000">
                  <a:schemeClr val="accent1"/>
                </a:gs>
                <a:gs pos="100000">
                  <a:schemeClr val="accent5"/>
                </a:gs>
                <a:gs pos="79000">
                  <a:schemeClr val="accent2"/>
                </a:gs>
              </a:gsLst>
              <a:lin ang="3000000" scaled="0"/>
            </a:gra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A19D4C5-3510-BD04-A199-DBED5D971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144"/>
            <a:stretch>
              <a:fillRect/>
            </a:stretch>
          </p:blipFill>
          <p:spPr>
            <a:xfrm>
              <a:off x="4658275" y="2035975"/>
              <a:ext cx="4307840" cy="5588013"/>
            </a:xfrm>
            <a:prstGeom prst="roundRect">
              <a:avLst>
                <a:gd name="adj" fmla="val 6366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121697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E087A-ABD8-3B66-4282-1771BAF58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35C3D4-EA4E-BF83-905B-8E4884D4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T Standard L Extended"/>
                <a:ea typeface="Inter Medium"/>
                <a:cs typeface="Inter Medium"/>
              </a:rPr>
              <a:t>DXC Position on Building the Bridge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799C2D-A611-1709-9B1D-C39A566A8056}"/>
              </a:ext>
            </a:extLst>
          </p:cNvPr>
          <p:cNvGrpSpPr/>
          <p:nvPr/>
        </p:nvGrpSpPr>
        <p:grpSpPr>
          <a:xfrm>
            <a:off x="466451" y="2391758"/>
            <a:ext cx="6717313" cy="3633804"/>
            <a:chOff x="466451" y="2391758"/>
            <a:chExt cx="6717313" cy="36338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56B9E3-D390-ED7B-0F65-3C164D5D4A7F}"/>
                </a:ext>
              </a:extLst>
            </p:cNvPr>
            <p:cNvSpPr txBox="1"/>
            <p:nvPr/>
          </p:nvSpPr>
          <p:spPr>
            <a:xfrm>
              <a:off x="698557" y="2563076"/>
              <a:ext cx="6485207" cy="34624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Inter"/>
                  <a:ea typeface="Inter" panose="02000503000000020004" pitchFamily="2" charset="0"/>
                  <a:cs typeface="Inter" panose="02000503000000020004" pitchFamily="2" charset="0"/>
                </a:rPr>
                <a:t>Invest.  Invest.  Innovate. Innovate more.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Inter"/>
                  <a:ea typeface="Inter" panose="02000503000000020004" pitchFamily="2" charset="0"/>
                  <a:cs typeface="Inter" panose="02000503000000020004" pitchFamily="2" charset="0"/>
                </a:rPr>
                <a:t>Develop tools for Trad-Fi clients to compete with and/or partner with </a:t>
              </a:r>
              <a:r>
                <a:rPr lang="en-US" sz="1800" dirty="0" err="1">
                  <a:latin typeface="Inter"/>
                  <a:ea typeface="Inter" panose="02000503000000020004" pitchFamily="2" charset="0"/>
                  <a:cs typeface="Inter" panose="02000503000000020004" pitchFamily="2" charset="0"/>
                </a:rPr>
                <a:t>FinTechs</a:t>
              </a:r>
              <a:endParaRPr lang="en-US" sz="1800" dirty="0">
                <a:latin typeface="Inter"/>
                <a:ea typeface="Inter" panose="02000503000000020004" pitchFamily="2" charset="0"/>
                <a:cs typeface="Inter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Inter"/>
                  <a:ea typeface="Inter" panose="02000503000000020004" pitchFamily="2" charset="0"/>
                  <a:cs typeface="Inter" panose="02000503000000020004" pitchFamily="2" charset="0"/>
                </a:rPr>
                <a:t>Create business model incenting </a:t>
              </a:r>
              <a:r>
                <a:rPr lang="en-US" sz="1800" dirty="0" err="1">
                  <a:latin typeface="Inter"/>
                  <a:ea typeface="Inter" panose="02000503000000020004" pitchFamily="2" charset="0"/>
                  <a:cs typeface="Inter" panose="02000503000000020004" pitchFamily="2" charset="0"/>
                </a:rPr>
                <a:t>TradFi</a:t>
              </a:r>
              <a:r>
                <a:rPr lang="en-US" sz="1800" dirty="0">
                  <a:latin typeface="Inter"/>
                  <a:ea typeface="Inter" panose="02000503000000020004" pitchFamily="2" charset="0"/>
                  <a:cs typeface="Inter" panose="02000503000000020004" pitchFamily="2" charset="0"/>
                </a:rPr>
                <a:t> clients to leverage legacy infrastructure in partnership with </a:t>
              </a:r>
              <a:r>
                <a:rPr lang="en-US" sz="1800" dirty="0" err="1">
                  <a:latin typeface="Inter"/>
                  <a:ea typeface="Inter" panose="02000503000000020004" pitchFamily="2" charset="0"/>
                  <a:cs typeface="Inter" panose="02000503000000020004" pitchFamily="2" charset="0"/>
                </a:rPr>
                <a:t>FinTechs</a:t>
              </a:r>
              <a:endParaRPr lang="en-US" sz="1800" dirty="0">
                <a:latin typeface="Inter"/>
                <a:ea typeface="Inter" panose="02000503000000020004" pitchFamily="2" charset="0"/>
                <a:cs typeface="Inter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Inter"/>
                  <a:ea typeface="Inter" panose="02000503000000020004" pitchFamily="2" charset="0"/>
                  <a:cs typeface="Inter" panose="02000503000000020004" pitchFamily="2" charset="0"/>
                </a:rPr>
                <a:t>Take long-term view that ultimate source of value is the regulated depository account...the source of funds, established compliance regime.</a:t>
              </a:r>
            </a:p>
            <a:p>
              <a:pPr>
                <a:spcAft>
                  <a:spcPts val="600"/>
                </a:spcAft>
              </a:pPr>
              <a:endParaRPr lang="en-US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90E79E-C4CE-C5E2-9324-461EF99F0872}"/>
                </a:ext>
              </a:extLst>
            </p:cNvPr>
            <p:cNvSpPr txBox="1"/>
            <p:nvPr/>
          </p:nvSpPr>
          <p:spPr>
            <a:xfrm>
              <a:off x="466451" y="2391758"/>
              <a:ext cx="64570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latin typeface="GT Standard L Extended Medium"/>
                  <a:ea typeface="Inter Light"/>
                  <a:cs typeface="Inter Light"/>
                </a:rPr>
                <a:t>DXC Strategy Bridges the Gap</a:t>
              </a:r>
              <a:endParaRPr lang="en-US" sz="2400" b="1" dirty="0">
                <a:latin typeface="GT Standard L Extended Medium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D53B90-7BEA-6275-6954-1ED9248C2FB1}"/>
              </a:ext>
            </a:extLst>
          </p:cNvPr>
          <p:cNvGrpSpPr/>
          <p:nvPr/>
        </p:nvGrpSpPr>
        <p:grpSpPr>
          <a:xfrm>
            <a:off x="7588154" y="1974568"/>
            <a:ext cx="6343688" cy="5274495"/>
            <a:chOff x="7588154" y="1974568"/>
            <a:chExt cx="6343688" cy="527449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A8AF88F-D3A3-AB32-38C1-31668CA1448F}"/>
                </a:ext>
              </a:extLst>
            </p:cNvPr>
            <p:cNvSpPr/>
            <p:nvPr/>
          </p:nvSpPr>
          <p:spPr>
            <a:xfrm>
              <a:off x="8573602" y="2147902"/>
              <a:ext cx="4407840" cy="5101161"/>
            </a:xfrm>
            <a:prstGeom prst="roundRect">
              <a:avLst>
                <a:gd name="adj" fmla="val 8116"/>
              </a:avLst>
            </a:prstGeom>
            <a:gradFill>
              <a:gsLst>
                <a:gs pos="52000">
                  <a:schemeClr val="accent1"/>
                </a:gs>
                <a:gs pos="100000">
                  <a:schemeClr val="accent5"/>
                </a:gs>
                <a:gs pos="79000">
                  <a:schemeClr val="accent2"/>
                </a:gs>
              </a:gsLst>
              <a:lin ang="3000000" scaled="0"/>
            </a:gradFill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40C52E-27D3-1323-127C-A23018E6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453"/>
                      </a14:imgEffect>
                    </a14:imgLayer>
                  </a14:imgProps>
                </a:ext>
              </a:extLst>
            </a:blip>
            <a:srcRect b="16498"/>
            <a:stretch>
              <a:fillRect/>
            </a:stretch>
          </p:blipFill>
          <p:spPr>
            <a:xfrm>
              <a:off x="8607457" y="2147901"/>
              <a:ext cx="4339379" cy="4989499"/>
            </a:xfrm>
            <a:prstGeom prst="rect">
              <a:avLst/>
            </a:prstGeom>
            <a:effectLst>
              <a:softEdge rad="79043"/>
            </a:effec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4F8D51-704E-783B-8C5A-1F7473C0C25B}"/>
                </a:ext>
              </a:extLst>
            </p:cNvPr>
            <p:cNvGrpSpPr/>
            <p:nvPr/>
          </p:nvGrpSpPr>
          <p:grpSpPr>
            <a:xfrm>
              <a:off x="7588154" y="1974568"/>
              <a:ext cx="1901242" cy="1901242"/>
              <a:chOff x="156650" y="-99521"/>
              <a:chExt cx="2502720" cy="250272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F8F9F73-328F-7F1A-BE65-620750928697}"/>
                  </a:ext>
                </a:extLst>
              </p:cNvPr>
              <p:cNvGrpSpPr/>
              <p:nvPr/>
            </p:nvGrpSpPr>
            <p:grpSpPr>
              <a:xfrm>
                <a:off x="156650" y="-99521"/>
                <a:ext cx="2502720" cy="2502720"/>
                <a:chOff x="1893321" y="2779317"/>
                <a:chExt cx="2502720" cy="2502720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4AD7A3E6-EC9E-762A-7E6D-1EB8A7519E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93321" y="2779317"/>
                  <a:ext cx="2502720" cy="250272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accent5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A" sz="1600" err="1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98152A1-D152-CB00-EE8A-D5EE1D8E1636}"/>
                    </a:ext>
                  </a:extLst>
                </p:cNvPr>
                <p:cNvSpPr txBox="1"/>
                <p:nvPr/>
              </p:nvSpPr>
              <p:spPr>
                <a:xfrm>
                  <a:off x="2105543" y="3283045"/>
                  <a:ext cx="2078277" cy="109389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600" b="1">
                      <a:solidFill>
                        <a:schemeClr val="accent5"/>
                      </a:solidFill>
                      <a:latin typeface="GT Standard L Extended Medium" pitchFamily="2" charset="77"/>
                      <a:ea typeface="Inter" panose="02000503000000020004" pitchFamily="2" charset="0"/>
                      <a:cs typeface="Inter" panose="02000503000000020004" pitchFamily="2" charset="0"/>
                    </a:rPr>
                    <a:t>Legacy Financial Institutions</a:t>
                  </a:r>
                </a:p>
              </p:txBody>
            </p:sp>
          </p:grpSp>
          <p:sp>
            <p:nvSpPr>
              <p:cNvPr id="14" name="Graphic 197">
                <a:extLst>
                  <a:ext uri="{FF2B5EF4-FFF2-40B4-BE49-F238E27FC236}">
                    <a16:creationId xmlns:a16="http://schemas.microsoft.com/office/drawing/2014/main" id="{57AF01AF-7DEF-4149-CBAD-FBCD78160184}"/>
                  </a:ext>
                </a:extLst>
              </p:cNvPr>
              <p:cNvSpPr/>
              <p:nvPr/>
            </p:nvSpPr>
            <p:spPr>
              <a:xfrm>
                <a:off x="1169762" y="1580005"/>
                <a:ext cx="467438" cy="396612"/>
              </a:xfrm>
              <a:custGeom>
                <a:avLst/>
                <a:gdLst>
                  <a:gd name="csX0" fmla="*/ 308610 w 565785"/>
                  <a:gd name="csY0" fmla="*/ 51435 h 480060"/>
                  <a:gd name="csX1" fmla="*/ 308610 w 565785"/>
                  <a:gd name="csY1" fmla="*/ 428625 h 480060"/>
                  <a:gd name="csX2" fmla="*/ 257175 w 565785"/>
                  <a:gd name="csY2" fmla="*/ 428625 h 480060"/>
                  <a:gd name="csX3" fmla="*/ 257175 w 565785"/>
                  <a:gd name="csY3" fmla="*/ 51435 h 480060"/>
                  <a:gd name="csX4" fmla="*/ 308610 w 565785"/>
                  <a:gd name="csY4" fmla="*/ 51435 h 480060"/>
                  <a:gd name="csX5" fmla="*/ 257175 w 565785"/>
                  <a:gd name="csY5" fmla="*/ 0 h 480060"/>
                  <a:gd name="csX6" fmla="*/ 205740 w 565785"/>
                  <a:gd name="csY6" fmla="*/ 0 h 480060"/>
                  <a:gd name="csX7" fmla="*/ 205740 w 565785"/>
                  <a:gd name="csY7" fmla="*/ 480060 h 480060"/>
                  <a:gd name="csX8" fmla="*/ 360045 w 565785"/>
                  <a:gd name="csY8" fmla="*/ 480060 h 480060"/>
                  <a:gd name="csX9" fmla="*/ 360045 w 565785"/>
                  <a:gd name="csY9" fmla="*/ 0 h 480060"/>
                  <a:gd name="csX10" fmla="*/ 257175 w 565785"/>
                  <a:gd name="csY10" fmla="*/ 0 h 480060"/>
                  <a:gd name="csX11" fmla="*/ 102870 w 565785"/>
                  <a:gd name="csY11" fmla="*/ 257175 h 480060"/>
                  <a:gd name="csX12" fmla="*/ 102870 w 565785"/>
                  <a:gd name="csY12" fmla="*/ 428625 h 480060"/>
                  <a:gd name="csX13" fmla="*/ 51435 w 565785"/>
                  <a:gd name="csY13" fmla="*/ 428625 h 480060"/>
                  <a:gd name="csX14" fmla="*/ 51435 w 565785"/>
                  <a:gd name="csY14" fmla="*/ 257175 h 480060"/>
                  <a:gd name="csX15" fmla="*/ 102870 w 565785"/>
                  <a:gd name="csY15" fmla="*/ 257175 h 480060"/>
                  <a:gd name="csX16" fmla="*/ 51435 w 565785"/>
                  <a:gd name="csY16" fmla="*/ 205740 h 480060"/>
                  <a:gd name="csX17" fmla="*/ 0 w 565785"/>
                  <a:gd name="csY17" fmla="*/ 205740 h 480060"/>
                  <a:gd name="csX18" fmla="*/ 0 w 565785"/>
                  <a:gd name="csY18" fmla="*/ 480060 h 480060"/>
                  <a:gd name="csX19" fmla="*/ 154305 w 565785"/>
                  <a:gd name="csY19" fmla="*/ 480060 h 480060"/>
                  <a:gd name="csX20" fmla="*/ 154305 w 565785"/>
                  <a:gd name="csY20" fmla="*/ 205740 h 480060"/>
                  <a:gd name="csX21" fmla="*/ 51435 w 565785"/>
                  <a:gd name="csY21" fmla="*/ 205740 h 480060"/>
                  <a:gd name="csX22" fmla="*/ 462915 w 565785"/>
                  <a:gd name="csY22" fmla="*/ 120015 h 480060"/>
                  <a:gd name="csX23" fmla="*/ 514350 w 565785"/>
                  <a:gd name="csY23" fmla="*/ 120015 h 480060"/>
                  <a:gd name="csX24" fmla="*/ 514350 w 565785"/>
                  <a:gd name="csY24" fmla="*/ 428625 h 480060"/>
                  <a:gd name="csX25" fmla="*/ 462915 w 565785"/>
                  <a:gd name="csY25" fmla="*/ 428625 h 480060"/>
                  <a:gd name="csX26" fmla="*/ 462915 w 565785"/>
                  <a:gd name="csY26" fmla="*/ 120015 h 480060"/>
                  <a:gd name="csX27" fmla="*/ 411480 w 565785"/>
                  <a:gd name="csY27" fmla="*/ 68580 h 480060"/>
                  <a:gd name="csX28" fmla="*/ 411480 w 565785"/>
                  <a:gd name="csY28" fmla="*/ 480060 h 480060"/>
                  <a:gd name="csX29" fmla="*/ 565785 w 565785"/>
                  <a:gd name="csY29" fmla="*/ 480060 h 480060"/>
                  <a:gd name="csX30" fmla="*/ 565785 w 565785"/>
                  <a:gd name="csY30" fmla="*/ 68580 h 480060"/>
                  <a:gd name="csX31" fmla="*/ 411480 w 565785"/>
                  <a:gd name="csY31" fmla="*/ 68580 h 4800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565785" h="480060">
                    <a:moveTo>
                      <a:pt x="308610" y="51435"/>
                    </a:moveTo>
                    <a:lnTo>
                      <a:pt x="308610" y="428625"/>
                    </a:lnTo>
                    <a:lnTo>
                      <a:pt x="257175" y="428625"/>
                    </a:lnTo>
                    <a:lnTo>
                      <a:pt x="257175" y="51435"/>
                    </a:lnTo>
                    <a:lnTo>
                      <a:pt x="308610" y="51435"/>
                    </a:lnTo>
                    <a:close/>
                    <a:moveTo>
                      <a:pt x="257175" y="0"/>
                    </a:moveTo>
                    <a:lnTo>
                      <a:pt x="205740" y="0"/>
                    </a:lnTo>
                    <a:lnTo>
                      <a:pt x="205740" y="480060"/>
                    </a:lnTo>
                    <a:lnTo>
                      <a:pt x="360045" y="480060"/>
                    </a:lnTo>
                    <a:lnTo>
                      <a:pt x="360045" y="0"/>
                    </a:lnTo>
                    <a:lnTo>
                      <a:pt x="257175" y="0"/>
                    </a:lnTo>
                    <a:close/>
                    <a:moveTo>
                      <a:pt x="102870" y="257175"/>
                    </a:moveTo>
                    <a:lnTo>
                      <a:pt x="102870" y="428625"/>
                    </a:lnTo>
                    <a:lnTo>
                      <a:pt x="51435" y="428625"/>
                    </a:lnTo>
                    <a:lnTo>
                      <a:pt x="51435" y="257175"/>
                    </a:lnTo>
                    <a:lnTo>
                      <a:pt x="102870" y="257175"/>
                    </a:lnTo>
                    <a:close/>
                    <a:moveTo>
                      <a:pt x="51435" y="205740"/>
                    </a:moveTo>
                    <a:lnTo>
                      <a:pt x="0" y="205740"/>
                    </a:lnTo>
                    <a:lnTo>
                      <a:pt x="0" y="480060"/>
                    </a:lnTo>
                    <a:lnTo>
                      <a:pt x="154305" y="480060"/>
                    </a:lnTo>
                    <a:lnTo>
                      <a:pt x="154305" y="205740"/>
                    </a:lnTo>
                    <a:lnTo>
                      <a:pt x="51435" y="205740"/>
                    </a:lnTo>
                    <a:close/>
                    <a:moveTo>
                      <a:pt x="462915" y="120015"/>
                    </a:moveTo>
                    <a:lnTo>
                      <a:pt x="514350" y="120015"/>
                    </a:lnTo>
                    <a:lnTo>
                      <a:pt x="514350" y="428625"/>
                    </a:lnTo>
                    <a:lnTo>
                      <a:pt x="462915" y="428625"/>
                    </a:lnTo>
                    <a:lnTo>
                      <a:pt x="462915" y="120015"/>
                    </a:lnTo>
                    <a:close/>
                    <a:moveTo>
                      <a:pt x="411480" y="68580"/>
                    </a:moveTo>
                    <a:lnTo>
                      <a:pt x="411480" y="480060"/>
                    </a:lnTo>
                    <a:lnTo>
                      <a:pt x="565785" y="480060"/>
                    </a:lnTo>
                    <a:lnTo>
                      <a:pt x="565785" y="68580"/>
                    </a:lnTo>
                    <a:lnTo>
                      <a:pt x="411480" y="68580"/>
                    </a:lnTo>
                    <a:close/>
                  </a:path>
                </a:pathLst>
              </a:custGeom>
              <a:solidFill>
                <a:schemeClr val="accent5"/>
              </a:solidFill>
              <a:ln w="1058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822DB2-E1AA-3546-5E1E-C8AE8FBEF279}"/>
                </a:ext>
              </a:extLst>
            </p:cNvPr>
            <p:cNvGrpSpPr/>
            <p:nvPr/>
          </p:nvGrpSpPr>
          <p:grpSpPr>
            <a:xfrm>
              <a:off x="12031042" y="4634907"/>
              <a:ext cx="1900800" cy="1900800"/>
              <a:chOff x="4125155" y="2166317"/>
              <a:chExt cx="2502720" cy="250272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5A5A487-BB0E-D701-A26D-E360611D1F81}"/>
                  </a:ext>
                </a:extLst>
              </p:cNvPr>
              <p:cNvGrpSpPr/>
              <p:nvPr/>
            </p:nvGrpSpPr>
            <p:grpSpPr>
              <a:xfrm>
                <a:off x="4125155" y="2166317"/>
                <a:ext cx="2502720" cy="2502720"/>
                <a:chOff x="1893321" y="2779317"/>
                <a:chExt cx="2502720" cy="25027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5DF6A102-C6D4-A30F-05D7-E2D72AEA4F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93321" y="2779317"/>
                  <a:ext cx="2502720" cy="250272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accent2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A" sz="1600" err="1">
                    <a:latin typeface="Inter Light" panose="02000403000000020004" pitchFamily="50" charset="0"/>
                    <a:ea typeface="Inter Light" panose="02000403000000020004" pitchFamily="50" charset="0"/>
                    <a:cs typeface="Inter Light" panose="02000403000000020004" pitchFamily="50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C462089-EE31-A3CF-CFD1-072790BE0DBC}"/>
                    </a:ext>
                  </a:extLst>
                </p:cNvPr>
                <p:cNvSpPr txBox="1"/>
                <p:nvPr/>
              </p:nvSpPr>
              <p:spPr>
                <a:xfrm>
                  <a:off x="1893321" y="3439918"/>
                  <a:ext cx="2502719" cy="7699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600" b="1">
                      <a:solidFill>
                        <a:schemeClr val="accent2"/>
                      </a:solidFill>
                      <a:latin typeface="GT Standard L Extended Medium" pitchFamily="2" charset="77"/>
                      <a:ea typeface="Inter" panose="02000503000000020004" pitchFamily="2" charset="0"/>
                      <a:cs typeface="Inter" panose="02000503000000020004" pitchFamily="2" charset="0"/>
                    </a:rPr>
                    <a:t>FinTech Competitors</a:t>
                  </a:r>
                </a:p>
              </p:txBody>
            </p:sp>
          </p:grpSp>
          <p:sp>
            <p:nvSpPr>
              <p:cNvPr id="21" name="Graphic 72">
                <a:extLst>
                  <a:ext uri="{FF2B5EF4-FFF2-40B4-BE49-F238E27FC236}">
                    <a16:creationId xmlns:a16="http://schemas.microsoft.com/office/drawing/2014/main" id="{52DF1F1D-03E7-DF5E-8552-3D67ADE5D6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19700" y="3647400"/>
                <a:ext cx="512459" cy="512459"/>
              </a:xfrm>
              <a:custGeom>
                <a:avLst/>
                <a:gdLst>
                  <a:gd name="connsiteX0" fmla="*/ 209550 w 419100"/>
                  <a:gd name="connsiteY0" fmla="*/ 46330 h 419100"/>
                  <a:gd name="connsiteX1" fmla="*/ 344939 w 419100"/>
                  <a:gd name="connsiteY1" fmla="*/ 130969 h 419100"/>
                  <a:gd name="connsiteX2" fmla="*/ 74161 w 419100"/>
                  <a:gd name="connsiteY2" fmla="*/ 130969 h 419100"/>
                  <a:gd name="connsiteX3" fmla="*/ 209550 w 419100"/>
                  <a:gd name="connsiteY3" fmla="*/ 46330 h 419100"/>
                  <a:gd name="connsiteX4" fmla="*/ 209550 w 419100"/>
                  <a:gd name="connsiteY4" fmla="*/ 0 h 419100"/>
                  <a:gd name="connsiteX5" fmla="*/ 0 w 419100"/>
                  <a:gd name="connsiteY5" fmla="*/ 130969 h 419100"/>
                  <a:gd name="connsiteX6" fmla="*/ 0 w 419100"/>
                  <a:gd name="connsiteY6" fmla="*/ 170259 h 419100"/>
                  <a:gd name="connsiteX7" fmla="*/ 52388 w 419100"/>
                  <a:gd name="connsiteY7" fmla="*/ 170259 h 419100"/>
                  <a:gd name="connsiteX8" fmla="*/ 52388 w 419100"/>
                  <a:gd name="connsiteY8" fmla="*/ 301228 h 419100"/>
                  <a:gd name="connsiteX9" fmla="*/ 26194 w 419100"/>
                  <a:gd name="connsiteY9" fmla="*/ 301228 h 419100"/>
                  <a:gd name="connsiteX10" fmla="*/ 26194 w 419100"/>
                  <a:gd name="connsiteY10" fmla="*/ 340519 h 419100"/>
                  <a:gd name="connsiteX11" fmla="*/ 392906 w 419100"/>
                  <a:gd name="connsiteY11" fmla="*/ 340519 h 419100"/>
                  <a:gd name="connsiteX12" fmla="*/ 392906 w 419100"/>
                  <a:gd name="connsiteY12" fmla="*/ 301228 h 419100"/>
                  <a:gd name="connsiteX13" fmla="*/ 366713 w 419100"/>
                  <a:gd name="connsiteY13" fmla="*/ 301228 h 419100"/>
                  <a:gd name="connsiteX14" fmla="*/ 366713 w 419100"/>
                  <a:gd name="connsiteY14" fmla="*/ 170259 h 419100"/>
                  <a:gd name="connsiteX15" fmla="*/ 419100 w 419100"/>
                  <a:gd name="connsiteY15" fmla="*/ 170259 h 419100"/>
                  <a:gd name="connsiteX16" fmla="*/ 419100 w 419100"/>
                  <a:gd name="connsiteY16" fmla="*/ 130969 h 419100"/>
                  <a:gd name="connsiteX17" fmla="*/ 209550 w 419100"/>
                  <a:gd name="connsiteY17" fmla="*/ 0 h 419100"/>
                  <a:gd name="connsiteX18" fmla="*/ 327422 w 419100"/>
                  <a:gd name="connsiteY18" fmla="*/ 170259 h 419100"/>
                  <a:gd name="connsiteX19" fmla="*/ 327422 w 419100"/>
                  <a:gd name="connsiteY19" fmla="*/ 301228 h 419100"/>
                  <a:gd name="connsiteX20" fmla="*/ 275034 w 419100"/>
                  <a:gd name="connsiteY20" fmla="*/ 301228 h 419100"/>
                  <a:gd name="connsiteX21" fmla="*/ 275034 w 419100"/>
                  <a:gd name="connsiteY21" fmla="*/ 170259 h 419100"/>
                  <a:gd name="connsiteX22" fmla="*/ 327422 w 419100"/>
                  <a:gd name="connsiteY22" fmla="*/ 170259 h 419100"/>
                  <a:gd name="connsiteX23" fmla="*/ 235744 w 419100"/>
                  <a:gd name="connsiteY23" fmla="*/ 170259 h 419100"/>
                  <a:gd name="connsiteX24" fmla="*/ 235744 w 419100"/>
                  <a:gd name="connsiteY24" fmla="*/ 301228 h 419100"/>
                  <a:gd name="connsiteX25" fmla="*/ 183356 w 419100"/>
                  <a:gd name="connsiteY25" fmla="*/ 301228 h 419100"/>
                  <a:gd name="connsiteX26" fmla="*/ 183356 w 419100"/>
                  <a:gd name="connsiteY26" fmla="*/ 170259 h 419100"/>
                  <a:gd name="connsiteX27" fmla="*/ 235744 w 419100"/>
                  <a:gd name="connsiteY27" fmla="*/ 170259 h 419100"/>
                  <a:gd name="connsiteX28" fmla="*/ 144066 w 419100"/>
                  <a:gd name="connsiteY28" fmla="*/ 170259 h 419100"/>
                  <a:gd name="connsiteX29" fmla="*/ 144066 w 419100"/>
                  <a:gd name="connsiteY29" fmla="*/ 301228 h 419100"/>
                  <a:gd name="connsiteX30" fmla="*/ 91678 w 419100"/>
                  <a:gd name="connsiteY30" fmla="*/ 301228 h 419100"/>
                  <a:gd name="connsiteX31" fmla="*/ 91678 w 419100"/>
                  <a:gd name="connsiteY31" fmla="*/ 170259 h 419100"/>
                  <a:gd name="connsiteX32" fmla="*/ 144066 w 419100"/>
                  <a:gd name="connsiteY32" fmla="*/ 170259 h 419100"/>
                  <a:gd name="connsiteX33" fmla="*/ 0 w 419100"/>
                  <a:gd name="connsiteY33" fmla="*/ 379809 h 419100"/>
                  <a:gd name="connsiteX34" fmla="*/ 0 w 419100"/>
                  <a:gd name="connsiteY34" fmla="*/ 419100 h 419100"/>
                  <a:gd name="connsiteX35" fmla="*/ 419100 w 419100"/>
                  <a:gd name="connsiteY35" fmla="*/ 419100 h 419100"/>
                  <a:gd name="connsiteX36" fmla="*/ 419100 w 419100"/>
                  <a:gd name="connsiteY36" fmla="*/ 379809 h 419100"/>
                  <a:gd name="connsiteX37" fmla="*/ 0 w 419100"/>
                  <a:gd name="connsiteY37" fmla="*/ 3798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19100" h="419100">
                    <a:moveTo>
                      <a:pt x="209550" y="46330"/>
                    </a:moveTo>
                    <a:lnTo>
                      <a:pt x="344939" y="130969"/>
                    </a:lnTo>
                    <a:lnTo>
                      <a:pt x="74161" y="130969"/>
                    </a:lnTo>
                    <a:lnTo>
                      <a:pt x="209550" y="46330"/>
                    </a:lnTo>
                    <a:close/>
                    <a:moveTo>
                      <a:pt x="209550" y="0"/>
                    </a:moveTo>
                    <a:lnTo>
                      <a:pt x="0" y="130969"/>
                    </a:lnTo>
                    <a:lnTo>
                      <a:pt x="0" y="170259"/>
                    </a:lnTo>
                    <a:lnTo>
                      <a:pt x="52388" y="170259"/>
                    </a:lnTo>
                    <a:lnTo>
                      <a:pt x="52388" y="301228"/>
                    </a:lnTo>
                    <a:lnTo>
                      <a:pt x="26194" y="301228"/>
                    </a:lnTo>
                    <a:lnTo>
                      <a:pt x="26194" y="340519"/>
                    </a:lnTo>
                    <a:lnTo>
                      <a:pt x="392906" y="340519"/>
                    </a:lnTo>
                    <a:lnTo>
                      <a:pt x="392906" y="301228"/>
                    </a:lnTo>
                    <a:lnTo>
                      <a:pt x="366713" y="301228"/>
                    </a:lnTo>
                    <a:lnTo>
                      <a:pt x="366713" y="170259"/>
                    </a:lnTo>
                    <a:lnTo>
                      <a:pt x="419100" y="170259"/>
                    </a:lnTo>
                    <a:lnTo>
                      <a:pt x="419100" y="130969"/>
                    </a:lnTo>
                    <a:lnTo>
                      <a:pt x="209550" y="0"/>
                    </a:lnTo>
                    <a:close/>
                    <a:moveTo>
                      <a:pt x="327422" y="170259"/>
                    </a:moveTo>
                    <a:lnTo>
                      <a:pt x="327422" y="301228"/>
                    </a:lnTo>
                    <a:lnTo>
                      <a:pt x="275034" y="301228"/>
                    </a:lnTo>
                    <a:lnTo>
                      <a:pt x="275034" y="170259"/>
                    </a:lnTo>
                    <a:lnTo>
                      <a:pt x="327422" y="170259"/>
                    </a:lnTo>
                    <a:close/>
                    <a:moveTo>
                      <a:pt x="235744" y="170259"/>
                    </a:moveTo>
                    <a:lnTo>
                      <a:pt x="235744" y="301228"/>
                    </a:lnTo>
                    <a:lnTo>
                      <a:pt x="183356" y="301228"/>
                    </a:lnTo>
                    <a:lnTo>
                      <a:pt x="183356" y="170259"/>
                    </a:lnTo>
                    <a:lnTo>
                      <a:pt x="235744" y="170259"/>
                    </a:lnTo>
                    <a:close/>
                    <a:moveTo>
                      <a:pt x="144066" y="170259"/>
                    </a:moveTo>
                    <a:lnTo>
                      <a:pt x="144066" y="301228"/>
                    </a:lnTo>
                    <a:lnTo>
                      <a:pt x="91678" y="301228"/>
                    </a:lnTo>
                    <a:lnTo>
                      <a:pt x="91678" y="170259"/>
                    </a:lnTo>
                    <a:lnTo>
                      <a:pt x="144066" y="170259"/>
                    </a:lnTo>
                    <a:close/>
                    <a:moveTo>
                      <a:pt x="0" y="379809"/>
                    </a:moveTo>
                    <a:lnTo>
                      <a:pt x="0" y="419100"/>
                    </a:lnTo>
                    <a:lnTo>
                      <a:pt x="419100" y="419100"/>
                    </a:lnTo>
                    <a:lnTo>
                      <a:pt x="419100" y="379809"/>
                    </a:lnTo>
                    <a:lnTo>
                      <a:pt x="0" y="379809"/>
                    </a:lnTo>
                    <a:close/>
                  </a:path>
                </a:pathLst>
              </a:custGeom>
              <a:solidFill>
                <a:schemeClr val="accent2"/>
              </a:solidFill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6075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1235F-F5B8-5D5C-6DCD-2F06603E8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237FF9B-3676-5146-5C90-C1EB53D17234}"/>
              </a:ext>
            </a:extLst>
          </p:cNvPr>
          <p:cNvSpPr/>
          <p:nvPr/>
        </p:nvSpPr>
        <p:spPr>
          <a:xfrm>
            <a:off x="914064" y="2361061"/>
            <a:ext cx="12756022" cy="830582"/>
          </a:xfrm>
          <a:prstGeom prst="roundRect">
            <a:avLst>
              <a:gd name="adj" fmla="val 50000"/>
            </a:avLst>
          </a:prstGeom>
          <a:noFill/>
          <a:ln>
            <a:gradFill>
              <a:gsLst>
                <a:gs pos="50000">
                  <a:schemeClr val="accent2">
                    <a:alpha val="70000"/>
                  </a:schemeClr>
                </a:gs>
                <a:gs pos="0">
                  <a:schemeClr val="tx2">
                    <a:alpha val="70000"/>
                  </a:schemeClr>
                </a:gs>
                <a:gs pos="100000">
                  <a:schemeClr val="accent5">
                    <a:alpha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139DEFF-7607-F03F-7E9F-100645A0A517}"/>
              </a:ext>
            </a:extLst>
          </p:cNvPr>
          <p:cNvSpPr/>
          <p:nvPr/>
        </p:nvSpPr>
        <p:spPr>
          <a:xfrm>
            <a:off x="732767" y="2145575"/>
            <a:ext cx="13136531" cy="1261556"/>
          </a:xfrm>
          <a:prstGeom prst="roundRect">
            <a:avLst>
              <a:gd name="adj" fmla="val 50000"/>
            </a:avLst>
          </a:prstGeom>
          <a:noFill/>
          <a:ln>
            <a:gradFill>
              <a:gsLst>
                <a:gs pos="72000">
                  <a:schemeClr val="accent2">
                    <a:alpha val="60000"/>
                  </a:schemeClr>
                </a:gs>
                <a:gs pos="0">
                  <a:schemeClr val="tx2">
                    <a:alpha val="60000"/>
                  </a:schemeClr>
                </a:gs>
                <a:gs pos="100000">
                  <a:schemeClr val="accent5">
                    <a:alpha val="6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EA69E4E-FC7B-16E5-5A84-7F9DAB80A110}"/>
              </a:ext>
            </a:extLst>
          </p:cNvPr>
          <p:cNvSpPr/>
          <p:nvPr/>
        </p:nvSpPr>
        <p:spPr>
          <a:xfrm>
            <a:off x="553891" y="1937046"/>
            <a:ext cx="13511335" cy="1678610"/>
          </a:xfrm>
          <a:prstGeom prst="roundRect">
            <a:avLst>
              <a:gd name="adj" fmla="val 50000"/>
            </a:avLst>
          </a:prstGeom>
          <a:noFill/>
          <a:ln>
            <a:gradFill>
              <a:gsLst>
                <a:gs pos="86000">
                  <a:schemeClr val="accent2">
                    <a:alpha val="50000"/>
                  </a:schemeClr>
                </a:gs>
                <a:gs pos="0">
                  <a:schemeClr val="tx2">
                    <a:alpha val="50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1D0C0B1-2A30-DBB6-029D-C3F7EEE08879}"/>
              </a:ext>
            </a:extLst>
          </p:cNvPr>
          <p:cNvSpPr/>
          <p:nvPr/>
        </p:nvSpPr>
        <p:spPr>
          <a:xfrm>
            <a:off x="371477" y="1713644"/>
            <a:ext cx="13881624" cy="2125415"/>
          </a:xfrm>
          <a:prstGeom prst="roundRect">
            <a:avLst>
              <a:gd name="adj" fmla="val 50000"/>
            </a:avLst>
          </a:prstGeom>
          <a:noFill/>
          <a:ln>
            <a:gradFill>
              <a:gsLst>
                <a:gs pos="90000">
                  <a:schemeClr val="accent2">
                    <a:alpha val="40000"/>
                  </a:schemeClr>
                </a:gs>
                <a:gs pos="0">
                  <a:schemeClr val="tx2">
                    <a:alpha val="40000"/>
                  </a:schemeClr>
                </a:gs>
                <a:gs pos="100000">
                  <a:schemeClr val="accent5">
                    <a:alpha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18219E2-CF3F-D0FF-2F67-E00635A4BF29}"/>
              </a:ext>
            </a:extLst>
          </p:cNvPr>
          <p:cNvSpPr/>
          <p:nvPr/>
        </p:nvSpPr>
        <p:spPr>
          <a:xfrm>
            <a:off x="191695" y="1502828"/>
            <a:ext cx="14257849" cy="2547048"/>
          </a:xfrm>
          <a:prstGeom prst="roundRect">
            <a:avLst>
              <a:gd name="adj" fmla="val 50000"/>
            </a:avLst>
          </a:prstGeom>
          <a:noFill/>
          <a:ln>
            <a:gradFill>
              <a:gsLst>
                <a:gs pos="84000">
                  <a:schemeClr val="accent2">
                    <a:alpha val="30000"/>
                  </a:schemeClr>
                </a:gs>
                <a:gs pos="0">
                  <a:schemeClr val="tx2">
                    <a:alpha val="30000"/>
                  </a:schemeClr>
                </a:gs>
                <a:gs pos="99000">
                  <a:schemeClr val="accent5">
                    <a:alpha val="3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C37BC5A-7F88-03F1-06B5-835F99A72D27}"/>
              </a:ext>
            </a:extLst>
          </p:cNvPr>
          <p:cNvSpPr/>
          <p:nvPr/>
        </p:nvSpPr>
        <p:spPr>
          <a:xfrm>
            <a:off x="0" y="1275113"/>
            <a:ext cx="14630400" cy="3002477"/>
          </a:xfrm>
          <a:prstGeom prst="roundRect">
            <a:avLst>
              <a:gd name="adj" fmla="val 50000"/>
            </a:avLst>
          </a:prstGeom>
          <a:noFill/>
          <a:ln>
            <a:gradFill>
              <a:gsLst>
                <a:gs pos="98000">
                  <a:schemeClr val="accent2">
                    <a:alpha val="20000"/>
                  </a:schemeClr>
                </a:gs>
                <a:gs pos="0">
                  <a:schemeClr val="tx2">
                    <a:alpha val="20000"/>
                  </a:schemeClr>
                </a:gs>
                <a:gs pos="100000">
                  <a:schemeClr val="accent5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8DF89F5-1724-F0EE-CB76-15FD31FDC8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DXC AI enablement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9E638A5-79F2-EB45-B2EF-61360611B489}"/>
              </a:ext>
            </a:extLst>
          </p:cNvPr>
          <p:cNvGrpSpPr/>
          <p:nvPr/>
        </p:nvGrpSpPr>
        <p:grpSpPr>
          <a:xfrm>
            <a:off x="0" y="7314556"/>
            <a:ext cx="14630400" cy="932576"/>
            <a:chOff x="0" y="7436564"/>
            <a:chExt cx="14630400" cy="8105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B79E2A-87D2-F070-CEDD-EDA3096AA1FA}"/>
                </a:ext>
              </a:extLst>
            </p:cNvPr>
            <p:cNvSpPr/>
            <p:nvPr/>
          </p:nvSpPr>
          <p:spPr>
            <a:xfrm>
              <a:off x="0" y="7436564"/>
              <a:ext cx="14630400" cy="810567"/>
            </a:xfrm>
            <a:prstGeom prst="rect">
              <a:avLst/>
            </a:prstGeom>
            <a:gradFill>
              <a:gsLst>
                <a:gs pos="43449">
                  <a:schemeClr val="accent2"/>
                </a:gs>
                <a:gs pos="3000">
                  <a:schemeClr val="accent1"/>
                </a:gs>
                <a:gs pos="75174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B14C26-248E-FD2B-4591-28F1DFC56B20}"/>
                </a:ext>
              </a:extLst>
            </p:cNvPr>
            <p:cNvSpPr/>
            <p:nvPr/>
          </p:nvSpPr>
          <p:spPr>
            <a:xfrm>
              <a:off x="0" y="7502408"/>
              <a:ext cx="14630400" cy="678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3FC4F3-3D39-22B0-A5A3-394677ABD511}"/>
                </a:ext>
              </a:extLst>
            </p:cNvPr>
            <p:cNvSpPr txBox="1"/>
            <p:nvPr/>
          </p:nvSpPr>
          <p:spPr>
            <a:xfrm>
              <a:off x="371477" y="7560962"/>
              <a:ext cx="13887446" cy="56177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800" b="1" err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GrowthX</a:t>
              </a:r>
              <a:r>
                <a:rPr lang="en-US" sz="18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 </a:t>
              </a:r>
              <a:r>
                <a:rPr lang="en-US" sz="18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  <a:t>addresses the foundational barriers that slow banks down. Through embedded AI, real-time processing, </a:t>
              </a:r>
              <a:br>
                <a:rPr lang="ru-RU" sz="18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</a:br>
              <a:r>
                <a:rPr lang="en-US" sz="1800"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  <a:t>and cloud enablement, it creates the conditions for continuous, sustainable evolution.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05488E2-6933-417C-EA2A-0F0A9A32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1305919"/>
            <a:ext cx="13960609" cy="1097280"/>
          </a:xfrm>
        </p:spPr>
        <p:txBody>
          <a:bodyPr/>
          <a:lstStyle/>
          <a:p>
            <a:r>
              <a:rPr lang="en-US"/>
              <a:t>Modernizing the core with </a:t>
            </a:r>
            <a:r>
              <a:rPr lang="en-US" err="1"/>
              <a:t>HoganX</a:t>
            </a:r>
            <a:endParaRPr lang="en-US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5B44D11-14C1-CADE-78C5-4F3B74E3CB73}"/>
              </a:ext>
            </a:extLst>
          </p:cNvPr>
          <p:cNvSpPr/>
          <p:nvPr/>
        </p:nvSpPr>
        <p:spPr>
          <a:xfrm>
            <a:off x="5573486" y="3083389"/>
            <a:ext cx="8288296" cy="3941881"/>
          </a:xfrm>
          <a:prstGeom prst="roundRect">
            <a:avLst>
              <a:gd name="adj" fmla="val 10039"/>
            </a:avLst>
          </a:prstGeom>
          <a:gradFill>
            <a:gsLst>
              <a:gs pos="87000">
                <a:srgbClr val="F7F3F0"/>
              </a:gs>
              <a:gs pos="11000">
                <a:srgbClr val="F7F3F0"/>
              </a:gs>
              <a:gs pos="0">
                <a:srgbClr val="F7F3F0">
                  <a:alpha val="0"/>
                </a:srgbClr>
              </a:gs>
              <a:gs pos="99000">
                <a:srgbClr val="F7F3F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25432F-BE95-A6C2-3449-4087BCF12B3D}"/>
              </a:ext>
            </a:extLst>
          </p:cNvPr>
          <p:cNvGrpSpPr/>
          <p:nvPr/>
        </p:nvGrpSpPr>
        <p:grpSpPr>
          <a:xfrm>
            <a:off x="8055891" y="4514716"/>
            <a:ext cx="5427787" cy="1188720"/>
            <a:chOff x="8055891" y="4514716"/>
            <a:chExt cx="5427787" cy="118872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735BE0F-488D-9668-E9A6-830E32FB236C}"/>
                </a:ext>
              </a:extLst>
            </p:cNvPr>
            <p:cNvSpPr/>
            <p:nvPr/>
          </p:nvSpPr>
          <p:spPr>
            <a:xfrm>
              <a:off x="9919169" y="4514716"/>
              <a:ext cx="1701230" cy="11887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20">
                  <a:solidFill>
                    <a:schemeClr val="tx1"/>
                  </a:solidFill>
                  <a:latin typeface="GT Standard L Extended" pitchFamily="2" charset="0"/>
                  <a:ea typeface="Inter Light" panose="02000403000000020004" pitchFamily="50" charset="0"/>
                  <a:cs typeface="Inter Light" panose="02000403000000020004" pitchFamily="50" charset="0"/>
                </a:rPr>
                <a:t>HoganAI</a:t>
              </a:r>
            </a:p>
            <a:p>
              <a:pPr algn="ctr">
                <a:spcBef>
                  <a:spcPts val="200"/>
                </a:spcBef>
              </a:pPr>
              <a:r>
                <a:rPr lang="en-US" sz="1200">
                  <a:solidFill>
                    <a:schemeClr val="tx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Institutional knowledge for Hogan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EE3D8D5-B6E0-599F-70DA-B6A9CEF22C84}"/>
                </a:ext>
              </a:extLst>
            </p:cNvPr>
            <p:cNvSpPr/>
            <p:nvPr/>
          </p:nvSpPr>
          <p:spPr>
            <a:xfrm>
              <a:off x="11782448" y="4514716"/>
              <a:ext cx="1701230" cy="11887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320" err="1">
                  <a:solidFill>
                    <a:schemeClr val="tx1"/>
                  </a:solidFill>
                  <a:latin typeface="GT Standard L Extended" pitchFamily="2" charset="0"/>
                  <a:ea typeface="Inter Light" panose="02000403000000020004" pitchFamily="50" charset="0"/>
                  <a:cs typeface="Inter Light" panose="02000403000000020004" pitchFamily="50" charset="0"/>
                </a:rPr>
                <a:t>HoganX</a:t>
              </a:r>
              <a:endParaRPr lang="en-US" sz="1320">
                <a:solidFill>
                  <a:schemeClr val="tx1"/>
                </a:solidFill>
                <a:latin typeface="GT Standard L Extended" pitchFamily="2" charset="0"/>
                <a:ea typeface="Inter Light" panose="02000403000000020004" pitchFamily="50" charset="0"/>
                <a:cs typeface="Inter Light" panose="02000403000000020004" pitchFamily="50" charset="0"/>
              </a:endParaRPr>
            </a:p>
            <a:p>
              <a:pPr algn="ctr">
                <a:spcBef>
                  <a:spcPts val="200"/>
                </a:spcBef>
              </a:pPr>
              <a:r>
                <a:rPr lang="en-US" sz="1200">
                  <a:solidFill>
                    <a:schemeClr val="tx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Cloud-native and AI Powered High Performance Ledger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EBE7D1E-7A0F-FC67-9E2B-F017911727FE}"/>
                </a:ext>
              </a:extLst>
            </p:cNvPr>
            <p:cNvSpPr/>
            <p:nvPr/>
          </p:nvSpPr>
          <p:spPr>
            <a:xfrm>
              <a:off x="8055891" y="4514716"/>
              <a:ext cx="1701230" cy="11887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20">
                  <a:solidFill>
                    <a:schemeClr val="tx1"/>
                  </a:solidFill>
                  <a:latin typeface="GT Standard L Extended" pitchFamily="2" charset="0"/>
                  <a:ea typeface="Inter Light" panose="02000403000000020004" pitchFamily="50" charset="0"/>
                  <a:cs typeface="Inter Light" panose="02000403000000020004" pitchFamily="50" charset="0"/>
                </a:rPr>
                <a:t>CoreIgnite</a:t>
              </a:r>
            </a:p>
            <a:p>
              <a:pPr algn="ctr">
                <a:spcBef>
                  <a:spcPts val="200"/>
                </a:spcBef>
              </a:pPr>
              <a:r>
                <a:rPr lang="en-US" sz="1200">
                  <a:solidFill>
                    <a:schemeClr val="tx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Real-time orchestration layer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AF4E79-CA6F-2702-394F-7FDE930BE4CA}"/>
              </a:ext>
            </a:extLst>
          </p:cNvPr>
          <p:cNvGrpSpPr/>
          <p:nvPr/>
        </p:nvGrpSpPr>
        <p:grpSpPr>
          <a:xfrm>
            <a:off x="6280081" y="6106511"/>
            <a:ext cx="1676919" cy="835498"/>
            <a:chOff x="6216924" y="6058206"/>
            <a:chExt cx="1676919" cy="83549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5CD8D7F-2B23-115D-37C4-F0817D4297EE}"/>
                </a:ext>
              </a:extLst>
            </p:cNvPr>
            <p:cNvSpPr txBox="1"/>
            <p:nvPr/>
          </p:nvSpPr>
          <p:spPr>
            <a:xfrm>
              <a:off x="6216924" y="6247373"/>
              <a:ext cx="1676919" cy="646331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/>
              <a:r>
                <a:rPr lang="en-US" sz="1800">
                  <a:latin typeface="GT Standard L Extended Medium" pitchFamily="2" charset="0"/>
                  <a:ea typeface="Inter Light" panose="02000403000000020004" pitchFamily="50" charset="0"/>
                  <a:cs typeface="Inter Light" panose="02000403000000020004" pitchFamily="50" charset="0"/>
                </a:rPr>
                <a:t>Built for the Next Era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447C1AA-CC3F-7319-628B-71C82BA3B2A4}"/>
                </a:ext>
              </a:extLst>
            </p:cNvPr>
            <p:cNvSpPr txBox="1"/>
            <p:nvPr/>
          </p:nvSpPr>
          <p:spPr>
            <a:xfrm>
              <a:off x="6404032" y="6058206"/>
              <a:ext cx="1489811" cy="230832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>
                <a:spcAft>
                  <a:spcPts val="720"/>
                </a:spcAft>
              </a:pPr>
              <a:r>
                <a:rPr lang="en-US" sz="900">
                  <a:solidFill>
                    <a:schemeClr val="bg1">
                      <a:lumMod val="50000"/>
                    </a:schemeClr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FOCUSES ON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64402C-1963-CCD5-1502-1F107C844182}"/>
              </a:ext>
            </a:extLst>
          </p:cNvPr>
          <p:cNvGrpSpPr/>
          <p:nvPr/>
        </p:nvGrpSpPr>
        <p:grpSpPr>
          <a:xfrm>
            <a:off x="8055891" y="3191643"/>
            <a:ext cx="5429328" cy="1188720"/>
            <a:chOff x="7852641" y="8733030"/>
            <a:chExt cx="5699452" cy="1188720"/>
          </a:xfrm>
          <a:gradFill>
            <a:gsLst>
              <a:gs pos="37000">
                <a:schemeClr val="accent2"/>
              </a:gs>
              <a:gs pos="3000">
                <a:schemeClr val="accent1"/>
              </a:gs>
              <a:gs pos="73000">
                <a:schemeClr val="accent5"/>
              </a:gs>
              <a:gs pos="100000">
                <a:schemeClr val="accent4"/>
              </a:gs>
            </a:gsLst>
            <a:lin ang="3000000" scaled="0"/>
          </a:gra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22ED23B-D55E-C0A4-3CED-E41580745B4D}"/>
                </a:ext>
              </a:extLst>
            </p:cNvPr>
            <p:cNvSpPr/>
            <p:nvPr/>
          </p:nvSpPr>
          <p:spPr>
            <a:xfrm>
              <a:off x="7852641" y="8733030"/>
              <a:ext cx="1785871" cy="1188720"/>
            </a:xfrm>
            <a:prstGeom prst="roundRect">
              <a:avLst/>
            </a:prstGeom>
            <a:grp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20">
                  <a:solidFill>
                    <a:schemeClr val="bg1"/>
                  </a:solidFill>
                  <a:latin typeface="GT Standard L Extended" pitchFamily="2" charset="0"/>
                  <a:ea typeface="Inter Light" panose="02000403000000020004" pitchFamily="50" charset="0"/>
                  <a:cs typeface="Inter Light" panose="02000403000000020004" pitchFamily="50" charset="0"/>
                </a:rPr>
                <a:t>Digital Assets</a:t>
              </a:r>
            </a:p>
            <a:p>
              <a:pPr algn="ctr">
                <a:spcBef>
                  <a:spcPts val="200"/>
                </a:spcBef>
              </a:pPr>
              <a:r>
                <a:rPr lang="en-US" sz="1200">
                  <a:solidFill>
                    <a:schemeClr val="bg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Programmable money &amp; new asset rails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6C7E6EC-5FF4-03ED-7208-DCE0C204E84B}"/>
                </a:ext>
              </a:extLst>
            </p:cNvPr>
            <p:cNvSpPr/>
            <p:nvPr/>
          </p:nvSpPr>
          <p:spPr>
            <a:xfrm>
              <a:off x="9809431" y="8733030"/>
              <a:ext cx="1785871" cy="1188720"/>
            </a:xfrm>
            <a:prstGeom prst="roundRect">
              <a:avLst/>
            </a:prstGeom>
            <a:grp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20">
                  <a:solidFill>
                    <a:schemeClr val="bg1"/>
                  </a:solidFill>
                  <a:latin typeface="GT Standard L Extended" pitchFamily="2" charset="0"/>
                  <a:ea typeface="Inter Light" panose="02000403000000020004" pitchFamily="50" charset="0"/>
                  <a:cs typeface="Inter Light" panose="02000403000000020004" pitchFamily="50" charset="0"/>
                </a:rPr>
                <a:t>Revenue Expansion</a:t>
              </a:r>
            </a:p>
            <a:p>
              <a:pPr algn="ctr">
                <a:spcBef>
                  <a:spcPts val="200"/>
                </a:spcBef>
              </a:pPr>
              <a:r>
                <a:rPr lang="en-US" sz="1200">
                  <a:solidFill>
                    <a:schemeClr val="bg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Launch products faster. Monetize more relationships.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E1D320D-C123-E359-E3D3-0FD957277BA9}"/>
                </a:ext>
              </a:extLst>
            </p:cNvPr>
            <p:cNvSpPr/>
            <p:nvPr/>
          </p:nvSpPr>
          <p:spPr>
            <a:xfrm>
              <a:off x="11766222" y="8733030"/>
              <a:ext cx="1785871" cy="1188720"/>
            </a:xfrm>
            <a:prstGeom prst="roundRect">
              <a:avLst/>
            </a:prstGeom>
            <a:grp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20">
                  <a:solidFill>
                    <a:schemeClr val="bg1"/>
                  </a:solidFill>
                  <a:latin typeface="GT Standard L Extended" pitchFamily="2" charset="0"/>
                  <a:ea typeface="Inter Light" panose="02000403000000020004" pitchFamily="50" charset="0"/>
                  <a:cs typeface="Inter Light" panose="02000403000000020004" pitchFamily="50" charset="0"/>
                </a:rPr>
                <a:t>Agentic Banking</a:t>
              </a:r>
            </a:p>
            <a:p>
              <a:pPr algn="ctr">
                <a:spcBef>
                  <a:spcPts val="200"/>
                </a:spcBef>
              </a:pPr>
              <a:r>
                <a:rPr lang="en-US" sz="1200">
                  <a:solidFill>
                    <a:schemeClr val="bg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AI-powered servicing, advice &amp; operations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DB2880-A673-1D66-5461-85BB219E60C0}"/>
              </a:ext>
            </a:extLst>
          </p:cNvPr>
          <p:cNvGrpSpPr/>
          <p:nvPr/>
        </p:nvGrpSpPr>
        <p:grpSpPr>
          <a:xfrm>
            <a:off x="6263096" y="3329821"/>
            <a:ext cx="1676920" cy="1081895"/>
            <a:chOff x="6216923" y="3393625"/>
            <a:chExt cx="1676920" cy="108189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B80628E-C45B-4F24-6674-ED4D81BFD29C}"/>
                </a:ext>
              </a:extLst>
            </p:cNvPr>
            <p:cNvSpPr txBox="1"/>
            <p:nvPr/>
          </p:nvSpPr>
          <p:spPr>
            <a:xfrm>
              <a:off x="6216923" y="3552190"/>
              <a:ext cx="1676919" cy="92333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/>
              <a:r>
                <a:rPr lang="en-US" sz="1800">
                  <a:latin typeface="GT Standard L Extended Medium" pitchFamily="2" charset="0"/>
                  <a:ea typeface="Inter Light" panose="02000403000000020004" pitchFamily="50" charset="0"/>
                  <a:cs typeface="Inter Light" panose="02000403000000020004" pitchFamily="50" charset="0"/>
                </a:rPr>
                <a:t>New Revenue Engines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D77D41-BA6A-62DC-D132-8BCED819C739}"/>
                </a:ext>
              </a:extLst>
            </p:cNvPr>
            <p:cNvSpPr txBox="1"/>
            <p:nvPr/>
          </p:nvSpPr>
          <p:spPr>
            <a:xfrm>
              <a:off x="6404032" y="3393625"/>
              <a:ext cx="1489811" cy="230832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>
                <a:spcAft>
                  <a:spcPts val="720"/>
                </a:spcAft>
              </a:pPr>
              <a:r>
                <a:rPr lang="en-US" sz="900">
                  <a:solidFill>
                    <a:schemeClr val="bg1">
                      <a:lumMod val="50000"/>
                    </a:schemeClr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BRINGS YOU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4F7B87-2CA4-5846-5612-A55C72AE52A0}"/>
              </a:ext>
            </a:extLst>
          </p:cNvPr>
          <p:cNvGrpSpPr/>
          <p:nvPr/>
        </p:nvGrpSpPr>
        <p:grpSpPr>
          <a:xfrm>
            <a:off x="6263095" y="4861128"/>
            <a:ext cx="1676919" cy="558499"/>
            <a:chOff x="6216924" y="4741228"/>
            <a:chExt cx="1676919" cy="55849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2B432B0-E2F2-BDA1-D851-66CD29A5DE97}"/>
                </a:ext>
              </a:extLst>
            </p:cNvPr>
            <p:cNvSpPr txBox="1"/>
            <p:nvPr/>
          </p:nvSpPr>
          <p:spPr>
            <a:xfrm>
              <a:off x="6404032" y="4741228"/>
              <a:ext cx="1489811" cy="230832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>
                <a:spcAft>
                  <a:spcPts val="720"/>
                </a:spcAft>
              </a:pPr>
              <a:r>
                <a:rPr lang="en-US" sz="900">
                  <a:solidFill>
                    <a:schemeClr val="bg1">
                      <a:lumMod val="50000"/>
                    </a:schemeClr>
                  </a:solidFill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rPr>
                <a:t>INCLUDES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598E88A-1946-292C-D8E2-138AB2FCA29A}"/>
                </a:ext>
              </a:extLst>
            </p:cNvPr>
            <p:cNvSpPr txBox="1"/>
            <p:nvPr/>
          </p:nvSpPr>
          <p:spPr>
            <a:xfrm>
              <a:off x="6216924" y="4930395"/>
              <a:ext cx="1676919" cy="369332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r"/>
              <a:r>
                <a:rPr lang="en-US" sz="1800">
                  <a:latin typeface="GT Standard L Extended Medium" pitchFamily="2" charset="0"/>
                  <a:ea typeface="Inter Light" panose="02000403000000020004" pitchFamily="50" charset="0"/>
                  <a:cs typeface="Inter Light" panose="02000403000000020004" pitchFamily="50" charset="0"/>
                </a:rPr>
                <a:t>Three Pillars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138D3A7-A4EF-11AF-D3BC-C98429617007}"/>
              </a:ext>
            </a:extLst>
          </p:cNvPr>
          <p:cNvGrpSpPr/>
          <p:nvPr/>
        </p:nvGrpSpPr>
        <p:grpSpPr>
          <a:xfrm>
            <a:off x="8055892" y="6436504"/>
            <a:ext cx="5427340" cy="457200"/>
            <a:chOff x="8055892" y="6436504"/>
            <a:chExt cx="542734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FADA6D-8A4C-C085-A33A-ACE9F2217CE7}"/>
                </a:ext>
              </a:extLst>
            </p:cNvPr>
            <p:cNvGrpSpPr/>
            <p:nvPr/>
          </p:nvGrpSpPr>
          <p:grpSpPr>
            <a:xfrm>
              <a:off x="8055892" y="6436504"/>
              <a:ext cx="1700784" cy="457200"/>
              <a:chOff x="8055892" y="6436504"/>
              <a:chExt cx="1700784" cy="45720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2BEDDA8-20CE-60E1-BDE9-ED520AF9E89A}"/>
                  </a:ext>
                </a:extLst>
              </p:cNvPr>
              <p:cNvSpPr/>
              <p:nvPr/>
            </p:nvSpPr>
            <p:spPr>
              <a:xfrm>
                <a:off x="8055892" y="6436504"/>
                <a:ext cx="1700784" cy="4572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0" rtlCol="0" anchor="ctr"/>
              <a:lstStyle/>
              <a:p>
                <a:r>
                  <a:rPr lang="en-US" sz="1200" b="1">
                    <a:solidFill>
                      <a:schemeClr val="tx1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  <a:cs typeface="Inter SemiBold" panose="02000503000000020004" pitchFamily="2" charset="0"/>
                  </a:rPr>
                  <a:t>Composable</a:t>
                </a: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097170-D0B8-A5D5-A239-1220A4D437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88752" y="6524260"/>
                <a:ext cx="257166" cy="253746"/>
              </a:xfrm>
              <a:custGeom>
                <a:avLst/>
                <a:gdLst>
                  <a:gd name="connsiteX0" fmla="*/ 165735 w 214305"/>
                  <a:gd name="connsiteY0" fmla="*/ 25718 h 211455"/>
                  <a:gd name="connsiteX1" fmla="*/ 177165 w 214305"/>
                  <a:gd name="connsiteY1" fmla="*/ 0 h 211455"/>
                  <a:gd name="connsiteX2" fmla="*/ 188595 w 214305"/>
                  <a:gd name="connsiteY2" fmla="*/ 25718 h 211455"/>
                  <a:gd name="connsiteX3" fmla="*/ 214305 w 214305"/>
                  <a:gd name="connsiteY3" fmla="*/ 37148 h 211455"/>
                  <a:gd name="connsiteX4" fmla="*/ 188595 w 214305"/>
                  <a:gd name="connsiteY4" fmla="*/ 48578 h 211455"/>
                  <a:gd name="connsiteX5" fmla="*/ 177165 w 214305"/>
                  <a:gd name="connsiteY5" fmla="*/ 74295 h 211455"/>
                  <a:gd name="connsiteX6" fmla="*/ 165735 w 214305"/>
                  <a:gd name="connsiteY6" fmla="*/ 48578 h 211455"/>
                  <a:gd name="connsiteX7" fmla="*/ 140010 w 214305"/>
                  <a:gd name="connsiteY7" fmla="*/ 37148 h 211455"/>
                  <a:gd name="connsiteX8" fmla="*/ 165735 w 214305"/>
                  <a:gd name="connsiteY8" fmla="*/ 25718 h 211455"/>
                  <a:gd name="connsiteX9" fmla="*/ 97155 w 214305"/>
                  <a:gd name="connsiteY9" fmla="*/ 128588 h 211455"/>
                  <a:gd name="connsiteX10" fmla="*/ 74295 w 214305"/>
                  <a:gd name="connsiteY10" fmla="*/ 180023 h 211455"/>
                  <a:gd name="connsiteX11" fmla="*/ 51435 w 214305"/>
                  <a:gd name="connsiteY11" fmla="*/ 128588 h 211455"/>
                  <a:gd name="connsiteX12" fmla="*/ 0 w 214305"/>
                  <a:gd name="connsiteY12" fmla="*/ 105728 h 211455"/>
                  <a:gd name="connsiteX13" fmla="*/ 51435 w 214305"/>
                  <a:gd name="connsiteY13" fmla="*/ 82868 h 211455"/>
                  <a:gd name="connsiteX14" fmla="*/ 74295 w 214305"/>
                  <a:gd name="connsiteY14" fmla="*/ 31433 h 211455"/>
                  <a:gd name="connsiteX15" fmla="*/ 97155 w 214305"/>
                  <a:gd name="connsiteY15" fmla="*/ 82868 h 211455"/>
                  <a:gd name="connsiteX16" fmla="*/ 148590 w 214305"/>
                  <a:gd name="connsiteY16" fmla="*/ 105728 h 211455"/>
                  <a:gd name="connsiteX17" fmla="*/ 97155 w 214305"/>
                  <a:gd name="connsiteY17" fmla="*/ 128588 h 211455"/>
                  <a:gd name="connsiteX18" fmla="*/ 74295 w 214305"/>
                  <a:gd name="connsiteY18" fmla="*/ 137876 h 211455"/>
                  <a:gd name="connsiteX19" fmla="*/ 84293 w 214305"/>
                  <a:gd name="connsiteY19" fmla="*/ 115725 h 211455"/>
                  <a:gd name="connsiteX20" fmla="*/ 106436 w 214305"/>
                  <a:gd name="connsiteY20" fmla="*/ 105728 h 211455"/>
                  <a:gd name="connsiteX21" fmla="*/ 84293 w 214305"/>
                  <a:gd name="connsiteY21" fmla="*/ 95730 h 211455"/>
                  <a:gd name="connsiteX22" fmla="*/ 74295 w 214305"/>
                  <a:gd name="connsiteY22" fmla="*/ 73579 h 211455"/>
                  <a:gd name="connsiteX23" fmla="*/ 64290 w 214305"/>
                  <a:gd name="connsiteY23" fmla="*/ 95730 h 211455"/>
                  <a:gd name="connsiteX24" fmla="*/ 42146 w 214305"/>
                  <a:gd name="connsiteY24" fmla="*/ 105728 h 211455"/>
                  <a:gd name="connsiteX25" fmla="*/ 64290 w 214305"/>
                  <a:gd name="connsiteY25" fmla="*/ 115725 h 211455"/>
                  <a:gd name="connsiteX26" fmla="*/ 74295 w 214305"/>
                  <a:gd name="connsiteY26" fmla="*/ 137876 h 211455"/>
                  <a:gd name="connsiteX27" fmla="*/ 165735 w 214305"/>
                  <a:gd name="connsiteY27" fmla="*/ 137160 h 211455"/>
                  <a:gd name="connsiteX28" fmla="*/ 177165 w 214305"/>
                  <a:gd name="connsiteY28" fmla="*/ 162878 h 211455"/>
                  <a:gd name="connsiteX29" fmla="*/ 202875 w 214305"/>
                  <a:gd name="connsiteY29" fmla="*/ 174308 h 211455"/>
                  <a:gd name="connsiteX30" fmla="*/ 177165 w 214305"/>
                  <a:gd name="connsiteY30" fmla="*/ 185738 h 211455"/>
                  <a:gd name="connsiteX31" fmla="*/ 165735 w 214305"/>
                  <a:gd name="connsiteY31" fmla="*/ 211455 h 211455"/>
                  <a:gd name="connsiteX32" fmla="*/ 154305 w 214305"/>
                  <a:gd name="connsiteY32" fmla="*/ 185738 h 211455"/>
                  <a:gd name="connsiteX33" fmla="*/ 128580 w 214305"/>
                  <a:gd name="connsiteY33" fmla="*/ 174308 h 211455"/>
                  <a:gd name="connsiteX34" fmla="*/ 154305 w 214305"/>
                  <a:gd name="connsiteY34" fmla="*/ 162878 h 211455"/>
                  <a:gd name="connsiteX35" fmla="*/ 165735 w 214305"/>
                  <a:gd name="connsiteY35" fmla="*/ 137160 h 2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14305" h="211455">
                    <a:moveTo>
                      <a:pt x="165735" y="25718"/>
                    </a:moveTo>
                    <a:lnTo>
                      <a:pt x="177165" y="0"/>
                    </a:lnTo>
                    <a:lnTo>
                      <a:pt x="188595" y="25718"/>
                    </a:lnTo>
                    <a:lnTo>
                      <a:pt x="214305" y="37148"/>
                    </a:lnTo>
                    <a:lnTo>
                      <a:pt x="188595" y="48578"/>
                    </a:lnTo>
                    <a:lnTo>
                      <a:pt x="177165" y="74295"/>
                    </a:lnTo>
                    <a:lnTo>
                      <a:pt x="165735" y="48578"/>
                    </a:lnTo>
                    <a:lnTo>
                      <a:pt x="140010" y="37148"/>
                    </a:lnTo>
                    <a:lnTo>
                      <a:pt x="165735" y="25718"/>
                    </a:lnTo>
                    <a:close/>
                    <a:moveTo>
                      <a:pt x="97155" y="128588"/>
                    </a:moveTo>
                    <a:cubicBezTo>
                      <a:pt x="87508" y="150373"/>
                      <a:pt x="80010" y="167518"/>
                      <a:pt x="74295" y="180023"/>
                    </a:cubicBezTo>
                    <a:cubicBezTo>
                      <a:pt x="68580" y="167518"/>
                      <a:pt x="61074" y="150373"/>
                      <a:pt x="51435" y="128588"/>
                    </a:cubicBezTo>
                    <a:cubicBezTo>
                      <a:pt x="29642" y="118941"/>
                      <a:pt x="12497" y="111443"/>
                      <a:pt x="0" y="105728"/>
                    </a:cubicBezTo>
                    <a:cubicBezTo>
                      <a:pt x="12497" y="100013"/>
                      <a:pt x="29642" y="92514"/>
                      <a:pt x="51435" y="82868"/>
                    </a:cubicBezTo>
                    <a:cubicBezTo>
                      <a:pt x="61074" y="61082"/>
                      <a:pt x="68580" y="43937"/>
                      <a:pt x="74295" y="31433"/>
                    </a:cubicBezTo>
                    <a:cubicBezTo>
                      <a:pt x="80010" y="43937"/>
                      <a:pt x="87508" y="61082"/>
                      <a:pt x="97155" y="82868"/>
                    </a:cubicBezTo>
                    <a:cubicBezTo>
                      <a:pt x="118941" y="92514"/>
                      <a:pt x="136086" y="100013"/>
                      <a:pt x="148590" y="105728"/>
                    </a:cubicBezTo>
                    <a:cubicBezTo>
                      <a:pt x="136086" y="111443"/>
                      <a:pt x="118941" y="118941"/>
                      <a:pt x="97155" y="128588"/>
                    </a:cubicBezTo>
                    <a:close/>
                    <a:moveTo>
                      <a:pt x="74295" y="137876"/>
                    </a:moveTo>
                    <a:cubicBezTo>
                      <a:pt x="80010" y="125372"/>
                      <a:pt x="83218" y="117874"/>
                      <a:pt x="84293" y="115725"/>
                    </a:cubicBezTo>
                    <a:cubicBezTo>
                      <a:pt x="86434" y="114658"/>
                      <a:pt x="93939" y="111443"/>
                      <a:pt x="106436" y="105728"/>
                    </a:cubicBezTo>
                    <a:cubicBezTo>
                      <a:pt x="93939" y="100371"/>
                      <a:pt x="86434" y="96797"/>
                      <a:pt x="84293" y="95730"/>
                    </a:cubicBezTo>
                    <a:cubicBezTo>
                      <a:pt x="83218" y="93581"/>
                      <a:pt x="80010" y="86083"/>
                      <a:pt x="74295" y="73579"/>
                    </a:cubicBezTo>
                    <a:cubicBezTo>
                      <a:pt x="68931" y="86083"/>
                      <a:pt x="65364" y="93581"/>
                      <a:pt x="64290" y="95730"/>
                    </a:cubicBezTo>
                    <a:cubicBezTo>
                      <a:pt x="62149" y="96797"/>
                      <a:pt x="54643" y="100371"/>
                      <a:pt x="42146" y="105728"/>
                    </a:cubicBezTo>
                    <a:cubicBezTo>
                      <a:pt x="54643" y="111443"/>
                      <a:pt x="62149" y="114658"/>
                      <a:pt x="64290" y="115725"/>
                    </a:cubicBezTo>
                    <a:cubicBezTo>
                      <a:pt x="65364" y="117874"/>
                      <a:pt x="68931" y="125372"/>
                      <a:pt x="74295" y="137876"/>
                    </a:cubicBezTo>
                    <a:close/>
                    <a:moveTo>
                      <a:pt x="165735" y="137160"/>
                    </a:moveTo>
                    <a:lnTo>
                      <a:pt x="177165" y="162878"/>
                    </a:lnTo>
                    <a:lnTo>
                      <a:pt x="202875" y="174308"/>
                    </a:lnTo>
                    <a:lnTo>
                      <a:pt x="177165" y="185738"/>
                    </a:lnTo>
                    <a:lnTo>
                      <a:pt x="165735" y="211455"/>
                    </a:lnTo>
                    <a:lnTo>
                      <a:pt x="154305" y="185738"/>
                    </a:lnTo>
                    <a:lnTo>
                      <a:pt x="128580" y="174308"/>
                    </a:lnTo>
                    <a:lnTo>
                      <a:pt x="154305" y="162878"/>
                    </a:lnTo>
                    <a:lnTo>
                      <a:pt x="165735" y="137160"/>
                    </a:lnTo>
                    <a:close/>
                  </a:path>
                </a:pathLst>
              </a:custGeom>
              <a:solidFill>
                <a:srgbClr val="000000"/>
              </a:solidFill>
              <a:ln w="7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592">
                  <a:latin typeface="Inter" panose="02000503000000020004" pitchFamily="50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FEAA8F-D8F4-6479-A73D-1E2DEEAFB751}"/>
                </a:ext>
              </a:extLst>
            </p:cNvPr>
            <p:cNvGrpSpPr/>
            <p:nvPr/>
          </p:nvGrpSpPr>
          <p:grpSpPr>
            <a:xfrm>
              <a:off x="9919170" y="6436504"/>
              <a:ext cx="1700784" cy="457200"/>
              <a:chOff x="9919170" y="6436504"/>
              <a:chExt cx="1700784" cy="45720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7A3A1E0-59E4-9E2D-2F2A-9AF27ABB3CF8}"/>
                  </a:ext>
                </a:extLst>
              </p:cNvPr>
              <p:cNvSpPr/>
              <p:nvPr/>
            </p:nvSpPr>
            <p:spPr>
              <a:xfrm>
                <a:off x="9919170" y="6436504"/>
                <a:ext cx="1700784" cy="4572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0" rtlCol="0" anchor="ctr"/>
              <a:lstStyle/>
              <a:p>
                <a:r>
                  <a:rPr lang="en-US" sz="1200" b="1">
                    <a:solidFill>
                      <a:schemeClr val="tx1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  <a:cs typeface="Inter SemiBold" panose="02000503000000020004" pitchFamily="2" charset="0"/>
                  </a:rPr>
                  <a:t>Intelligent</a:t>
                </a:r>
              </a:p>
            </p:txBody>
          </p:sp>
          <p:pic>
            <p:nvPicPr>
              <p:cNvPr id="48" name="Graphic 47" descr="Cloud outline">
                <a:extLst>
                  <a:ext uri="{FF2B5EF4-FFF2-40B4-BE49-F238E27FC236}">
                    <a16:creationId xmlns:a16="http://schemas.microsoft.com/office/drawing/2014/main" id="{4C2DABA2-660D-6338-2777-D9A14814B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012360" y="6438116"/>
                <a:ext cx="373322" cy="41805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D0F6EB-BDEB-F790-4624-F80E240A19B2}"/>
                </a:ext>
              </a:extLst>
            </p:cNvPr>
            <p:cNvGrpSpPr/>
            <p:nvPr/>
          </p:nvGrpSpPr>
          <p:grpSpPr>
            <a:xfrm>
              <a:off x="11782448" y="6436504"/>
              <a:ext cx="1700784" cy="457200"/>
              <a:chOff x="11782448" y="6436504"/>
              <a:chExt cx="1700784" cy="457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15D69423-1616-A6AE-18CB-3B8BA5FA37C0}"/>
                  </a:ext>
                </a:extLst>
              </p:cNvPr>
              <p:cNvSpPr/>
              <p:nvPr/>
            </p:nvSpPr>
            <p:spPr>
              <a:xfrm>
                <a:off x="11782448" y="6436504"/>
                <a:ext cx="1700784" cy="4572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0" rtlCol="0" anchor="ctr"/>
              <a:lstStyle/>
              <a:p>
                <a:r>
                  <a:rPr lang="en-US" sz="1200" b="1">
                    <a:solidFill>
                      <a:schemeClr val="tx1"/>
                    </a:solidFill>
                    <a:latin typeface="Inter SemiBold" panose="02000503000000020004" pitchFamily="2" charset="0"/>
                    <a:ea typeface="Inter SemiBold" panose="02000503000000020004" pitchFamily="2" charset="0"/>
                    <a:cs typeface="Inter SemiBold" panose="02000503000000020004" pitchFamily="2" charset="0"/>
                  </a:rPr>
                  <a:t>Real Time</a:t>
                </a:r>
              </a:p>
            </p:txBody>
          </p:sp>
          <p:pic>
            <p:nvPicPr>
              <p:cNvPr id="51" name="Graphic 50" descr="Lightning bolt outline">
                <a:extLst>
                  <a:ext uri="{FF2B5EF4-FFF2-40B4-BE49-F238E27FC236}">
                    <a16:creationId xmlns:a16="http://schemas.microsoft.com/office/drawing/2014/main" id="{BBEA0979-4D22-2A1E-105A-35D4918DC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863183" y="6500512"/>
                <a:ext cx="329184" cy="329184"/>
              </a:xfrm>
              <a:prstGeom prst="rect">
                <a:avLst/>
              </a:prstGeom>
            </p:spPr>
          </p:pic>
        </p:grp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47E4C6-124D-179F-6AB2-BCC2F7432FC7}"/>
              </a:ext>
            </a:extLst>
          </p:cNvPr>
          <p:cNvSpPr/>
          <p:nvPr/>
        </p:nvSpPr>
        <p:spPr>
          <a:xfrm>
            <a:off x="982478" y="2372496"/>
            <a:ext cx="12619194" cy="806527"/>
          </a:xfrm>
          <a:prstGeom prst="roundRect">
            <a:avLst>
              <a:gd name="adj" fmla="val 50000"/>
            </a:avLst>
          </a:prstGeom>
          <a:solidFill>
            <a:srgbClr val="F7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CBEFF66-A936-EEE7-3EDA-F2322BE87331}"/>
              </a:ext>
            </a:extLst>
          </p:cNvPr>
          <p:cNvSpPr/>
          <p:nvPr/>
        </p:nvSpPr>
        <p:spPr>
          <a:xfrm>
            <a:off x="1096280" y="2536682"/>
            <a:ext cx="12391375" cy="479339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A6114C-C411-6F01-2DD1-8D795B09A07B}"/>
              </a:ext>
            </a:extLst>
          </p:cNvPr>
          <p:cNvSpPr txBox="1"/>
          <p:nvPr/>
        </p:nvSpPr>
        <p:spPr>
          <a:xfrm>
            <a:off x="1438003" y="2527018"/>
            <a:ext cx="2415535" cy="47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latin typeface="GT Standard L Extended" pitchFamily="2" charset="0"/>
                <a:ea typeface="Inter Light" panose="02000403000000020004" pitchFamily="50" charset="0"/>
                <a:cs typeface="Inter Light" panose="02000403000000020004" pitchFamily="50" charset="0"/>
              </a:rPr>
              <a:t>  •  HOGAN  •  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52AA4AD-EFB5-1679-AED9-D8503B4B920D}"/>
              </a:ext>
            </a:extLst>
          </p:cNvPr>
          <p:cNvSpPr/>
          <p:nvPr/>
        </p:nvSpPr>
        <p:spPr>
          <a:xfrm>
            <a:off x="3877342" y="2531814"/>
            <a:ext cx="484207" cy="48420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5" name="TextBox 242">
            <a:extLst>
              <a:ext uri="{FF2B5EF4-FFF2-40B4-BE49-F238E27FC236}">
                <a16:creationId xmlns:a16="http://schemas.microsoft.com/office/drawing/2014/main" id="{B752B58A-5337-6B23-D643-7D91BD7B0822}"/>
              </a:ext>
            </a:extLst>
          </p:cNvPr>
          <p:cNvSpPr txBox="1"/>
          <p:nvPr/>
        </p:nvSpPr>
        <p:spPr>
          <a:xfrm>
            <a:off x="1028728" y="2212586"/>
            <a:ext cx="631365" cy="243582"/>
          </a:xfrm>
          <a:prstGeom prst="roundRect">
            <a:avLst>
              <a:gd name="adj" fmla="val 50000"/>
            </a:avLst>
          </a:prstGeom>
          <a:solidFill>
            <a:srgbClr val="F7F3F0"/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060">
              <a:defRPr/>
            </a:pPr>
            <a:r>
              <a:rPr lang="en-US" altLang="ja-JP" sz="1400" b="1">
                <a:solidFill>
                  <a:srgbClr val="0E1020"/>
                </a:solidFill>
                <a:latin typeface="GT Standard L Extended" pitchFamily="2" charset="77"/>
                <a:ea typeface="游ゴシック" panose="020B0400000000000000" pitchFamily="34" charset="-128"/>
              </a:rPr>
              <a:t>1980</a:t>
            </a:r>
            <a:r>
              <a:rPr lang="en-US" sz="1400" b="1">
                <a:solidFill>
                  <a:srgbClr val="0E1020"/>
                </a:solidFill>
                <a:latin typeface="GT Standard L Extended" pitchFamily="2" charset="77"/>
              </a:rPr>
              <a:t> </a:t>
            </a:r>
          </a:p>
        </p:txBody>
      </p:sp>
      <p:sp>
        <p:nvSpPr>
          <p:cNvPr id="13" name="TextBox 242">
            <a:extLst>
              <a:ext uri="{FF2B5EF4-FFF2-40B4-BE49-F238E27FC236}">
                <a16:creationId xmlns:a16="http://schemas.microsoft.com/office/drawing/2014/main" id="{CCD8FF3B-940C-A9DD-DB04-2672A2070B30}"/>
              </a:ext>
            </a:extLst>
          </p:cNvPr>
          <p:cNvSpPr txBox="1"/>
          <p:nvPr/>
        </p:nvSpPr>
        <p:spPr>
          <a:xfrm>
            <a:off x="3765165" y="2191353"/>
            <a:ext cx="708560" cy="309588"/>
          </a:xfrm>
          <a:prstGeom prst="roundRect">
            <a:avLst>
              <a:gd name="adj" fmla="val 50000"/>
            </a:avLst>
          </a:prstGeom>
          <a:solidFill>
            <a:srgbClr val="F7F3F0"/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060">
              <a:defRPr/>
            </a:pPr>
            <a:r>
              <a:rPr lang="en-US" sz="1400" b="1">
                <a:solidFill>
                  <a:srgbClr val="0E1020"/>
                </a:solidFill>
                <a:latin typeface="GT Standard L Extended" pitchFamily="2" charset="77"/>
                <a:ea typeface="游ゴシック" panose="020B0400000000000000" pitchFamily="34" charset="-128"/>
              </a:rPr>
              <a:t>2025</a:t>
            </a:r>
            <a:r>
              <a:rPr lang="en-US" sz="1400" b="1">
                <a:solidFill>
                  <a:srgbClr val="0E1020"/>
                </a:solidFill>
                <a:latin typeface="GT Standard L Extended" pitchFamily="2" charset="77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7B6270-00D2-F357-7514-D8E214C36A8B}"/>
              </a:ext>
            </a:extLst>
          </p:cNvPr>
          <p:cNvSpPr txBox="1"/>
          <p:nvPr/>
        </p:nvSpPr>
        <p:spPr>
          <a:xfrm>
            <a:off x="10516322" y="2527017"/>
            <a:ext cx="3022907" cy="47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gradFill flip="none" rotWithShape="1">
                  <a:gsLst>
                    <a:gs pos="100000">
                      <a:schemeClr val="accent4"/>
                    </a:gs>
                    <a:gs pos="41000">
                      <a:schemeClr val="accent2"/>
                    </a:gs>
                    <a:gs pos="0">
                      <a:schemeClr val="accent1"/>
                    </a:gs>
                    <a:gs pos="76000">
                      <a:schemeClr val="accent5"/>
                    </a:gs>
                  </a:gsLst>
                  <a:lin ang="3600000" scaled="0"/>
                  <a:tileRect/>
                </a:gradFill>
                <a:latin typeface="GT Standard L Extended" pitchFamily="2" charset="0"/>
                <a:ea typeface="Inter Light" panose="02000403000000020004" pitchFamily="50" charset="0"/>
                <a:cs typeface="Inter Light" panose="02000403000000020004" pitchFamily="50" charset="0"/>
              </a:rPr>
              <a:t>  •  </a:t>
            </a:r>
            <a:r>
              <a:rPr lang="en-US" sz="2400" err="1">
                <a:gradFill flip="none" rotWithShape="1">
                  <a:gsLst>
                    <a:gs pos="100000">
                      <a:schemeClr val="accent4"/>
                    </a:gs>
                    <a:gs pos="41000">
                      <a:schemeClr val="accent2"/>
                    </a:gs>
                    <a:gs pos="0">
                      <a:schemeClr val="accent1"/>
                    </a:gs>
                    <a:gs pos="76000">
                      <a:schemeClr val="accent5"/>
                    </a:gs>
                  </a:gsLst>
                  <a:lin ang="3600000" scaled="0"/>
                  <a:tileRect/>
                </a:gradFill>
                <a:latin typeface="GT Standard L Extended" pitchFamily="2" charset="0"/>
                <a:ea typeface="Inter Light" panose="02000403000000020004" pitchFamily="50" charset="0"/>
                <a:cs typeface="Inter Light" panose="02000403000000020004" pitchFamily="50" charset="0"/>
              </a:rPr>
              <a:t>GrowthX</a:t>
            </a:r>
            <a:r>
              <a:rPr lang="en-US" sz="2400">
                <a:gradFill flip="none" rotWithShape="1">
                  <a:gsLst>
                    <a:gs pos="100000">
                      <a:schemeClr val="accent4"/>
                    </a:gs>
                    <a:gs pos="41000">
                      <a:schemeClr val="accent2"/>
                    </a:gs>
                    <a:gs pos="0">
                      <a:schemeClr val="accent1"/>
                    </a:gs>
                    <a:gs pos="76000">
                      <a:schemeClr val="accent5"/>
                    </a:gs>
                  </a:gsLst>
                  <a:lin ang="3600000" scaled="0"/>
                  <a:tileRect/>
                </a:gradFill>
                <a:latin typeface="GT Standard L Extended" pitchFamily="2" charset="0"/>
                <a:ea typeface="Inter Light" panose="02000403000000020004" pitchFamily="50" charset="0"/>
                <a:cs typeface="Inter Light" panose="02000403000000020004" pitchFamily="50" charset="0"/>
              </a:rPr>
              <a:t> •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B84CA4-9396-5C33-0E57-90F4FAECBE44}"/>
              </a:ext>
            </a:extLst>
          </p:cNvPr>
          <p:cNvSpPr txBox="1"/>
          <p:nvPr/>
        </p:nvSpPr>
        <p:spPr>
          <a:xfrm>
            <a:off x="4530418" y="2624304"/>
            <a:ext cx="64592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060">
              <a:spcAft>
                <a:spcPts val="360"/>
              </a:spcAft>
              <a:buClr>
                <a:srgbClr val="0E1020"/>
              </a:buClr>
              <a:defRPr/>
            </a:pPr>
            <a:r>
              <a:rPr lang="en-US" altLang="ja-JP" sz="1400" spc="100">
                <a:solidFill>
                  <a:schemeClr val="bg2">
                    <a:lumMod val="10000"/>
                  </a:schemeClr>
                </a:solidFill>
                <a:latin typeface="GT Standard L Extended Medium" pitchFamily="2" charset="77"/>
                <a:ea typeface="Inter" panose="02000503000000020004" pitchFamily="2" charset="0"/>
                <a:cs typeface="Inter" panose="02000503000000020004" pitchFamily="2" charset="0"/>
              </a:rPr>
              <a:t>45 YEARS OF HERITAGE</a:t>
            </a:r>
            <a:r>
              <a:rPr lang="ru-RU" altLang="ja-JP" sz="1400" spc="100">
                <a:solidFill>
                  <a:schemeClr val="bg2">
                    <a:lumMod val="10000"/>
                  </a:schemeClr>
                </a:solidFill>
                <a:latin typeface="GT Standard L Extended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altLang="ja-JP" sz="1400" spc="100">
                <a:solidFill>
                  <a:schemeClr val="bg2">
                    <a:lumMod val="10000"/>
                  </a:schemeClr>
                </a:solidFill>
                <a:latin typeface="GT Standard L Extended Medium" pitchFamily="2" charset="77"/>
                <a:ea typeface="Inter" panose="02000503000000020004" pitchFamily="2" charset="0"/>
                <a:cs typeface="Inter" panose="02000503000000020004" pitchFamily="2" charset="0"/>
              </a:rPr>
              <a:t>NOW REIMAGINED</a:t>
            </a:r>
            <a:r>
              <a:rPr lang="ru-RU" altLang="ja-JP" sz="1400" spc="100">
                <a:solidFill>
                  <a:schemeClr val="bg2">
                    <a:lumMod val="10000"/>
                  </a:schemeClr>
                </a:solidFill>
                <a:latin typeface="GT Standard L Extended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altLang="ja-JP" sz="1400" spc="100">
                <a:solidFill>
                  <a:schemeClr val="bg2">
                    <a:lumMod val="10000"/>
                  </a:schemeClr>
                </a:solidFill>
                <a:latin typeface="GT Standard L Extended Medium" pitchFamily="2" charset="77"/>
                <a:ea typeface="Inter" panose="02000503000000020004" pitchFamily="2" charset="0"/>
                <a:cs typeface="Inter" panose="02000503000000020004" pitchFamily="2" charset="0"/>
              </a:rPr>
              <a:t>WITH</a:t>
            </a:r>
          </a:p>
        </p:txBody>
      </p:sp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262B2AD6-990C-70EA-82DD-9344A0D52F11}"/>
              </a:ext>
            </a:extLst>
          </p:cNvPr>
          <p:cNvSpPr/>
          <p:nvPr/>
        </p:nvSpPr>
        <p:spPr>
          <a:xfrm>
            <a:off x="8055893" y="5840495"/>
            <a:ext cx="5434824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>
                <a:solidFill>
                  <a:schemeClr val="tx1"/>
                </a:solidFill>
                <a:latin typeface="GT Standard L Extended" pitchFamily="2" charset="0"/>
                <a:ea typeface="Inter Light" panose="02000403000000020004" pitchFamily="50" charset="0"/>
                <a:cs typeface="Inter Light" panose="02000403000000020004" pitchFamily="50" charset="0"/>
              </a:rPr>
              <a:t>HOGAN (or any) LEGACY CORE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C12D968-5EB8-9666-310D-68AD2BCE4FAF}"/>
              </a:ext>
            </a:extLst>
          </p:cNvPr>
          <p:cNvSpPr/>
          <p:nvPr/>
        </p:nvSpPr>
        <p:spPr>
          <a:xfrm>
            <a:off x="1097856" y="2531812"/>
            <a:ext cx="484207" cy="48420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4C69B91-668A-EED4-4891-62B51D2E73B6}"/>
              </a:ext>
            </a:extLst>
          </p:cNvPr>
          <p:cNvSpPr/>
          <p:nvPr/>
        </p:nvSpPr>
        <p:spPr>
          <a:xfrm>
            <a:off x="1096280" y="2531813"/>
            <a:ext cx="484207" cy="484207"/>
          </a:xfrm>
          <a:prstGeom prst="ellipse">
            <a:avLst/>
          </a:prstGeom>
          <a:gradFill flip="none" rotWithShape="1">
            <a:gsLst>
              <a:gs pos="56000">
                <a:schemeClr val="accent2"/>
              </a:gs>
              <a:gs pos="17000">
                <a:schemeClr val="tx2"/>
              </a:gs>
              <a:gs pos="92000">
                <a:schemeClr val="accent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5FF6EC-A8D6-713A-FC1F-F8441A218B26}"/>
              </a:ext>
            </a:extLst>
          </p:cNvPr>
          <p:cNvSpPr txBox="1"/>
          <p:nvPr/>
        </p:nvSpPr>
        <p:spPr>
          <a:xfrm>
            <a:off x="8328340" y="6879318"/>
            <a:ext cx="1148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API-first integration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E5890A-1047-792C-988A-751F1DB52E0E}"/>
              </a:ext>
            </a:extLst>
          </p:cNvPr>
          <p:cNvSpPr txBox="1"/>
          <p:nvPr/>
        </p:nvSpPr>
        <p:spPr>
          <a:xfrm>
            <a:off x="11827343" y="6879318"/>
            <a:ext cx="1708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Instant execution &amp; settlement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A857C5-2DF3-6560-B59F-313E8A84B414}"/>
              </a:ext>
            </a:extLst>
          </p:cNvPr>
          <p:cNvSpPr txBox="1"/>
          <p:nvPr/>
        </p:nvSpPr>
        <p:spPr>
          <a:xfrm>
            <a:off x="9887368" y="6878244"/>
            <a:ext cx="1813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Embedded AI across workflows</a:t>
            </a:r>
          </a:p>
        </p:txBody>
      </p:sp>
      <p:sp>
        <p:nvSpPr>
          <p:cNvPr id="6" name="TextBox 243">
            <a:extLst>
              <a:ext uri="{FF2B5EF4-FFF2-40B4-BE49-F238E27FC236}">
                <a16:creationId xmlns:a16="http://schemas.microsoft.com/office/drawing/2014/main" id="{23662532-F417-35EB-335D-B0AD42C12623}"/>
              </a:ext>
            </a:extLst>
          </p:cNvPr>
          <p:cNvSpPr txBox="1"/>
          <p:nvPr/>
        </p:nvSpPr>
        <p:spPr>
          <a:xfrm>
            <a:off x="2091669" y="3236922"/>
            <a:ext cx="4055552" cy="3941881"/>
          </a:xfrm>
          <a:prstGeom prst="rect">
            <a:avLst/>
          </a:prstGeom>
          <a:gradFill flip="none" rotWithShape="1">
            <a:gsLst>
              <a:gs pos="80000">
                <a:srgbClr val="F7F3F0"/>
              </a:gs>
              <a:gs pos="25000">
                <a:srgbClr val="F7F3F0"/>
              </a:gs>
              <a:gs pos="0">
                <a:srgbClr val="F7F3F0">
                  <a:alpha val="0"/>
                </a:srgbClr>
              </a:gs>
              <a:gs pos="99000">
                <a:srgbClr val="F7F3F0">
                  <a:alpha val="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060">
              <a:spcAft>
                <a:spcPts val="300"/>
              </a:spcAft>
              <a:buClr>
                <a:srgbClr val="0E1020"/>
              </a:buClr>
              <a:defRPr/>
            </a:pPr>
            <a:r>
              <a:rPr lang="en-US" altLang="ja-JP" sz="1800" b="1">
                <a:solidFill>
                  <a:schemeClr val="accent2"/>
                </a:solidFill>
                <a:latin typeface="GT Standard L Extended" pitchFamily="2" charset="77"/>
                <a:ea typeface="游ゴシック" panose="020B0400000000000000" pitchFamily="34" charset="-128"/>
              </a:rPr>
              <a:t>40+ </a:t>
            </a:r>
            <a:endParaRPr lang="en-US" altLang="ja-JP" sz="1400" b="1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ctr" defTabSz="1097060">
              <a:spcAft>
                <a:spcPts val="1200"/>
              </a:spcAft>
              <a:buClr>
                <a:srgbClr val="0E1020"/>
              </a:buClr>
              <a:defRPr/>
            </a:pPr>
            <a:r>
              <a:rPr lang="en-US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financial institutions</a:t>
            </a:r>
          </a:p>
          <a:p>
            <a:pPr algn="ctr" defTabSz="1097060">
              <a:spcAft>
                <a:spcPts val="300"/>
              </a:spcAft>
              <a:buClr>
                <a:srgbClr val="0E1020"/>
              </a:buClr>
              <a:defRPr/>
            </a:pPr>
            <a:r>
              <a:rPr lang="en-US" altLang="ja-JP" sz="1800" b="1">
                <a:solidFill>
                  <a:schemeClr val="accent2"/>
                </a:solidFill>
                <a:latin typeface="GT Standard L Extended" pitchFamily="2" charset="77"/>
                <a:ea typeface="游ゴシック" panose="020B0400000000000000" pitchFamily="34" charset="-128"/>
              </a:rPr>
              <a:t>$5 trillion+ </a:t>
            </a:r>
          </a:p>
          <a:p>
            <a:pPr algn="ctr" defTabSz="1097060">
              <a:spcAft>
                <a:spcPts val="1200"/>
              </a:spcAft>
              <a:buClr>
                <a:srgbClr val="0E1020"/>
              </a:buClr>
              <a:defRPr/>
            </a:pPr>
            <a:r>
              <a:rPr lang="en-US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 global deposits </a:t>
            </a:r>
            <a:br>
              <a:rPr lang="ru-RU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en-US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managed</a:t>
            </a:r>
          </a:p>
          <a:p>
            <a:pPr algn="ctr" defTabSz="1097060">
              <a:spcAft>
                <a:spcPts val="300"/>
              </a:spcAft>
              <a:buClr>
                <a:srgbClr val="0E1020"/>
              </a:buClr>
              <a:defRPr/>
            </a:pPr>
            <a:r>
              <a:rPr lang="en-US" altLang="ja-JP" sz="1800" b="1">
                <a:solidFill>
                  <a:schemeClr val="accent2"/>
                </a:solidFill>
                <a:latin typeface="GT Standard L Extended" pitchFamily="2" charset="77"/>
              </a:rPr>
              <a:t>$2.5 trillion+ </a:t>
            </a:r>
          </a:p>
          <a:p>
            <a:pPr algn="ctr" defTabSz="1097060">
              <a:spcAft>
                <a:spcPts val="1200"/>
              </a:spcAft>
              <a:buClr>
                <a:srgbClr val="0E1020"/>
              </a:buClr>
              <a:defRPr/>
            </a:pPr>
            <a:r>
              <a:rPr lang="en-US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 daily debits/credits</a:t>
            </a:r>
          </a:p>
          <a:p>
            <a:pPr algn="ctr" defTabSz="1097060">
              <a:spcAft>
                <a:spcPts val="300"/>
              </a:spcAft>
              <a:buClr>
                <a:srgbClr val="0E1020"/>
              </a:buClr>
              <a:defRPr/>
            </a:pPr>
            <a:r>
              <a:rPr lang="en-US" altLang="ja-JP" sz="1800" b="1">
                <a:solidFill>
                  <a:schemeClr val="accent2"/>
                </a:solidFill>
                <a:latin typeface="GT Standard L Extended" pitchFamily="2" charset="77"/>
                <a:ea typeface="游ゴシック" panose="020B0400000000000000" pitchFamily="34" charset="-128"/>
              </a:rPr>
              <a:t>300 million </a:t>
            </a:r>
          </a:p>
          <a:p>
            <a:pPr algn="ctr" defTabSz="1097060">
              <a:spcAft>
                <a:spcPts val="1200"/>
              </a:spcAft>
              <a:buClr>
                <a:srgbClr val="0E1020"/>
              </a:buClr>
              <a:defRPr/>
            </a:pPr>
            <a:r>
              <a:rPr lang="en-US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Demand Deposit </a:t>
            </a:r>
            <a:br>
              <a:rPr lang="ru-RU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en-US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Accounts (DDAs)</a:t>
            </a:r>
          </a:p>
          <a:p>
            <a:pPr algn="ctr" defTabSz="1097060">
              <a:spcAft>
                <a:spcPts val="300"/>
              </a:spcAft>
              <a:buClr>
                <a:srgbClr val="0E1020"/>
              </a:buClr>
              <a:defRPr/>
            </a:pPr>
            <a:r>
              <a:rPr lang="en-US" altLang="ja-JP" sz="1800" b="1">
                <a:solidFill>
                  <a:schemeClr val="accent2"/>
                </a:solidFill>
                <a:latin typeface="GT Standard L Extended" pitchFamily="2" charset="77"/>
                <a:ea typeface="游ゴシック" panose="020B0400000000000000" pitchFamily="34" charset="-128"/>
              </a:rPr>
              <a:t>45+ years </a:t>
            </a:r>
          </a:p>
          <a:p>
            <a:pPr algn="ctr" defTabSz="1097060">
              <a:spcAft>
                <a:spcPts val="2400"/>
              </a:spcAft>
              <a:buClr>
                <a:srgbClr val="0E1020"/>
              </a:buClr>
              <a:defRPr/>
            </a:pPr>
            <a:r>
              <a:rPr lang="en-US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of heritage as a </a:t>
            </a:r>
            <a:br>
              <a:rPr lang="ru-RU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en-US" altLang="ja-JP" sz="12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banking platform</a:t>
            </a:r>
          </a:p>
        </p:txBody>
      </p:sp>
    </p:spTree>
    <p:extLst>
      <p:ext uri="{BB962C8B-B14F-4D97-AF65-F5344CB8AC3E}">
        <p14:creationId xmlns:p14="http://schemas.microsoft.com/office/powerpoint/2010/main" val="77625907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0" presetClass="path" presetSubtype="0" accel="5000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5417E-6 1.54321E-6 L 0.19011 1.54321E-6 " pathEditMode="relative" rAng="0" ptsTypes="AA" p14:bounceEnd="50000">
                                          <p:cBhvr>
                                            <p:cTn id="30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50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xit" presetSubtype="2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1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grpId="3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  <p:bldP spid="23" grpId="0"/>
          <p:bldP spid="39" grpId="0" animBg="1"/>
          <p:bldP spid="5" grpId="0" animBg="1"/>
          <p:bldP spid="13" grpId="0" animBg="1"/>
          <p:bldP spid="24" grpId="0"/>
          <p:bldP spid="40" grpId="0"/>
          <p:bldP spid="4" grpId="0" animBg="1"/>
          <p:bldP spid="43" grpId="0" animBg="1"/>
          <p:bldP spid="38" grpId="0" animBg="1"/>
          <p:bldP spid="38" grpId="1" animBg="1"/>
          <p:bldP spid="38" grpId="2" animBg="1"/>
          <p:bldP spid="38" grpId="3" animBg="1"/>
          <p:bldP spid="45" grpId="0"/>
          <p:bldP spid="50" grpId="0"/>
          <p:bldP spid="53" grpId="0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0" presetClass="pat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5417E-6 1.54321E-6 L 0.19011 1.54321E-6 " pathEditMode="relative" rAng="0" ptsTypes="AA">
                                          <p:cBhvr>
                                            <p:cTn id="30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50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xit" presetSubtype="2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1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grpId="3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1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  <p:bldP spid="23" grpId="0"/>
          <p:bldP spid="39" grpId="0" animBg="1"/>
          <p:bldP spid="5" grpId="0" animBg="1"/>
          <p:bldP spid="13" grpId="0" animBg="1"/>
          <p:bldP spid="24" grpId="0"/>
          <p:bldP spid="40" grpId="0"/>
          <p:bldP spid="4" grpId="0" animBg="1"/>
          <p:bldP spid="43" grpId="0" animBg="1"/>
          <p:bldP spid="38" grpId="0" animBg="1"/>
          <p:bldP spid="38" grpId="1" animBg="1"/>
          <p:bldP spid="38" grpId="2" animBg="1"/>
          <p:bldP spid="38" grpId="3" animBg="1"/>
          <p:bldP spid="45" grpId="0"/>
          <p:bldP spid="50" grpId="0"/>
          <p:bldP spid="53" grpId="0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DBD68-D8C8-B8E8-AF33-D814A4E54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91F68AA5-8B1A-279B-BC11-CFF6D8BFAA4D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8669634" y="3789396"/>
            <a:ext cx="1178376" cy="981483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5CD42256-4202-21F2-E4E3-8406701DF584}"/>
              </a:ext>
            </a:extLst>
          </p:cNvPr>
          <p:cNvCxnSpPr>
            <a:cxnSpLocks/>
            <a:stCxn id="7" idx="2"/>
          </p:cNvCxnSpPr>
          <p:nvPr/>
        </p:nvCxnSpPr>
        <p:spPr>
          <a:xfrm rot="10800000">
            <a:off x="4825095" y="3806721"/>
            <a:ext cx="1143609" cy="964158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ubtitle 30">
            <a:extLst>
              <a:ext uri="{FF2B5EF4-FFF2-40B4-BE49-F238E27FC236}">
                <a16:creationId xmlns:a16="http://schemas.microsoft.com/office/drawing/2014/main" id="{0C4C12E7-C7A6-0604-9888-91D0D7854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A"/>
              <a:t>PILLAR 2: MONETIZE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868F92-6F40-8307-606C-9A158F4C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CoreIgnite</a:t>
            </a:r>
            <a:r>
              <a:rPr lang="en-GB"/>
              <a:t> overview</a:t>
            </a:r>
            <a:endParaRPr lang="en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8FD86-02D4-0CA6-CB22-4015508861EB}"/>
              </a:ext>
            </a:extLst>
          </p:cNvPr>
          <p:cNvSpPr txBox="1"/>
          <p:nvPr/>
        </p:nvSpPr>
        <p:spPr>
          <a:xfrm>
            <a:off x="457199" y="1880685"/>
            <a:ext cx="13716001" cy="55824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1600" err="1"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CoreIgnite</a:t>
            </a:r>
            <a:r>
              <a:rPr lang="en-US" sz="1600"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 is built to </a:t>
            </a:r>
            <a:r>
              <a:rPr lang="en-US" sz="16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monetize the bank’s existing core system</a:t>
            </a:r>
            <a:r>
              <a:rPr lang="en-US" sz="16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 </a:t>
            </a:r>
            <a:r>
              <a:rPr lang="en-US" sz="1600"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Capable of handling multiple financial domains, it serves as an orchestration and policy rules engine offering plug-and-play integration with partner categories and capabilities.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041E05-BAE8-FA95-4CC9-F06B65A1DCA1}"/>
              </a:ext>
            </a:extLst>
          </p:cNvPr>
          <p:cNvGrpSpPr/>
          <p:nvPr/>
        </p:nvGrpSpPr>
        <p:grpSpPr>
          <a:xfrm>
            <a:off x="484188" y="2847277"/>
            <a:ext cx="4320000" cy="4493323"/>
            <a:chOff x="403490" y="2372731"/>
            <a:chExt cx="3600000" cy="37444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2AB7751-7071-CBE5-0D0B-E61B2C54FB72}"/>
                </a:ext>
              </a:extLst>
            </p:cNvPr>
            <p:cNvGrpSpPr/>
            <p:nvPr/>
          </p:nvGrpSpPr>
          <p:grpSpPr>
            <a:xfrm>
              <a:off x="403490" y="2372731"/>
              <a:ext cx="3600000" cy="3744436"/>
              <a:chOff x="403490" y="2372731"/>
              <a:chExt cx="3600000" cy="3744436"/>
            </a:xfrm>
          </p:grpSpPr>
          <p:sp>
            <p:nvSpPr>
              <p:cNvPr id="29" name="Round Same Side Corner Rectangle 12">
                <a:extLst>
                  <a:ext uri="{FF2B5EF4-FFF2-40B4-BE49-F238E27FC236}">
                    <a16:creationId xmlns:a16="http://schemas.microsoft.com/office/drawing/2014/main" id="{0BC21B06-E50A-E826-2F4C-6AFA58175781}"/>
                  </a:ext>
                </a:extLst>
              </p:cNvPr>
              <p:cNvSpPr/>
              <p:nvPr/>
            </p:nvSpPr>
            <p:spPr>
              <a:xfrm flipH="1">
                <a:off x="403490" y="2372731"/>
                <a:ext cx="3600000" cy="3744436"/>
              </a:xfrm>
              <a:prstGeom prst="round2SameRect">
                <a:avLst>
                  <a:gd name="adj1" fmla="val 3404"/>
                  <a:gd name="adj2" fmla="val 6176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0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216000" rIns="180000" rtlCol="0" anchor="t"/>
              <a:lstStyle/>
              <a:p>
                <a:pPr defTabSz="1462688">
                  <a:defRPr/>
                </a:pPr>
                <a:r>
                  <a:rPr lang="en-US" sz="1400">
                    <a:solidFill>
                      <a:schemeClr val="tx1"/>
                    </a:solidFill>
                    <a:latin typeface="Inter Light" panose="02000403000000020004" pitchFamily="2" charset="0"/>
                    <a:ea typeface="Inter Light" panose="02000403000000020004" pitchFamily="2" charset="0"/>
                    <a:cs typeface="Inter Light" panose="02000403000000020004" pitchFamily="2" charset="0"/>
                  </a:rPr>
                  <a:t>Banks, credit unions, brokerages with core-based infrastructure need access to next-generation financial product offerings.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CC458C7-17B6-6F52-F1C4-B013ADF8CF3E}"/>
                  </a:ext>
                </a:extLst>
              </p:cNvPr>
              <p:cNvSpPr txBox="1"/>
              <p:nvPr/>
            </p:nvSpPr>
            <p:spPr>
              <a:xfrm>
                <a:off x="1018215" y="5771538"/>
                <a:ext cx="2371920" cy="2616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1462981">
                  <a:spcAft>
                    <a:spcPts val="480"/>
                  </a:spcAft>
                  <a:defRPr/>
                </a:pPr>
                <a:r>
                  <a:rPr lang="en-US" sz="1400" b="1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300mm DDAs on Hogan Today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17F339-10BF-CE35-AFD9-1467388C3292}"/>
                </a:ext>
              </a:extLst>
            </p:cNvPr>
            <p:cNvSpPr txBox="1"/>
            <p:nvPr/>
          </p:nvSpPr>
          <p:spPr>
            <a:xfrm>
              <a:off x="801409" y="2824523"/>
              <a:ext cx="153943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007">
                <a:spcAft>
                  <a:spcPts val="332"/>
                </a:spcAft>
                <a:defRPr/>
              </a:pPr>
              <a:endParaRPr lang="en-GB" sz="1500" b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pic>
          <p:nvPicPr>
            <p:cNvPr id="13" name="Picture 6" descr="Wells Fargo — Википедия">
              <a:extLst>
                <a:ext uri="{FF2B5EF4-FFF2-40B4-BE49-F238E27FC236}">
                  <a16:creationId xmlns:a16="http://schemas.microsoft.com/office/drawing/2014/main" id="{8B7EC056-0EC1-62A9-BA5A-19C5032CC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052" y="3465966"/>
              <a:ext cx="298934" cy="282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AFFD1FD8-F26D-EB66-7923-ED27C6765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53" y="4696417"/>
              <a:ext cx="694391" cy="17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Barclays Logo, symbol, meaning, history, PNG, brand">
              <a:extLst>
                <a:ext uri="{FF2B5EF4-FFF2-40B4-BE49-F238E27FC236}">
                  <a16:creationId xmlns:a16="http://schemas.microsoft.com/office/drawing/2014/main" id="{D0FB0EE0-F67D-836F-129A-304493CAE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83" y="4048829"/>
              <a:ext cx="552716" cy="293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8">
              <a:extLst>
                <a:ext uri="{FF2B5EF4-FFF2-40B4-BE49-F238E27FC236}">
                  <a16:creationId xmlns:a16="http://schemas.microsoft.com/office/drawing/2014/main" id="{CBACB728-E091-EF18-CA31-3991F508A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329" y="3525094"/>
              <a:ext cx="574828" cy="16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2">
              <a:extLst>
                <a:ext uri="{FF2B5EF4-FFF2-40B4-BE49-F238E27FC236}">
                  <a16:creationId xmlns:a16="http://schemas.microsoft.com/office/drawing/2014/main" id="{8E05D4B0-A7A1-3053-AEBF-E39E2F9D3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572" y="4716988"/>
              <a:ext cx="565251" cy="135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7675E6E-9EA3-5AB1-4FBF-89644EFF28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grayscl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03997" y="3349495"/>
              <a:ext cx="818158" cy="515433"/>
            </a:xfrm>
            <a:prstGeom prst="rect">
              <a:avLst/>
            </a:prstGeom>
          </p:spPr>
        </p:pic>
        <p:pic>
          <p:nvPicPr>
            <p:cNvPr id="19" name="Picture 18" descr="A black and grey logo  Description automatically generated">
              <a:extLst>
                <a:ext uri="{FF2B5EF4-FFF2-40B4-BE49-F238E27FC236}">
                  <a16:creationId xmlns:a16="http://schemas.microsoft.com/office/drawing/2014/main" id="{8FC10D20-81AE-4948-3ABC-F298791B4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78" y="4107197"/>
              <a:ext cx="749451" cy="177066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3CACAD6-6763-F977-D2C5-1CAD4E8F3C0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grayscl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5783" y="5252752"/>
              <a:ext cx="609673" cy="187984"/>
            </a:xfrm>
            <a:prstGeom prst="rect">
              <a:avLst/>
            </a:prstGeom>
          </p:spPr>
        </p:pic>
        <p:pic>
          <p:nvPicPr>
            <p:cNvPr id="21" name="Picture 20" descr="A red circle with black background  Description automatically generated">
              <a:extLst>
                <a:ext uri="{FF2B5EF4-FFF2-40B4-BE49-F238E27FC236}">
                  <a16:creationId xmlns:a16="http://schemas.microsoft.com/office/drawing/2014/main" id="{34E07866-9D17-9328-C1B0-8B86DCB43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grayscl/>
            </a:blip>
            <a:stretch>
              <a:fillRect/>
            </a:stretch>
          </p:blipFill>
          <p:spPr>
            <a:xfrm>
              <a:off x="1522452" y="4052877"/>
              <a:ext cx="302338" cy="2857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B7811F-1B67-68F6-2CFF-9E5F7D1A5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grayscl/>
            </a:blip>
            <a:srcRect b="30723"/>
            <a:stretch/>
          </p:blipFill>
          <p:spPr>
            <a:xfrm>
              <a:off x="2153344" y="4674414"/>
              <a:ext cx="865075" cy="22035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4804A27-BD2B-412E-E0C6-DEC249CE3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12229" y="5200713"/>
              <a:ext cx="591939" cy="2920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561B8DDC-AA6B-CFE9-97A3-7F6A0DBB6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421" y="4682778"/>
              <a:ext cx="331503" cy="203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ownload KeyBank Logo in SVG Vector or PNG File Format - Logo.wine">
              <a:extLst>
                <a:ext uri="{FF2B5EF4-FFF2-40B4-BE49-F238E27FC236}">
                  <a16:creationId xmlns:a16="http://schemas.microsoft.com/office/drawing/2014/main" id="{21F952A2-9C00-2479-0A37-79C5858141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9" t="33020" r="7662" b="28636"/>
            <a:stretch>
              <a:fillRect/>
            </a:stretch>
          </p:blipFill>
          <p:spPr bwMode="auto">
            <a:xfrm>
              <a:off x="3015244" y="3481237"/>
              <a:ext cx="872779" cy="251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A blue and yellow logo  AI-generated content may be incorrect.">
              <a:extLst>
                <a:ext uri="{FF2B5EF4-FFF2-40B4-BE49-F238E27FC236}">
                  <a16:creationId xmlns:a16="http://schemas.microsoft.com/office/drawing/2014/main" id="{95763F15-227F-C429-C084-9F6E1FA7D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grayscl/>
            </a:blip>
            <a:stretch>
              <a:fillRect/>
            </a:stretch>
          </p:blipFill>
          <p:spPr>
            <a:xfrm>
              <a:off x="1567442" y="5165761"/>
              <a:ext cx="364213" cy="361966"/>
            </a:xfrm>
            <a:prstGeom prst="rect">
              <a:avLst/>
            </a:prstGeom>
          </p:spPr>
        </p:pic>
        <p:pic>
          <p:nvPicPr>
            <p:cNvPr id="27" name="Picture 26" descr="A blue and white logo  AI-generated content may be incorrect.">
              <a:extLst>
                <a:ext uri="{FF2B5EF4-FFF2-40B4-BE49-F238E27FC236}">
                  <a16:creationId xmlns:a16="http://schemas.microsoft.com/office/drawing/2014/main" id="{D35A338A-0AD4-B918-DEE4-F1106DA2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grayscl/>
            </a:blip>
            <a:stretch>
              <a:fillRect/>
            </a:stretch>
          </p:blipFill>
          <p:spPr>
            <a:xfrm>
              <a:off x="2233318" y="5235061"/>
              <a:ext cx="684873" cy="223366"/>
            </a:xfrm>
            <a:prstGeom prst="rect">
              <a:avLst/>
            </a:prstGeom>
          </p:spPr>
        </p:pic>
        <p:pic>
          <p:nvPicPr>
            <p:cNvPr id="28" name="Picture 27" descr="A blue letter on a black background  AI-generated content may be incorrect.">
              <a:extLst>
                <a:ext uri="{FF2B5EF4-FFF2-40B4-BE49-F238E27FC236}">
                  <a16:creationId xmlns:a16="http://schemas.microsoft.com/office/drawing/2014/main" id="{D0E5D5C7-C415-684B-FFE0-218C16060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8147" y="4130040"/>
              <a:ext cx="865075" cy="1313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C89B16D-0358-68EC-4267-5B9A08B5B68F}"/>
              </a:ext>
            </a:extLst>
          </p:cNvPr>
          <p:cNvGrpSpPr/>
          <p:nvPr/>
        </p:nvGrpSpPr>
        <p:grpSpPr>
          <a:xfrm>
            <a:off x="9861872" y="2847277"/>
            <a:ext cx="4320000" cy="4493323"/>
            <a:chOff x="9861872" y="2847277"/>
            <a:chExt cx="4320000" cy="4493323"/>
          </a:xfrm>
        </p:grpSpPr>
        <p:sp>
          <p:nvSpPr>
            <p:cNvPr id="32" name="Round Same Side Corner Rectangle 12">
              <a:extLst>
                <a:ext uri="{FF2B5EF4-FFF2-40B4-BE49-F238E27FC236}">
                  <a16:creationId xmlns:a16="http://schemas.microsoft.com/office/drawing/2014/main" id="{4116AA82-51CB-25D2-0DFF-BCEC7702957F}"/>
                </a:ext>
              </a:extLst>
            </p:cNvPr>
            <p:cNvSpPr/>
            <p:nvPr/>
          </p:nvSpPr>
          <p:spPr>
            <a:xfrm flipH="1">
              <a:off x="9861872" y="2847277"/>
              <a:ext cx="4320000" cy="4493323"/>
            </a:xfrm>
            <a:prstGeom prst="round2SameRect">
              <a:avLst>
                <a:gd name="adj1" fmla="val 4376"/>
                <a:gd name="adj2" fmla="val 6176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216000" rIns="180000" rtlCol="0" anchor="t"/>
            <a:lstStyle/>
            <a:p>
              <a:pPr defTabSz="1462688"/>
              <a:r>
                <a:rPr lang="en-US" sz="1400">
                  <a:solidFill>
                    <a:schemeClr val="tx1"/>
                  </a:solidFill>
                  <a:latin typeface="Inter Light" panose="02000403000000020004" pitchFamily="2" charset="0"/>
                  <a:ea typeface="Inter Light" panose="02000403000000020004" pitchFamily="2" charset="0"/>
                  <a:cs typeface="Inter Light" panose="02000403000000020004" pitchFamily="2" charset="0"/>
                </a:rPr>
                <a:t>Existing traditional and newer digital assets ecosystem bring new services, transaction volume, and revenue flows. </a:t>
              </a:r>
            </a:p>
            <a:p>
              <a:pPr defTabSz="1462688"/>
              <a:endParaRPr lang="en-US" sz="14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AA2902-D15D-2EF9-93BA-32F5219A9867}"/>
                </a:ext>
              </a:extLst>
            </p:cNvPr>
            <p:cNvSpPr txBox="1"/>
            <p:nvPr/>
          </p:nvSpPr>
          <p:spPr>
            <a:xfrm>
              <a:off x="10227944" y="6923086"/>
              <a:ext cx="3671303" cy="2993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1462981">
                <a:spcAft>
                  <a:spcPts val="480"/>
                </a:spcAft>
                <a:defRPr/>
              </a:pPr>
              <a:r>
                <a:rPr lang="en-US" sz="14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Partners looking for Market Participants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822EFAC-454D-8222-2624-761D056AB229}"/>
                </a:ext>
              </a:extLst>
            </p:cNvPr>
            <p:cNvSpPr/>
            <p:nvPr/>
          </p:nvSpPr>
          <p:spPr>
            <a:xfrm>
              <a:off x="12105219" y="5371755"/>
              <a:ext cx="1836000" cy="54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Bef>
                  <a:spcPts val="600"/>
                </a:spcBef>
                <a:spcAft>
                  <a:spcPts val="400"/>
                </a:spcAft>
              </a:pPr>
              <a:r>
                <a:rPr lang="en-US" sz="1200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Crypto Custodians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D668947-BE3C-C8AE-9202-57C07BF06B48}"/>
                </a:ext>
              </a:extLst>
            </p:cNvPr>
            <p:cNvSpPr/>
            <p:nvPr/>
          </p:nvSpPr>
          <p:spPr>
            <a:xfrm>
              <a:off x="10102526" y="6069108"/>
              <a:ext cx="1836000" cy="54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Bef>
                  <a:spcPts val="600"/>
                </a:spcBef>
                <a:spcAft>
                  <a:spcPts val="400"/>
                </a:spcAft>
              </a:pPr>
              <a:r>
                <a:rPr lang="en-US" sz="1200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Custodians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28294CB-C875-75FA-E308-4A44FE09CB77}"/>
                </a:ext>
              </a:extLst>
            </p:cNvPr>
            <p:cNvSpPr/>
            <p:nvPr/>
          </p:nvSpPr>
          <p:spPr>
            <a:xfrm>
              <a:off x="12105219" y="6069108"/>
              <a:ext cx="1836000" cy="54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Bef>
                  <a:spcPts val="600"/>
                </a:spcBef>
                <a:spcAft>
                  <a:spcPts val="400"/>
                </a:spcAft>
              </a:pPr>
              <a:r>
                <a:rPr lang="en-US" sz="1200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Stablecoin On/ Off Ramps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53EB4C6-3370-261D-7C16-9565C7E5145C}"/>
                </a:ext>
              </a:extLst>
            </p:cNvPr>
            <p:cNvSpPr/>
            <p:nvPr/>
          </p:nvSpPr>
          <p:spPr>
            <a:xfrm>
              <a:off x="10102526" y="3971240"/>
              <a:ext cx="1836000" cy="54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Bef>
                  <a:spcPts val="600"/>
                </a:spcBef>
                <a:spcAft>
                  <a:spcPts val="400"/>
                </a:spcAft>
              </a:pPr>
              <a:r>
                <a:rPr lang="en-US" sz="1200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Payment Processors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30891C94-A80A-31B7-4D56-DC45320366EB}"/>
                </a:ext>
              </a:extLst>
            </p:cNvPr>
            <p:cNvSpPr/>
            <p:nvPr/>
          </p:nvSpPr>
          <p:spPr>
            <a:xfrm>
              <a:off x="12105219" y="3971240"/>
              <a:ext cx="1836000" cy="54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Bef>
                  <a:spcPts val="600"/>
                </a:spcBef>
                <a:spcAft>
                  <a:spcPts val="400"/>
                </a:spcAft>
              </a:pPr>
              <a:r>
                <a:rPr lang="en-US" sz="1200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AI LLMs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7443A45A-7676-FD99-0A2B-CA52466B20FE}"/>
                </a:ext>
              </a:extLst>
            </p:cNvPr>
            <p:cNvSpPr/>
            <p:nvPr/>
          </p:nvSpPr>
          <p:spPr>
            <a:xfrm>
              <a:off x="12105219" y="4670396"/>
              <a:ext cx="1836000" cy="54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Bef>
                  <a:spcPts val="600"/>
                </a:spcBef>
                <a:spcAft>
                  <a:spcPts val="400"/>
                </a:spcAft>
              </a:pPr>
              <a:r>
                <a:rPr lang="en-US" sz="1200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Crypto Exchanges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A953D1E6-56A8-4E6B-B352-E083761622C3}"/>
                </a:ext>
              </a:extLst>
            </p:cNvPr>
            <p:cNvSpPr/>
            <p:nvPr/>
          </p:nvSpPr>
          <p:spPr>
            <a:xfrm>
              <a:off x="10102526" y="4670396"/>
              <a:ext cx="1836000" cy="54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Bef>
                  <a:spcPts val="600"/>
                </a:spcBef>
                <a:spcAft>
                  <a:spcPts val="400"/>
                </a:spcAft>
              </a:pPr>
              <a:r>
                <a:rPr lang="en-US" sz="1200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BNPL and                          Other Lenders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88B1CF5-C998-52DB-7865-EE5267F7A38C}"/>
                </a:ext>
              </a:extLst>
            </p:cNvPr>
            <p:cNvSpPr/>
            <p:nvPr/>
          </p:nvSpPr>
          <p:spPr>
            <a:xfrm>
              <a:off x="10102526" y="5371755"/>
              <a:ext cx="1836000" cy="54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Bef>
                  <a:spcPts val="600"/>
                </a:spcBef>
                <a:spcAft>
                  <a:spcPts val="400"/>
                </a:spcAft>
              </a:pPr>
              <a:r>
                <a:rPr lang="en-US" sz="1200" b="1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Data Aggregators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8B2672-152B-6CA3-F2CF-B8F03022D82E}"/>
              </a:ext>
            </a:extLst>
          </p:cNvPr>
          <p:cNvGrpSpPr/>
          <p:nvPr/>
        </p:nvGrpSpPr>
        <p:grpSpPr>
          <a:xfrm>
            <a:off x="5968703" y="3420413"/>
            <a:ext cx="2700931" cy="2700931"/>
            <a:chOff x="5968703" y="3452149"/>
            <a:chExt cx="2700931" cy="2700931"/>
          </a:xfrm>
          <a:gradFill flip="none" rotWithShape="1">
            <a:gsLst>
              <a:gs pos="0">
                <a:schemeClr val="accent1"/>
              </a:gs>
              <a:gs pos="48000">
                <a:schemeClr val="accent2"/>
              </a:gs>
              <a:gs pos="99000">
                <a:schemeClr val="accent5"/>
              </a:gs>
            </a:gsLst>
            <a:lin ang="3600000" scaled="0"/>
            <a:tileRect/>
          </a:gra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AE9D21-C1FA-034D-C4AD-7541C53D82D7}"/>
                </a:ext>
              </a:extLst>
            </p:cNvPr>
            <p:cNvSpPr/>
            <p:nvPr/>
          </p:nvSpPr>
          <p:spPr>
            <a:xfrm>
              <a:off x="5968703" y="3452149"/>
              <a:ext cx="2700931" cy="2700931"/>
            </a:xfrm>
            <a:prstGeom prst="ellipse">
              <a:avLst/>
            </a:prstGeom>
            <a:grpFill/>
            <a:ln w="57150"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80000" rtlCol="0" anchor="b"/>
            <a:lstStyle>
              <a:defPPr>
                <a:defRPr lang="en-US"/>
              </a:defPPr>
              <a:lvl1pPr marL="0" algn="l" defTabSz="1463040" rtl="0" eaLnBrk="1" latinLnBrk="0" hangingPunct="1">
                <a:defRPr sz="288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731520" algn="l" defTabSz="1463040" rtl="0" eaLnBrk="1" latinLnBrk="0" hangingPunct="1">
                <a:defRPr sz="288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463040" algn="l" defTabSz="1463040" rtl="0" eaLnBrk="1" latinLnBrk="0" hangingPunct="1">
                <a:defRPr sz="288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194560" algn="l" defTabSz="1463040" rtl="0" eaLnBrk="1" latinLnBrk="0" hangingPunct="1">
                <a:defRPr sz="288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926080" algn="l" defTabSz="1463040" rtl="0" eaLnBrk="1" latinLnBrk="0" hangingPunct="1">
                <a:defRPr sz="288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657600" algn="l" defTabSz="1463040" rtl="0" eaLnBrk="1" latinLnBrk="0" hangingPunct="1">
                <a:defRPr sz="288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4389120" algn="l" defTabSz="1463040" rtl="0" eaLnBrk="1" latinLnBrk="0" hangingPunct="1">
                <a:defRPr sz="288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5120640" algn="l" defTabSz="1463040" rtl="0" eaLnBrk="1" latinLnBrk="0" hangingPunct="1">
                <a:defRPr sz="288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5852160" algn="l" defTabSz="1463040" rtl="0" eaLnBrk="1" latinLnBrk="0" hangingPunct="1">
                <a:defRPr sz="288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64">
                <a:defRPr/>
              </a:pPr>
              <a:endParaRPr lang="en-ES" sz="1600" b="1">
                <a:solidFill>
                  <a:srgbClr val="FFFFFF"/>
                </a:solidFill>
                <a:latin typeface="GT Standard L Extended Medium" pitchFamily="2" charset="77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FBD825-16D3-2EF1-8757-ECFD0FBBFB2D}"/>
                </a:ext>
              </a:extLst>
            </p:cNvPr>
            <p:cNvSpPr txBox="1"/>
            <p:nvPr/>
          </p:nvSpPr>
          <p:spPr>
            <a:xfrm>
              <a:off x="6164050" y="4571782"/>
              <a:ext cx="2304080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457164">
                <a:defRPr/>
              </a:pPr>
              <a:r>
                <a:rPr lang="en-ES" sz="2400" b="1">
                  <a:solidFill>
                    <a:schemeClr val="bg1"/>
                  </a:solidFill>
                  <a:latin typeface="GT Standard L Extended Medium" pitchFamily="2" charset="77"/>
                  <a:ea typeface="Inter" panose="02000503000000020004" pitchFamily="2" charset="0"/>
                  <a:cs typeface="Inter" panose="02000503000000020004" pitchFamily="2" charset="0"/>
                </a:rPr>
                <a:t>Core</a:t>
              </a:r>
              <a:r>
                <a:rPr lang="en-US" sz="2400" b="1">
                  <a:solidFill>
                    <a:schemeClr val="bg1"/>
                  </a:solidFill>
                  <a:latin typeface="GT Standard L Extended Medium" pitchFamily="2" charset="77"/>
                  <a:ea typeface="Inter" panose="02000503000000020004" pitchFamily="2" charset="0"/>
                  <a:cs typeface="Inter" panose="02000503000000020004" pitchFamily="2" charset="0"/>
                </a:rPr>
                <a:t>I</a:t>
              </a:r>
              <a:r>
                <a:rPr lang="en-ES" sz="2400" b="1">
                  <a:solidFill>
                    <a:schemeClr val="bg1"/>
                  </a:solidFill>
                  <a:latin typeface="GT Standard L Extended Medium" pitchFamily="2" charset="77"/>
                  <a:ea typeface="Inter" panose="02000503000000020004" pitchFamily="2" charset="0"/>
                  <a:cs typeface="Inter" panose="02000503000000020004" pitchFamily="2" charset="0"/>
                </a:rPr>
                <a:t>gnite</a:t>
              </a:r>
            </a:p>
          </p:txBody>
        </p:sp>
      </p:grp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1ECA0078-73E0-3474-47C4-BA4F5A402093}"/>
              </a:ext>
            </a:extLst>
          </p:cNvPr>
          <p:cNvCxnSpPr>
            <a:cxnSpLocks/>
          </p:cNvCxnSpPr>
          <p:nvPr/>
        </p:nvCxnSpPr>
        <p:spPr>
          <a:xfrm flipV="1">
            <a:off x="4828165" y="4770879"/>
            <a:ext cx="1157471" cy="981484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E77656B6-082B-BD9A-29EE-A4037DDE6CF3}"/>
              </a:ext>
            </a:extLst>
          </p:cNvPr>
          <p:cNvCxnSpPr>
            <a:cxnSpLocks/>
          </p:cNvCxnSpPr>
          <p:nvPr/>
        </p:nvCxnSpPr>
        <p:spPr>
          <a:xfrm rot="10800000">
            <a:off x="8652702" y="4770879"/>
            <a:ext cx="1157471" cy="1019792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074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61B89-1C06-84B8-C2BF-E342C2389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2AB124-A3EC-7650-C5D8-17955E1CA250}"/>
              </a:ext>
            </a:extLst>
          </p:cNvPr>
          <p:cNvSpPr>
            <a:spLocks noGrp="1"/>
          </p:cNvSpPr>
          <p:nvPr/>
        </p:nvSpPr>
        <p:spPr>
          <a:xfrm>
            <a:off x="685800" y="694193"/>
            <a:ext cx="13269685" cy="4379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46292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0" name="Google Shape;120;p16">
            <a:extLst>
              <a:ext uri="{FF2B5EF4-FFF2-40B4-BE49-F238E27FC236}">
                <a16:creationId xmlns:a16="http://schemas.microsoft.com/office/drawing/2014/main" id="{13448817-0D40-7ABB-48B3-CC2055C5C5CB}"/>
              </a:ext>
            </a:extLst>
          </p:cNvPr>
          <p:cNvSpPr/>
          <p:nvPr/>
        </p:nvSpPr>
        <p:spPr>
          <a:xfrm>
            <a:off x="2300984" y="1985303"/>
            <a:ext cx="8867355" cy="4814799"/>
          </a:xfrm>
          <a:prstGeom prst="roundRect">
            <a:avLst>
              <a:gd name="adj" fmla="val 2765"/>
            </a:avLst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146280" tIns="146280" rIns="146280" bIns="146280" anchor="t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CoreIgnite: </a:t>
            </a:r>
            <a:r>
              <a:rPr lang="en-US" sz="14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Mesh Services Architecture</a:t>
            </a:r>
          </a:p>
        </p:txBody>
      </p:sp>
      <p:sp>
        <p:nvSpPr>
          <p:cNvPr id="42" name="Rounded Rectangle 25">
            <a:extLst>
              <a:ext uri="{FF2B5EF4-FFF2-40B4-BE49-F238E27FC236}">
                <a16:creationId xmlns:a16="http://schemas.microsoft.com/office/drawing/2014/main" id="{BCE1673F-8801-8E09-A0F9-AB5A2159B661}"/>
              </a:ext>
            </a:extLst>
          </p:cNvPr>
          <p:cNvSpPr/>
          <p:nvPr/>
        </p:nvSpPr>
        <p:spPr>
          <a:xfrm>
            <a:off x="515702" y="6927309"/>
            <a:ext cx="13683176" cy="949208"/>
          </a:xfrm>
          <a:prstGeom prst="roundRect">
            <a:avLst>
              <a:gd name="adj" fmla="val 16818"/>
            </a:avLst>
          </a:prstGeom>
          <a:solidFill>
            <a:schemeClr val="tx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21668"/>
                      <a:gd name="connsiteY0" fmla="*/ 373982 h 2243847"/>
                      <a:gd name="connsiteX1" fmla="*/ 373982 w 2321668"/>
                      <a:gd name="connsiteY1" fmla="*/ 0 h 2243847"/>
                      <a:gd name="connsiteX2" fmla="*/ 867076 w 2321668"/>
                      <a:gd name="connsiteY2" fmla="*/ 0 h 2243847"/>
                      <a:gd name="connsiteX3" fmla="*/ 1391644 w 2321668"/>
                      <a:gd name="connsiteY3" fmla="*/ 0 h 2243847"/>
                      <a:gd name="connsiteX4" fmla="*/ 1947686 w 2321668"/>
                      <a:gd name="connsiteY4" fmla="*/ 0 h 2243847"/>
                      <a:gd name="connsiteX5" fmla="*/ 2321668 w 2321668"/>
                      <a:gd name="connsiteY5" fmla="*/ 373982 h 2243847"/>
                      <a:gd name="connsiteX6" fmla="*/ 2321668 w 2321668"/>
                      <a:gd name="connsiteY6" fmla="*/ 872610 h 2243847"/>
                      <a:gd name="connsiteX7" fmla="*/ 2321668 w 2321668"/>
                      <a:gd name="connsiteY7" fmla="*/ 1371237 h 2243847"/>
                      <a:gd name="connsiteX8" fmla="*/ 2321668 w 2321668"/>
                      <a:gd name="connsiteY8" fmla="*/ 1869865 h 2243847"/>
                      <a:gd name="connsiteX9" fmla="*/ 1947686 w 2321668"/>
                      <a:gd name="connsiteY9" fmla="*/ 2243847 h 2243847"/>
                      <a:gd name="connsiteX10" fmla="*/ 1438855 w 2321668"/>
                      <a:gd name="connsiteY10" fmla="*/ 2243847 h 2243847"/>
                      <a:gd name="connsiteX11" fmla="*/ 961498 w 2321668"/>
                      <a:gd name="connsiteY11" fmla="*/ 2243847 h 2243847"/>
                      <a:gd name="connsiteX12" fmla="*/ 373982 w 2321668"/>
                      <a:gd name="connsiteY12" fmla="*/ 2243847 h 2243847"/>
                      <a:gd name="connsiteX13" fmla="*/ 0 w 2321668"/>
                      <a:gd name="connsiteY13" fmla="*/ 1869865 h 2243847"/>
                      <a:gd name="connsiteX14" fmla="*/ 0 w 2321668"/>
                      <a:gd name="connsiteY14" fmla="*/ 1371237 h 2243847"/>
                      <a:gd name="connsiteX15" fmla="*/ 0 w 2321668"/>
                      <a:gd name="connsiteY15" fmla="*/ 857651 h 2243847"/>
                      <a:gd name="connsiteX16" fmla="*/ 0 w 2321668"/>
                      <a:gd name="connsiteY16" fmla="*/ 373982 h 2243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21668" h="2243847" fill="none" extrusionOk="0">
                        <a:moveTo>
                          <a:pt x="0" y="373982"/>
                        </a:moveTo>
                        <a:cubicBezTo>
                          <a:pt x="-13252" y="191131"/>
                          <a:pt x="180896" y="10001"/>
                          <a:pt x="373982" y="0"/>
                        </a:cubicBezTo>
                        <a:cubicBezTo>
                          <a:pt x="539757" y="-11924"/>
                          <a:pt x="640765" y="35280"/>
                          <a:pt x="867076" y="0"/>
                        </a:cubicBezTo>
                        <a:cubicBezTo>
                          <a:pt x="1093387" y="-35280"/>
                          <a:pt x="1280618" y="1685"/>
                          <a:pt x="1391644" y="0"/>
                        </a:cubicBezTo>
                        <a:cubicBezTo>
                          <a:pt x="1502670" y="-1685"/>
                          <a:pt x="1766361" y="1902"/>
                          <a:pt x="1947686" y="0"/>
                        </a:cubicBezTo>
                        <a:cubicBezTo>
                          <a:pt x="2153779" y="-12177"/>
                          <a:pt x="2328523" y="168866"/>
                          <a:pt x="2321668" y="373982"/>
                        </a:cubicBezTo>
                        <a:cubicBezTo>
                          <a:pt x="2380549" y="494009"/>
                          <a:pt x="2285356" y="703731"/>
                          <a:pt x="2321668" y="872610"/>
                        </a:cubicBezTo>
                        <a:cubicBezTo>
                          <a:pt x="2357980" y="1041489"/>
                          <a:pt x="2307719" y="1253987"/>
                          <a:pt x="2321668" y="1371237"/>
                        </a:cubicBezTo>
                        <a:cubicBezTo>
                          <a:pt x="2335617" y="1488487"/>
                          <a:pt x="2306679" y="1627927"/>
                          <a:pt x="2321668" y="1869865"/>
                        </a:cubicBezTo>
                        <a:cubicBezTo>
                          <a:pt x="2320098" y="2043833"/>
                          <a:pt x="2170974" y="2254395"/>
                          <a:pt x="1947686" y="2243847"/>
                        </a:cubicBezTo>
                        <a:cubicBezTo>
                          <a:pt x="1797859" y="2261896"/>
                          <a:pt x="1668494" y="2220992"/>
                          <a:pt x="1438855" y="2243847"/>
                        </a:cubicBezTo>
                        <a:cubicBezTo>
                          <a:pt x="1209216" y="2266702"/>
                          <a:pt x="1173073" y="2234796"/>
                          <a:pt x="961498" y="2243847"/>
                        </a:cubicBezTo>
                        <a:cubicBezTo>
                          <a:pt x="749923" y="2252898"/>
                          <a:pt x="645032" y="2175900"/>
                          <a:pt x="373982" y="2243847"/>
                        </a:cubicBezTo>
                        <a:cubicBezTo>
                          <a:pt x="203621" y="2277400"/>
                          <a:pt x="24227" y="2061924"/>
                          <a:pt x="0" y="1869865"/>
                        </a:cubicBezTo>
                        <a:cubicBezTo>
                          <a:pt x="-4197" y="1671337"/>
                          <a:pt x="14339" y="1594920"/>
                          <a:pt x="0" y="1371237"/>
                        </a:cubicBezTo>
                        <a:cubicBezTo>
                          <a:pt x="-14339" y="1147554"/>
                          <a:pt x="12708" y="1101770"/>
                          <a:pt x="0" y="857651"/>
                        </a:cubicBezTo>
                        <a:cubicBezTo>
                          <a:pt x="-12708" y="613532"/>
                          <a:pt x="14920" y="490486"/>
                          <a:pt x="0" y="373982"/>
                        </a:cubicBezTo>
                        <a:close/>
                      </a:path>
                      <a:path w="2321668" h="2243847" stroke="0" extrusionOk="0">
                        <a:moveTo>
                          <a:pt x="0" y="373982"/>
                        </a:moveTo>
                        <a:cubicBezTo>
                          <a:pt x="-8309" y="162312"/>
                          <a:pt x="120779" y="17511"/>
                          <a:pt x="373982" y="0"/>
                        </a:cubicBezTo>
                        <a:cubicBezTo>
                          <a:pt x="640358" y="-3351"/>
                          <a:pt x="657326" y="47755"/>
                          <a:pt x="930024" y="0"/>
                        </a:cubicBezTo>
                        <a:cubicBezTo>
                          <a:pt x="1202722" y="-47755"/>
                          <a:pt x="1202189" y="26881"/>
                          <a:pt x="1438855" y="0"/>
                        </a:cubicBezTo>
                        <a:cubicBezTo>
                          <a:pt x="1675521" y="-26881"/>
                          <a:pt x="1697563" y="37725"/>
                          <a:pt x="1947686" y="0"/>
                        </a:cubicBezTo>
                        <a:cubicBezTo>
                          <a:pt x="2136796" y="-56158"/>
                          <a:pt x="2332340" y="127947"/>
                          <a:pt x="2321668" y="373982"/>
                        </a:cubicBezTo>
                        <a:cubicBezTo>
                          <a:pt x="2343678" y="578355"/>
                          <a:pt x="2271912" y="677338"/>
                          <a:pt x="2321668" y="842692"/>
                        </a:cubicBezTo>
                        <a:cubicBezTo>
                          <a:pt x="2371424" y="1008046"/>
                          <a:pt x="2291359" y="1092568"/>
                          <a:pt x="2321668" y="1311402"/>
                        </a:cubicBezTo>
                        <a:cubicBezTo>
                          <a:pt x="2351977" y="1530236"/>
                          <a:pt x="2283256" y="1617778"/>
                          <a:pt x="2321668" y="1869865"/>
                        </a:cubicBezTo>
                        <a:cubicBezTo>
                          <a:pt x="2335323" y="2079693"/>
                          <a:pt x="2117974" y="2237983"/>
                          <a:pt x="1947686" y="2243847"/>
                        </a:cubicBezTo>
                        <a:cubicBezTo>
                          <a:pt x="1779369" y="2302368"/>
                          <a:pt x="1551431" y="2197184"/>
                          <a:pt x="1423118" y="2243847"/>
                        </a:cubicBezTo>
                        <a:cubicBezTo>
                          <a:pt x="1294805" y="2290510"/>
                          <a:pt x="1065747" y="2186163"/>
                          <a:pt x="914287" y="2243847"/>
                        </a:cubicBezTo>
                        <a:cubicBezTo>
                          <a:pt x="762827" y="2301531"/>
                          <a:pt x="608507" y="2205470"/>
                          <a:pt x="373982" y="2243847"/>
                        </a:cubicBezTo>
                        <a:cubicBezTo>
                          <a:pt x="190419" y="2215316"/>
                          <a:pt x="-56887" y="2054419"/>
                          <a:pt x="0" y="1869865"/>
                        </a:cubicBezTo>
                        <a:cubicBezTo>
                          <a:pt x="-38018" y="1649445"/>
                          <a:pt x="12208" y="1501061"/>
                          <a:pt x="0" y="1371237"/>
                        </a:cubicBezTo>
                        <a:cubicBezTo>
                          <a:pt x="-12208" y="1241413"/>
                          <a:pt x="51544" y="998526"/>
                          <a:pt x="0" y="842692"/>
                        </a:cubicBezTo>
                        <a:cubicBezTo>
                          <a:pt x="-51544" y="686858"/>
                          <a:pt x="52483" y="605413"/>
                          <a:pt x="0" y="3739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Data Plane</a:t>
            </a:r>
          </a:p>
        </p:txBody>
      </p:sp>
      <p:sp>
        <p:nvSpPr>
          <p:cNvPr id="43" name="Rounded Rectangle 29">
            <a:extLst>
              <a:ext uri="{FF2B5EF4-FFF2-40B4-BE49-F238E27FC236}">
                <a16:creationId xmlns:a16="http://schemas.microsoft.com/office/drawing/2014/main" id="{5BCE8588-0611-181B-2960-C17B1519D1E6}"/>
              </a:ext>
            </a:extLst>
          </p:cNvPr>
          <p:cNvSpPr/>
          <p:nvPr/>
        </p:nvSpPr>
        <p:spPr>
          <a:xfrm>
            <a:off x="5444382" y="2497463"/>
            <a:ext cx="2777062" cy="4098855"/>
          </a:xfrm>
          <a:prstGeom prst="roundRect">
            <a:avLst>
              <a:gd name="adj" fmla="val 5088"/>
            </a:avLst>
          </a:prstGeom>
          <a:solidFill>
            <a:schemeClr val="accent2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21668"/>
                      <a:gd name="connsiteY0" fmla="*/ 373982 h 2243847"/>
                      <a:gd name="connsiteX1" fmla="*/ 373982 w 2321668"/>
                      <a:gd name="connsiteY1" fmla="*/ 0 h 2243847"/>
                      <a:gd name="connsiteX2" fmla="*/ 867076 w 2321668"/>
                      <a:gd name="connsiteY2" fmla="*/ 0 h 2243847"/>
                      <a:gd name="connsiteX3" fmla="*/ 1391644 w 2321668"/>
                      <a:gd name="connsiteY3" fmla="*/ 0 h 2243847"/>
                      <a:gd name="connsiteX4" fmla="*/ 1947686 w 2321668"/>
                      <a:gd name="connsiteY4" fmla="*/ 0 h 2243847"/>
                      <a:gd name="connsiteX5" fmla="*/ 2321668 w 2321668"/>
                      <a:gd name="connsiteY5" fmla="*/ 373982 h 2243847"/>
                      <a:gd name="connsiteX6" fmla="*/ 2321668 w 2321668"/>
                      <a:gd name="connsiteY6" fmla="*/ 872610 h 2243847"/>
                      <a:gd name="connsiteX7" fmla="*/ 2321668 w 2321668"/>
                      <a:gd name="connsiteY7" fmla="*/ 1371237 h 2243847"/>
                      <a:gd name="connsiteX8" fmla="*/ 2321668 w 2321668"/>
                      <a:gd name="connsiteY8" fmla="*/ 1869865 h 2243847"/>
                      <a:gd name="connsiteX9" fmla="*/ 1947686 w 2321668"/>
                      <a:gd name="connsiteY9" fmla="*/ 2243847 h 2243847"/>
                      <a:gd name="connsiteX10" fmla="*/ 1438855 w 2321668"/>
                      <a:gd name="connsiteY10" fmla="*/ 2243847 h 2243847"/>
                      <a:gd name="connsiteX11" fmla="*/ 961498 w 2321668"/>
                      <a:gd name="connsiteY11" fmla="*/ 2243847 h 2243847"/>
                      <a:gd name="connsiteX12" fmla="*/ 373982 w 2321668"/>
                      <a:gd name="connsiteY12" fmla="*/ 2243847 h 2243847"/>
                      <a:gd name="connsiteX13" fmla="*/ 0 w 2321668"/>
                      <a:gd name="connsiteY13" fmla="*/ 1869865 h 2243847"/>
                      <a:gd name="connsiteX14" fmla="*/ 0 w 2321668"/>
                      <a:gd name="connsiteY14" fmla="*/ 1371237 h 2243847"/>
                      <a:gd name="connsiteX15" fmla="*/ 0 w 2321668"/>
                      <a:gd name="connsiteY15" fmla="*/ 857651 h 2243847"/>
                      <a:gd name="connsiteX16" fmla="*/ 0 w 2321668"/>
                      <a:gd name="connsiteY16" fmla="*/ 373982 h 2243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21668" h="2243847" fill="none" extrusionOk="0">
                        <a:moveTo>
                          <a:pt x="0" y="373982"/>
                        </a:moveTo>
                        <a:cubicBezTo>
                          <a:pt x="-13252" y="191131"/>
                          <a:pt x="180896" y="10001"/>
                          <a:pt x="373982" y="0"/>
                        </a:cubicBezTo>
                        <a:cubicBezTo>
                          <a:pt x="539757" y="-11924"/>
                          <a:pt x="640765" y="35280"/>
                          <a:pt x="867076" y="0"/>
                        </a:cubicBezTo>
                        <a:cubicBezTo>
                          <a:pt x="1093387" y="-35280"/>
                          <a:pt x="1280618" y="1685"/>
                          <a:pt x="1391644" y="0"/>
                        </a:cubicBezTo>
                        <a:cubicBezTo>
                          <a:pt x="1502670" y="-1685"/>
                          <a:pt x="1766361" y="1902"/>
                          <a:pt x="1947686" y="0"/>
                        </a:cubicBezTo>
                        <a:cubicBezTo>
                          <a:pt x="2153779" y="-12177"/>
                          <a:pt x="2328523" y="168866"/>
                          <a:pt x="2321668" y="373982"/>
                        </a:cubicBezTo>
                        <a:cubicBezTo>
                          <a:pt x="2380549" y="494009"/>
                          <a:pt x="2285356" y="703731"/>
                          <a:pt x="2321668" y="872610"/>
                        </a:cubicBezTo>
                        <a:cubicBezTo>
                          <a:pt x="2357980" y="1041489"/>
                          <a:pt x="2307719" y="1253987"/>
                          <a:pt x="2321668" y="1371237"/>
                        </a:cubicBezTo>
                        <a:cubicBezTo>
                          <a:pt x="2335617" y="1488487"/>
                          <a:pt x="2306679" y="1627927"/>
                          <a:pt x="2321668" y="1869865"/>
                        </a:cubicBezTo>
                        <a:cubicBezTo>
                          <a:pt x="2320098" y="2043833"/>
                          <a:pt x="2170974" y="2254395"/>
                          <a:pt x="1947686" y="2243847"/>
                        </a:cubicBezTo>
                        <a:cubicBezTo>
                          <a:pt x="1797859" y="2261896"/>
                          <a:pt x="1668494" y="2220992"/>
                          <a:pt x="1438855" y="2243847"/>
                        </a:cubicBezTo>
                        <a:cubicBezTo>
                          <a:pt x="1209216" y="2266702"/>
                          <a:pt x="1173073" y="2234796"/>
                          <a:pt x="961498" y="2243847"/>
                        </a:cubicBezTo>
                        <a:cubicBezTo>
                          <a:pt x="749923" y="2252898"/>
                          <a:pt x="645032" y="2175900"/>
                          <a:pt x="373982" y="2243847"/>
                        </a:cubicBezTo>
                        <a:cubicBezTo>
                          <a:pt x="203621" y="2277400"/>
                          <a:pt x="24227" y="2061924"/>
                          <a:pt x="0" y="1869865"/>
                        </a:cubicBezTo>
                        <a:cubicBezTo>
                          <a:pt x="-4197" y="1671337"/>
                          <a:pt x="14339" y="1594920"/>
                          <a:pt x="0" y="1371237"/>
                        </a:cubicBezTo>
                        <a:cubicBezTo>
                          <a:pt x="-14339" y="1147554"/>
                          <a:pt x="12708" y="1101770"/>
                          <a:pt x="0" y="857651"/>
                        </a:cubicBezTo>
                        <a:cubicBezTo>
                          <a:pt x="-12708" y="613532"/>
                          <a:pt x="14920" y="490486"/>
                          <a:pt x="0" y="373982"/>
                        </a:cubicBezTo>
                        <a:close/>
                      </a:path>
                      <a:path w="2321668" h="2243847" stroke="0" extrusionOk="0">
                        <a:moveTo>
                          <a:pt x="0" y="373982"/>
                        </a:moveTo>
                        <a:cubicBezTo>
                          <a:pt x="-8309" y="162312"/>
                          <a:pt x="120779" y="17511"/>
                          <a:pt x="373982" y="0"/>
                        </a:cubicBezTo>
                        <a:cubicBezTo>
                          <a:pt x="640358" y="-3351"/>
                          <a:pt x="657326" y="47755"/>
                          <a:pt x="930024" y="0"/>
                        </a:cubicBezTo>
                        <a:cubicBezTo>
                          <a:pt x="1202722" y="-47755"/>
                          <a:pt x="1202189" y="26881"/>
                          <a:pt x="1438855" y="0"/>
                        </a:cubicBezTo>
                        <a:cubicBezTo>
                          <a:pt x="1675521" y="-26881"/>
                          <a:pt x="1697563" y="37725"/>
                          <a:pt x="1947686" y="0"/>
                        </a:cubicBezTo>
                        <a:cubicBezTo>
                          <a:pt x="2136796" y="-56158"/>
                          <a:pt x="2332340" y="127947"/>
                          <a:pt x="2321668" y="373982"/>
                        </a:cubicBezTo>
                        <a:cubicBezTo>
                          <a:pt x="2343678" y="578355"/>
                          <a:pt x="2271912" y="677338"/>
                          <a:pt x="2321668" y="842692"/>
                        </a:cubicBezTo>
                        <a:cubicBezTo>
                          <a:pt x="2371424" y="1008046"/>
                          <a:pt x="2291359" y="1092568"/>
                          <a:pt x="2321668" y="1311402"/>
                        </a:cubicBezTo>
                        <a:cubicBezTo>
                          <a:pt x="2351977" y="1530236"/>
                          <a:pt x="2283256" y="1617778"/>
                          <a:pt x="2321668" y="1869865"/>
                        </a:cubicBezTo>
                        <a:cubicBezTo>
                          <a:pt x="2335323" y="2079693"/>
                          <a:pt x="2117974" y="2237983"/>
                          <a:pt x="1947686" y="2243847"/>
                        </a:cubicBezTo>
                        <a:cubicBezTo>
                          <a:pt x="1779369" y="2302368"/>
                          <a:pt x="1551431" y="2197184"/>
                          <a:pt x="1423118" y="2243847"/>
                        </a:cubicBezTo>
                        <a:cubicBezTo>
                          <a:pt x="1294805" y="2290510"/>
                          <a:pt x="1065747" y="2186163"/>
                          <a:pt x="914287" y="2243847"/>
                        </a:cubicBezTo>
                        <a:cubicBezTo>
                          <a:pt x="762827" y="2301531"/>
                          <a:pt x="608507" y="2205470"/>
                          <a:pt x="373982" y="2243847"/>
                        </a:cubicBezTo>
                        <a:cubicBezTo>
                          <a:pt x="190419" y="2215316"/>
                          <a:pt x="-56887" y="2054419"/>
                          <a:pt x="0" y="1869865"/>
                        </a:cubicBezTo>
                        <a:cubicBezTo>
                          <a:pt x="-38018" y="1649445"/>
                          <a:pt x="12208" y="1501061"/>
                          <a:pt x="0" y="1371237"/>
                        </a:cubicBezTo>
                        <a:cubicBezTo>
                          <a:pt x="-12208" y="1241413"/>
                          <a:pt x="51544" y="998526"/>
                          <a:pt x="0" y="842692"/>
                        </a:cubicBezTo>
                        <a:cubicBezTo>
                          <a:pt x="-51544" y="686858"/>
                          <a:pt x="52483" y="605413"/>
                          <a:pt x="0" y="3739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45720" rtlCol="0" anchor="t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Core Microservices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4" name="Google Shape;162;p17">
            <a:extLst>
              <a:ext uri="{FF2B5EF4-FFF2-40B4-BE49-F238E27FC236}">
                <a16:creationId xmlns:a16="http://schemas.microsoft.com/office/drawing/2014/main" id="{E74262EC-10B6-72B9-42BD-4F5C963EC4D3}"/>
              </a:ext>
            </a:extLst>
          </p:cNvPr>
          <p:cNvSpPr/>
          <p:nvPr/>
        </p:nvSpPr>
        <p:spPr>
          <a:xfrm>
            <a:off x="5570168" y="2982900"/>
            <a:ext cx="2508910" cy="448734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Admin Service</a:t>
            </a:r>
            <a:endParaRPr lang="en-US" sz="2000" b="1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5" name="Google Shape;162;p17">
            <a:extLst>
              <a:ext uri="{FF2B5EF4-FFF2-40B4-BE49-F238E27FC236}">
                <a16:creationId xmlns:a16="http://schemas.microsoft.com/office/drawing/2014/main" id="{A59E2D8A-DF34-8E77-122F-B1A9726FB43F}"/>
              </a:ext>
            </a:extLst>
          </p:cNvPr>
          <p:cNvSpPr/>
          <p:nvPr/>
        </p:nvSpPr>
        <p:spPr>
          <a:xfrm>
            <a:off x="5570166" y="3546181"/>
            <a:ext cx="2508910" cy="448734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Studio Service</a:t>
            </a:r>
            <a:endParaRPr lang="en-US" sz="2000" b="1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6" name="Google Shape;162;p17">
            <a:extLst>
              <a:ext uri="{FF2B5EF4-FFF2-40B4-BE49-F238E27FC236}">
                <a16:creationId xmlns:a16="http://schemas.microsoft.com/office/drawing/2014/main" id="{221DD06E-A5EF-2B5E-3889-A6372189A8D1}"/>
              </a:ext>
            </a:extLst>
          </p:cNvPr>
          <p:cNvSpPr/>
          <p:nvPr/>
        </p:nvSpPr>
        <p:spPr>
          <a:xfrm>
            <a:off x="5582071" y="6007717"/>
            <a:ext cx="2508910" cy="448734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Data / Analytics / AI</a:t>
            </a:r>
            <a:endParaRPr lang="en-US" sz="2000" b="1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7" name="Google Shape;162;p17">
            <a:extLst>
              <a:ext uri="{FF2B5EF4-FFF2-40B4-BE49-F238E27FC236}">
                <a16:creationId xmlns:a16="http://schemas.microsoft.com/office/drawing/2014/main" id="{CC3D7D64-16C6-1FE3-FB52-701ADFC15E47}"/>
              </a:ext>
            </a:extLst>
          </p:cNvPr>
          <p:cNvSpPr/>
          <p:nvPr/>
        </p:nvSpPr>
        <p:spPr>
          <a:xfrm>
            <a:off x="5582069" y="4099707"/>
            <a:ext cx="2508910" cy="1775245"/>
          </a:xfrm>
          <a:prstGeom prst="roundRect">
            <a:avLst>
              <a:gd name="adj" fmla="val 5318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t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Fusion Conductor</a:t>
            </a:r>
          </a:p>
        </p:txBody>
      </p:sp>
      <p:sp>
        <p:nvSpPr>
          <p:cNvPr id="48" name="Google Shape;120;p16">
            <a:extLst>
              <a:ext uri="{FF2B5EF4-FFF2-40B4-BE49-F238E27FC236}">
                <a16:creationId xmlns:a16="http://schemas.microsoft.com/office/drawing/2014/main" id="{62D52987-403F-232A-2D07-7F8933629B79}"/>
              </a:ext>
            </a:extLst>
          </p:cNvPr>
          <p:cNvSpPr/>
          <p:nvPr/>
        </p:nvSpPr>
        <p:spPr>
          <a:xfrm>
            <a:off x="515183" y="1985303"/>
            <a:ext cx="1557492" cy="4814798"/>
          </a:xfrm>
          <a:prstGeom prst="roundRect">
            <a:avLst>
              <a:gd name="adj" fmla="val 6745"/>
            </a:avLst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146280" tIns="146280" rIns="146280" bIns="146280" anchor="t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Integration Experience</a:t>
            </a:r>
            <a:endParaRPr lang="en-US" sz="14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9" name="Rounded Rectangle 29">
            <a:extLst>
              <a:ext uri="{FF2B5EF4-FFF2-40B4-BE49-F238E27FC236}">
                <a16:creationId xmlns:a16="http://schemas.microsoft.com/office/drawing/2014/main" id="{3E513E86-29D2-2C1D-166B-518029D4EECA}"/>
              </a:ext>
            </a:extLst>
          </p:cNvPr>
          <p:cNvSpPr/>
          <p:nvPr/>
        </p:nvSpPr>
        <p:spPr>
          <a:xfrm>
            <a:off x="843185" y="2740189"/>
            <a:ext cx="901488" cy="900000"/>
          </a:xfrm>
          <a:prstGeom prst="flowChartConnector">
            <a:avLst/>
          </a:pr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21668"/>
                      <a:gd name="connsiteY0" fmla="*/ 373982 h 2243847"/>
                      <a:gd name="connsiteX1" fmla="*/ 373982 w 2321668"/>
                      <a:gd name="connsiteY1" fmla="*/ 0 h 2243847"/>
                      <a:gd name="connsiteX2" fmla="*/ 867076 w 2321668"/>
                      <a:gd name="connsiteY2" fmla="*/ 0 h 2243847"/>
                      <a:gd name="connsiteX3" fmla="*/ 1391644 w 2321668"/>
                      <a:gd name="connsiteY3" fmla="*/ 0 h 2243847"/>
                      <a:gd name="connsiteX4" fmla="*/ 1947686 w 2321668"/>
                      <a:gd name="connsiteY4" fmla="*/ 0 h 2243847"/>
                      <a:gd name="connsiteX5" fmla="*/ 2321668 w 2321668"/>
                      <a:gd name="connsiteY5" fmla="*/ 373982 h 2243847"/>
                      <a:gd name="connsiteX6" fmla="*/ 2321668 w 2321668"/>
                      <a:gd name="connsiteY6" fmla="*/ 872610 h 2243847"/>
                      <a:gd name="connsiteX7" fmla="*/ 2321668 w 2321668"/>
                      <a:gd name="connsiteY7" fmla="*/ 1371237 h 2243847"/>
                      <a:gd name="connsiteX8" fmla="*/ 2321668 w 2321668"/>
                      <a:gd name="connsiteY8" fmla="*/ 1869865 h 2243847"/>
                      <a:gd name="connsiteX9" fmla="*/ 1947686 w 2321668"/>
                      <a:gd name="connsiteY9" fmla="*/ 2243847 h 2243847"/>
                      <a:gd name="connsiteX10" fmla="*/ 1438855 w 2321668"/>
                      <a:gd name="connsiteY10" fmla="*/ 2243847 h 2243847"/>
                      <a:gd name="connsiteX11" fmla="*/ 961498 w 2321668"/>
                      <a:gd name="connsiteY11" fmla="*/ 2243847 h 2243847"/>
                      <a:gd name="connsiteX12" fmla="*/ 373982 w 2321668"/>
                      <a:gd name="connsiteY12" fmla="*/ 2243847 h 2243847"/>
                      <a:gd name="connsiteX13" fmla="*/ 0 w 2321668"/>
                      <a:gd name="connsiteY13" fmla="*/ 1869865 h 2243847"/>
                      <a:gd name="connsiteX14" fmla="*/ 0 w 2321668"/>
                      <a:gd name="connsiteY14" fmla="*/ 1371237 h 2243847"/>
                      <a:gd name="connsiteX15" fmla="*/ 0 w 2321668"/>
                      <a:gd name="connsiteY15" fmla="*/ 857651 h 2243847"/>
                      <a:gd name="connsiteX16" fmla="*/ 0 w 2321668"/>
                      <a:gd name="connsiteY16" fmla="*/ 373982 h 2243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21668" h="2243847" fill="none" extrusionOk="0">
                        <a:moveTo>
                          <a:pt x="0" y="373982"/>
                        </a:moveTo>
                        <a:cubicBezTo>
                          <a:pt x="-13252" y="191131"/>
                          <a:pt x="180896" y="10001"/>
                          <a:pt x="373982" y="0"/>
                        </a:cubicBezTo>
                        <a:cubicBezTo>
                          <a:pt x="539757" y="-11924"/>
                          <a:pt x="640765" y="35280"/>
                          <a:pt x="867076" y="0"/>
                        </a:cubicBezTo>
                        <a:cubicBezTo>
                          <a:pt x="1093387" y="-35280"/>
                          <a:pt x="1280618" y="1685"/>
                          <a:pt x="1391644" y="0"/>
                        </a:cubicBezTo>
                        <a:cubicBezTo>
                          <a:pt x="1502670" y="-1685"/>
                          <a:pt x="1766361" y="1902"/>
                          <a:pt x="1947686" y="0"/>
                        </a:cubicBezTo>
                        <a:cubicBezTo>
                          <a:pt x="2153779" y="-12177"/>
                          <a:pt x="2328523" y="168866"/>
                          <a:pt x="2321668" y="373982"/>
                        </a:cubicBezTo>
                        <a:cubicBezTo>
                          <a:pt x="2380549" y="494009"/>
                          <a:pt x="2285356" y="703731"/>
                          <a:pt x="2321668" y="872610"/>
                        </a:cubicBezTo>
                        <a:cubicBezTo>
                          <a:pt x="2357980" y="1041489"/>
                          <a:pt x="2307719" y="1253987"/>
                          <a:pt x="2321668" y="1371237"/>
                        </a:cubicBezTo>
                        <a:cubicBezTo>
                          <a:pt x="2335617" y="1488487"/>
                          <a:pt x="2306679" y="1627927"/>
                          <a:pt x="2321668" y="1869865"/>
                        </a:cubicBezTo>
                        <a:cubicBezTo>
                          <a:pt x="2320098" y="2043833"/>
                          <a:pt x="2170974" y="2254395"/>
                          <a:pt x="1947686" y="2243847"/>
                        </a:cubicBezTo>
                        <a:cubicBezTo>
                          <a:pt x="1797859" y="2261896"/>
                          <a:pt x="1668494" y="2220992"/>
                          <a:pt x="1438855" y="2243847"/>
                        </a:cubicBezTo>
                        <a:cubicBezTo>
                          <a:pt x="1209216" y="2266702"/>
                          <a:pt x="1173073" y="2234796"/>
                          <a:pt x="961498" y="2243847"/>
                        </a:cubicBezTo>
                        <a:cubicBezTo>
                          <a:pt x="749923" y="2252898"/>
                          <a:pt x="645032" y="2175900"/>
                          <a:pt x="373982" y="2243847"/>
                        </a:cubicBezTo>
                        <a:cubicBezTo>
                          <a:pt x="203621" y="2277400"/>
                          <a:pt x="24227" y="2061924"/>
                          <a:pt x="0" y="1869865"/>
                        </a:cubicBezTo>
                        <a:cubicBezTo>
                          <a:pt x="-4197" y="1671337"/>
                          <a:pt x="14339" y="1594920"/>
                          <a:pt x="0" y="1371237"/>
                        </a:cubicBezTo>
                        <a:cubicBezTo>
                          <a:pt x="-14339" y="1147554"/>
                          <a:pt x="12708" y="1101770"/>
                          <a:pt x="0" y="857651"/>
                        </a:cubicBezTo>
                        <a:cubicBezTo>
                          <a:pt x="-12708" y="613532"/>
                          <a:pt x="14920" y="490486"/>
                          <a:pt x="0" y="373982"/>
                        </a:cubicBezTo>
                        <a:close/>
                      </a:path>
                      <a:path w="2321668" h="2243847" stroke="0" extrusionOk="0">
                        <a:moveTo>
                          <a:pt x="0" y="373982"/>
                        </a:moveTo>
                        <a:cubicBezTo>
                          <a:pt x="-8309" y="162312"/>
                          <a:pt x="120779" y="17511"/>
                          <a:pt x="373982" y="0"/>
                        </a:cubicBezTo>
                        <a:cubicBezTo>
                          <a:pt x="640358" y="-3351"/>
                          <a:pt x="657326" y="47755"/>
                          <a:pt x="930024" y="0"/>
                        </a:cubicBezTo>
                        <a:cubicBezTo>
                          <a:pt x="1202722" y="-47755"/>
                          <a:pt x="1202189" y="26881"/>
                          <a:pt x="1438855" y="0"/>
                        </a:cubicBezTo>
                        <a:cubicBezTo>
                          <a:pt x="1675521" y="-26881"/>
                          <a:pt x="1697563" y="37725"/>
                          <a:pt x="1947686" y="0"/>
                        </a:cubicBezTo>
                        <a:cubicBezTo>
                          <a:pt x="2136796" y="-56158"/>
                          <a:pt x="2332340" y="127947"/>
                          <a:pt x="2321668" y="373982"/>
                        </a:cubicBezTo>
                        <a:cubicBezTo>
                          <a:pt x="2343678" y="578355"/>
                          <a:pt x="2271912" y="677338"/>
                          <a:pt x="2321668" y="842692"/>
                        </a:cubicBezTo>
                        <a:cubicBezTo>
                          <a:pt x="2371424" y="1008046"/>
                          <a:pt x="2291359" y="1092568"/>
                          <a:pt x="2321668" y="1311402"/>
                        </a:cubicBezTo>
                        <a:cubicBezTo>
                          <a:pt x="2351977" y="1530236"/>
                          <a:pt x="2283256" y="1617778"/>
                          <a:pt x="2321668" y="1869865"/>
                        </a:cubicBezTo>
                        <a:cubicBezTo>
                          <a:pt x="2335323" y="2079693"/>
                          <a:pt x="2117974" y="2237983"/>
                          <a:pt x="1947686" y="2243847"/>
                        </a:cubicBezTo>
                        <a:cubicBezTo>
                          <a:pt x="1779369" y="2302368"/>
                          <a:pt x="1551431" y="2197184"/>
                          <a:pt x="1423118" y="2243847"/>
                        </a:cubicBezTo>
                        <a:cubicBezTo>
                          <a:pt x="1294805" y="2290510"/>
                          <a:pt x="1065747" y="2186163"/>
                          <a:pt x="914287" y="2243847"/>
                        </a:cubicBezTo>
                        <a:cubicBezTo>
                          <a:pt x="762827" y="2301531"/>
                          <a:pt x="608507" y="2205470"/>
                          <a:pt x="373982" y="2243847"/>
                        </a:cubicBezTo>
                        <a:cubicBezTo>
                          <a:pt x="190419" y="2215316"/>
                          <a:pt x="-56887" y="2054419"/>
                          <a:pt x="0" y="1869865"/>
                        </a:cubicBezTo>
                        <a:cubicBezTo>
                          <a:pt x="-38018" y="1649445"/>
                          <a:pt x="12208" y="1501061"/>
                          <a:pt x="0" y="1371237"/>
                        </a:cubicBezTo>
                        <a:cubicBezTo>
                          <a:pt x="-12208" y="1241413"/>
                          <a:pt x="51544" y="998526"/>
                          <a:pt x="0" y="842692"/>
                        </a:cubicBezTo>
                        <a:cubicBezTo>
                          <a:pt x="-51544" y="686858"/>
                          <a:pt x="52483" y="605413"/>
                          <a:pt x="0" y="3739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45720" rtlCol="0" anchor="t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2" name="Rounded Rectangle 29">
            <a:extLst>
              <a:ext uri="{FF2B5EF4-FFF2-40B4-BE49-F238E27FC236}">
                <a16:creationId xmlns:a16="http://schemas.microsoft.com/office/drawing/2014/main" id="{9B8ED893-A96F-0DAD-F88E-CCF97AFBEF55}"/>
              </a:ext>
            </a:extLst>
          </p:cNvPr>
          <p:cNvSpPr/>
          <p:nvPr/>
        </p:nvSpPr>
        <p:spPr>
          <a:xfrm>
            <a:off x="843185" y="4008179"/>
            <a:ext cx="901488" cy="900000"/>
          </a:xfrm>
          <a:prstGeom prst="flowChartConnector">
            <a:avLst/>
          </a:pr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21668"/>
                      <a:gd name="connsiteY0" fmla="*/ 373982 h 2243847"/>
                      <a:gd name="connsiteX1" fmla="*/ 373982 w 2321668"/>
                      <a:gd name="connsiteY1" fmla="*/ 0 h 2243847"/>
                      <a:gd name="connsiteX2" fmla="*/ 867076 w 2321668"/>
                      <a:gd name="connsiteY2" fmla="*/ 0 h 2243847"/>
                      <a:gd name="connsiteX3" fmla="*/ 1391644 w 2321668"/>
                      <a:gd name="connsiteY3" fmla="*/ 0 h 2243847"/>
                      <a:gd name="connsiteX4" fmla="*/ 1947686 w 2321668"/>
                      <a:gd name="connsiteY4" fmla="*/ 0 h 2243847"/>
                      <a:gd name="connsiteX5" fmla="*/ 2321668 w 2321668"/>
                      <a:gd name="connsiteY5" fmla="*/ 373982 h 2243847"/>
                      <a:gd name="connsiteX6" fmla="*/ 2321668 w 2321668"/>
                      <a:gd name="connsiteY6" fmla="*/ 872610 h 2243847"/>
                      <a:gd name="connsiteX7" fmla="*/ 2321668 w 2321668"/>
                      <a:gd name="connsiteY7" fmla="*/ 1371237 h 2243847"/>
                      <a:gd name="connsiteX8" fmla="*/ 2321668 w 2321668"/>
                      <a:gd name="connsiteY8" fmla="*/ 1869865 h 2243847"/>
                      <a:gd name="connsiteX9" fmla="*/ 1947686 w 2321668"/>
                      <a:gd name="connsiteY9" fmla="*/ 2243847 h 2243847"/>
                      <a:gd name="connsiteX10" fmla="*/ 1438855 w 2321668"/>
                      <a:gd name="connsiteY10" fmla="*/ 2243847 h 2243847"/>
                      <a:gd name="connsiteX11" fmla="*/ 961498 w 2321668"/>
                      <a:gd name="connsiteY11" fmla="*/ 2243847 h 2243847"/>
                      <a:gd name="connsiteX12" fmla="*/ 373982 w 2321668"/>
                      <a:gd name="connsiteY12" fmla="*/ 2243847 h 2243847"/>
                      <a:gd name="connsiteX13" fmla="*/ 0 w 2321668"/>
                      <a:gd name="connsiteY13" fmla="*/ 1869865 h 2243847"/>
                      <a:gd name="connsiteX14" fmla="*/ 0 w 2321668"/>
                      <a:gd name="connsiteY14" fmla="*/ 1371237 h 2243847"/>
                      <a:gd name="connsiteX15" fmla="*/ 0 w 2321668"/>
                      <a:gd name="connsiteY15" fmla="*/ 857651 h 2243847"/>
                      <a:gd name="connsiteX16" fmla="*/ 0 w 2321668"/>
                      <a:gd name="connsiteY16" fmla="*/ 373982 h 2243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21668" h="2243847" fill="none" extrusionOk="0">
                        <a:moveTo>
                          <a:pt x="0" y="373982"/>
                        </a:moveTo>
                        <a:cubicBezTo>
                          <a:pt x="-13252" y="191131"/>
                          <a:pt x="180896" y="10001"/>
                          <a:pt x="373982" y="0"/>
                        </a:cubicBezTo>
                        <a:cubicBezTo>
                          <a:pt x="539757" y="-11924"/>
                          <a:pt x="640765" y="35280"/>
                          <a:pt x="867076" y="0"/>
                        </a:cubicBezTo>
                        <a:cubicBezTo>
                          <a:pt x="1093387" y="-35280"/>
                          <a:pt x="1280618" y="1685"/>
                          <a:pt x="1391644" y="0"/>
                        </a:cubicBezTo>
                        <a:cubicBezTo>
                          <a:pt x="1502670" y="-1685"/>
                          <a:pt x="1766361" y="1902"/>
                          <a:pt x="1947686" y="0"/>
                        </a:cubicBezTo>
                        <a:cubicBezTo>
                          <a:pt x="2153779" y="-12177"/>
                          <a:pt x="2328523" y="168866"/>
                          <a:pt x="2321668" y="373982"/>
                        </a:cubicBezTo>
                        <a:cubicBezTo>
                          <a:pt x="2380549" y="494009"/>
                          <a:pt x="2285356" y="703731"/>
                          <a:pt x="2321668" y="872610"/>
                        </a:cubicBezTo>
                        <a:cubicBezTo>
                          <a:pt x="2357980" y="1041489"/>
                          <a:pt x="2307719" y="1253987"/>
                          <a:pt x="2321668" y="1371237"/>
                        </a:cubicBezTo>
                        <a:cubicBezTo>
                          <a:pt x="2335617" y="1488487"/>
                          <a:pt x="2306679" y="1627927"/>
                          <a:pt x="2321668" y="1869865"/>
                        </a:cubicBezTo>
                        <a:cubicBezTo>
                          <a:pt x="2320098" y="2043833"/>
                          <a:pt x="2170974" y="2254395"/>
                          <a:pt x="1947686" y="2243847"/>
                        </a:cubicBezTo>
                        <a:cubicBezTo>
                          <a:pt x="1797859" y="2261896"/>
                          <a:pt x="1668494" y="2220992"/>
                          <a:pt x="1438855" y="2243847"/>
                        </a:cubicBezTo>
                        <a:cubicBezTo>
                          <a:pt x="1209216" y="2266702"/>
                          <a:pt x="1173073" y="2234796"/>
                          <a:pt x="961498" y="2243847"/>
                        </a:cubicBezTo>
                        <a:cubicBezTo>
                          <a:pt x="749923" y="2252898"/>
                          <a:pt x="645032" y="2175900"/>
                          <a:pt x="373982" y="2243847"/>
                        </a:cubicBezTo>
                        <a:cubicBezTo>
                          <a:pt x="203621" y="2277400"/>
                          <a:pt x="24227" y="2061924"/>
                          <a:pt x="0" y="1869865"/>
                        </a:cubicBezTo>
                        <a:cubicBezTo>
                          <a:pt x="-4197" y="1671337"/>
                          <a:pt x="14339" y="1594920"/>
                          <a:pt x="0" y="1371237"/>
                        </a:cubicBezTo>
                        <a:cubicBezTo>
                          <a:pt x="-14339" y="1147554"/>
                          <a:pt x="12708" y="1101770"/>
                          <a:pt x="0" y="857651"/>
                        </a:cubicBezTo>
                        <a:cubicBezTo>
                          <a:pt x="-12708" y="613532"/>
                          <a:pt x="14920" y="490486"/>
                          <a:pt x="0" y="373982"/>
                        </a:cubicBezTo>
                        <a:close/>
                      </a:path>
                      <a:path w="2321668" h="2243847" stroke="0" extrusionOk="0">
                        <a:moveTo>
                          <a:pt x="0" y="373982"/>
                        </a:moveTo>
                        <a:cubicBezTo>
                          <a:pt x="-8309" y="162312"/>
                          <a:pt x="120779" y="17511"/>
                          <a:pt x="373982" y="0"/>
                        </a:cubicBezTo>
                        <a:cubicBezTo>
                          <a:pt x="640358" y="-3351"/>
                          <a:pt x="657326" y="47755"/>
                          <a:pt x="930024" y="0"/>
                        </a:cubicBezTo>
                        <a:cubicBezTo>
                          <a:pt x="1202722" y="-47755"/>
                          <a:pt x="1202189" y="26881"/>
                          <a:pt x="1438855" y="0"/>
                        </a:cubicBezTo>
                        <a:cubicBezTo>
                          <a:pt x="1675521" y="-26881"/>
                          <a:pt x="1697563" y="37725"/>
                          <a:pt x="1947686" y="0"/>
                        </a:cubicBezTo>
                        <a:cubicBezTo>
                          <a:pt x="2136796" y="-56158"/>
                          <a:pt x="2332340" y="127947"/>
                          <a:pt x="2321668" y="373982"/>
                        </a:cubicBezTo>
                        <a:cubicBezTo>
                          <a:pt x="2343678" y="578355"/>
                          <a:pt x="2271912" y="677338"/>
                          <a:pt x="2321668" y="842692"/>
                        </a:cubicBezTo>
                        <a:cubicBezTo>
                          <a:pt x="2371424" y="1008046"/>
                          <a:pt x="2291359" y="1092568"/>
                          <a:pt x="2321668" y="1311402"/>
                        </a:cubicBezTo>
                        <a:cubicBezTo>
                          <a:pt x="2351977" y="1530236"/>
                          <a:pt x="2283256" y="1617778"/>
                          <a:pt x="2321668" y="1869865"/>
                        </a:cubicBezTo>
                        <a:cubicBezTo>
                          <a:pt x="2335323" y="2079693"/>
                          <a:pt x="2117974" y="2237983"/>
                          <a:pt x="1947686" y="2243847"/>
                        </a:cubicBezTo>
                        <a:cubicBezTo>
                          <a:pt x="1779369" y="2302368"/>
                          <a:pt x="1551431" y="2197184"/>
                          <a:pt x="1423118" y="2243847"/>
                        </a:cubicBezTo>
                        <a:cubicBezTo>
                          <a:pt x="1294805" y="2290510"/>
                          <a:pt x="1065747" y="2186163"/>
                          <a:pt x="914287" y="2243847"/>
                        </a:cubicBezTo>
                        <a:cubicBezTo>
                          <a:pt x="762827" y="2301531"/>
                          <a:pt x="608507" y="2205470"/>
                          <a:pt x="373982" y="2243847"/>
                        </a:cubicBezTo>
                        <a:cubicBezTo>
                          <a:pt x="190419" y="2215316"/>
                          <a:pt x="-56887" y="2054419"/>
                          <a:pt x="0" y="1869865"/>
                        </a:cubicBezTo>
                        <a:cubicBezTo>
                          <a:pt x="-38018" y="1649445"/>
                          <a:pt x="12208" y="1501061"/>
                          <a:pt x="0" y="1371237"/>
                        </a:cubicBezTo>
                        <a:cubicBezTo>
                          <a:pt x="-12208" y="1241413"/>
                          <a:pt x="51544" y="998526"/>
                          <a:pt x="0" y="842692"/>
                        </a:cubicBezTo>
                        <a:cubicBezTo>
                          <a:pt x="-51544" y="686858"/>
                          <a:pt x="52483" y="605413"/>
                          <a:pt x="0" y="3739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45720" rtlCol="0" anchor="t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3" name="Rounded Rectangle 29">
            <a:extLst>
              <a:ext uri="{FF2B5EF4-FFF2-40B4-BE49-F238E27FC236}">
                <a16:creationId xmlns:a16="http://schemas.microsoft.com/office/drawing/2014/main" id="{7619D24C-A8CD-5F9B-E41D-E36DFAECFC32}"/>
              </a:ext>
            </a:extLst>
          </p:cNvPr>
          <p:cNvSpPr/>
          <p:nvPr/>
        </p:nvSpPr>
        <p:spPr>
          <a:xfrm>
            <a:off x="843185" y="5373706"/>
            <a:ext cx="901488" cy="900000"/>
          </a:xfrm>
          <a:prstGeom prst="flowChartConnector">
            <a:avLst/>
          </a:pr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21668"/>
                      <a:gd name="connsiteY0" fmla="*/ 373982 h 2243847"/>
                      <a:gd name="connsiteX1" fmla="*/ 373982 w 2321668"/>
                      <a:gd name="connsiteY1" fmla="*/ 0 h 2243847"/>
                      <a:gd name="connsiteX2" fmla="*/ 867076 w 2321668"/>
                      <a:gd name="connsiteY2" fmla="*/ 0 h 2243847"/>
                      <a:gd name="connsiteX3" fmla="*/ 1391644 w 2321668"/>
                      <a:gd name="connsiteY3" fmla="*/ 0 h 2243847"/>
                      <a:gd name="connsiteX4" fmla="*/ 1947686 w 2321668"/>
                      <a:gd name="connsiteY4" fmla="*/ 0 h 2243847"/>
                      <a:gd name="connsiteX5" fmla="*/ 2321668 w 2321668"/>
                      <a:gd name="connsiteY5" fmla="*/ 373982 h 2243847"/>
                      <a:gd name="connsiteX6" fmla="*/ 2321668 w 2321668"/>
                      <a:gd name="connsiteY6" fmla="*/ 872610 h 2243847"/>
                      <a:gd name="connsiteX7" fmla="*/ 2321668 w 2321668"/>
                      <a:gd name="connsiteY7" fmla="*/ 1371237 h 2243847"/>
                      <a:gd name="connsiteX8" fmla="*/ 2321668 w 2321668"/>
                      <a:gd name="connsiteY8" fmla="*/ 1869865 h 2243847"/>
                      <a:gd name="connsiteX9" fmla="*/ 1947686 w 2321668"/>
                      <a:gd name="connsiteY9" fmla="*/ 2243847 h 2243847"/>
                      <a:gd name="connsiteX10" fmla="*/ 1438855 w 2321668"/>
                      <a:gd name="connsiteY10" fmla="*/ 2243847 h 2243847"/>
                      <a:gd name="connsiteX11" fmla="*/ 961498 w 2321668"/>
                      <a:gd name="connsiteY11" fmla="*/ 2243847 h 2243847"/>
                      <a:gd name="connsiteX12" fmla="*/ 373982 w 2321668"/>
                      <a:gd name="connsiteY12" fmla="*/ 2243847 h 2243847"/>
                      <a:gd name="connsiteX13" fmla="*/ 0 w 2321668"/>
                      <a:gd name="connsiteY13" fmla="*/ 1869865 h 2243847"/>
                      <a:gd name="connsiteX14" fmla="*/ 0 w 2321668"/>
                      <a:gd name="connsiteY14" fmla="*/ 1371237 h 2243847"/>
                      <a:gd name="connsiteX15" fmla="*/ 0 w 2321668"/>
                      <a:gd name="connsiteY15" fmla="*/ 857651 h 2243847"/>
                      <a:gd name="connsiteX16" fmla="*/ 0 w 2321668"/>
                      <a:gd name="connsiteY16" fmla="*/ 373982 h 2243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21668" h="2243847" fill="none" extrusionOk="0">
                        <a:moveTo>
                          <a:pt x="0" y="373982"/>
                        </a:moveTo>
                        <a:cubicBezTo>
                          <a:pt x="-13252" y="191131"/>
                          <a:pt x="180896" y="10001"/>
                          <a:pt x="373982" y="0"/>
                        </a:cubicBezTo>
                        <a:cubicBezTo>
                          <a:pt x="539757" y="-11924"/>
                          <a:pt x="640765" y="35280"/>
                          <a:pt x="867076" y="0"/>
                        </a:cubicBezTo>
                        <a:cubicBezTo>
                          <a:pt x="1093387" y="-35280"/>
                          <a:pt x="1280618" y="1685"/>
                          <a:pt x="1391644" y="0"/>
                        </a:cubicBezTo>
                        <a:cubicBezTo>
                          <a:pt x="1502670" y="-1685"/>
                          <a:pt x="1766361" y="1902"/>
                          <a:pt x="1947686" y="0"/>
                        </a:cubicBezTo>
                        <a:cubicBezTo>
                          <a:pt x="2153779" y="-12177"/>
                          <a:pt x="2328523" y="168866"/>
                          <a:pt x="2321668" y="373982"/>
                        </a:cubicBezTo>
                        <a:cubicBezTo>
                          <a:pt x="2380549" y="494009"/>
                          <a:pt x="2285356" y="703731"/>
                          <a:pt x="2321668" y="872610"/>
                        </a:cubicBezTo>
                        <a:cubicBezTo>
                          <a:pt x="2357980" y="1041489"/>
                          <a:pt x="2307719" y="1253987"/>
                          <a:pt x="2321668" y="1371237"/>
                        </a:cubicBezTo>
                        <a:cubicBezTo>
                          <a:pt x="2335617" y="1488487"/>
                          <a:pt x="2306679" y="1627927"/>
                          <a:pt x="2321668" y="1869865"/>
                        </a:cubicBezTo>
                        <a:cubicBezTo>
                          <a:pt x="2320098" y="2043833"/>
                          <a:pt x="2170974" y="2254395"/>
                          <a:pt x="1947686" y="2243847"/>
                        </a:cubicBezTo>
                        <a:cubicBezTo>
                          <a:pt x="1797859" y="2261896"/>
                          <a:pt x="1668494" y="2220992"/>
                          <a:pt x="1438855" y="2243847"/>
                        </a:cubicBezTo>
                        <a:cubicBezTo>
                          <a:pt x="1209216" y="2266702"/>
                          <a:pt x="1173073" y="2234796"/>
                          <a:pt x="961498" y="2243847"/>
                        </a:cubicBezTo>
                        <a:cubicBezTo>
                          <a:pt x="749923" y="2252898"/>
                          <a:pt x="645032" y="2175900"/>
                          <a:pt x="373982" y="2243847"/>
                        </a:cubicBezTo>
                        <a:cubicBezTo>
                          <a:pt x="203621" y="2277400"/>
                          <a:pt x="24227" y="2061924"/>
                          <a:pt x="0" y="1869865"/>
                        </a:cubicBezTo>
                        <a:cubicBezTo>
                          <a:pt x="-4197" y="1671337"/>
                          <a:pt x="14339" y="1594920"/>
                          <a:pt x="0" y="1371237"/>
                        </a:cubicBezTo>
                        <a:cubicBezTo>
                          <a:pt x="-14339" y="1147554"/>
                          <a:pt x="12708" y="1101770"/>
                          <a:pt x="0" y="857651"/>
                        </a:cubicBezTo>
                        <a:cubicBezTo>
                          <a:pt x="-12708" y="613532"/>
                          <a:pt x="14920" y="490486"/>
                          <a:pt x="0" y="373982"/>
                        </a:cubicBezTo>
                        <a:close/>
                      </a:path>
                      <a:path w="2321668" h="2243847" stroke="0" extrusionOk="0">
                        <a:moveTo>
                          <a:pt x="0" y="373982"/>
                        </a:moveTo>
                        <a:cubicBezTo>
                          <a:pt x="-8309" y="162312"/>
                          <a:pt x="120779" y="17511"/>
                          <a:pt x="373982" y="0"/>
                        </a:cubicBezTo>
                        <a:cubicBezTo>
                          <a:pt x="640358" y="-3351"/>
                          <a:pt x="657326" y="47755"/>
                          <a:pt x="930024" y="0"/>
                        </a:cubicBezTo>
                        <a:cubicBezTo>
                          <a:pt x="1202722" y="-47755"/>
                          <a:pt x="1202189" y="26881"/>
                          <a:pt x="1438855" y="0"/>
                        </a:cubicBezTo>
                        <a:cubicBezTo>
                          <a:pt x="1675521" y="-26881"/>
                          <a:pt x="1697563" y="37725"/>
                          <a:pt x="1947686" y="0"/>
                        </a:cubicBezTo>
                        <a:cubicBezTo>
                          <a:pt x="2136796" y="-56158"/>
                          <a:pt x="2332340" y="127947"/>
                          <a:pt x="2321668" y="373982"/>
                        </a:cubicBezTo>
                        <a:cubicBezTo>
                          <a:pt x="2343678" y="578355"/>
                          <a:pt x="2271912" y="677338"/>
                          <a:pt x="2321668" y="842692"/>
                        </a:cubicBezTo>
                        <a:cubicBezTo>
                          <a:pt x="2371424" y="1008046"/>
                          <a:pt x="2291359" y="1092568"/>
                          <a:pt x="2321668" y="1311402"/>
                        </a:cubicBezTo>
                        <a:cubicBezTo>
                          <a:pt x="2351977" y="1530236"/>
                          <a:pt x="2283256" y="1617778"/>
                          <a:pt x="2321668" y="1869865"/>
                        </a:cubicBezTo>
                        <a:cubicBezTo>
                          <a:pt x="2335323" y="2079693"/>
                          <a:pt x="2117974" y="2237983"/>
                          <a:pt x="1947686" y="2243847"/>
                        </a:cubicBezTo>
                        <a:cubicBezTo>
                          <a:pt x="1779369" y="2302368"/>
                          <a:pt x="1551431" y="2197184"/>
                          <a:pt x="1423118" y="2243847"/>
                        </a:cubicBezTo>
                        <a:cubicBezTo>
                          <a:pt x="1294805" y="2290510"/>
                          <a:pt x="1065747" y="2186163"/>
                          <a:pt x="914287" y="2243847"/>
                        </a:cubicBezTo>
                        <a:cubicBezTo>
                          <a:pt x="762827" y="2301531"/>
                          <a:pt x="608507" y="2205470"/>
                          <a:pt x="373982" y="2243847"/>
                        </a:cubicBezTo>
                        <a:cubicBezTo>
                          <a:pt x="190419" y="2215316"/>
                          <a:pt x="-56887" y="2054419"/>
                          <a:pt x="0" y="1869865"/>
                        </a:cubicBezTo>
                        <a:cubicBezTo>
                          <a:pt x="-38018" y="1649445"/>
                          <a:pt x="12208" y="1501061"/>
                          <a:pt x="0" y="1371237"/>
                        </a:cubicBezTo>
                        <a:cubicBezTo>
                          <a:pt x="-12208" y="1241413"/>
                          <a:pt x="51544" y="998526"/>
                          <a:pt x="0" y="842692"/>
                        </a:cubicBezTo>
                        <a:cubicBezTo>
                          <a:pt x="-51544" y="686858"/>
                          <a:pt x="52483" y="605413"/>
                          <a:pt x="0" y="3739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45720" rtlCol="0" anchor="t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5" name="TextBox 54">
            <a:extLst>
              <a:ext uri="{FF2B5EF4-FFF2-40B4-BE49-F238E27FC236}">
                <a16:creationId xmlns:a16="http://schemas.microsoft.com/office/drawing/2014/main" id="{6C69984E-795A-AAE4-5DE1-47F613EB3B37}"/>
              </a:ext>
            </a:extLst>
          </p:cNvPr>
          <p:cNvSpPr txBox="1"/>
          <p:nvPr/>
        </p:nvSpPr>
        <p:spPr>
          <a:xfrm>
            <a:off x="634253" y="3658152"/>
            <a:ext cx="1319352" cy="41395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304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456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8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912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2064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5216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Portal / Studio</a:t>
            </a:r>
          </a:p>
          <a:p>
            <a:pPr algn="l">
              <a:lnSpc>
                <a:spcPct val="90000"/>
              </a:lnSpc>
              <a:spcAft>
                <a:spcPts val="400"/>
              </a:spcAft>
            </a:pPr>
            <a:endParaRPr lang="en-US" sz="11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4" name="TextBox 55">
            <a:extLst>
              <a:ext uri="{FF2B5EF4-FFF2-40B4-BE49-F238E27FC236}">
                <a16:creationId xmlns:a16="http://schemas.microsoft.com/office/drawing/2014/main" id="{D17CB6DA-623A-4D8D-77B8-EAE293778112}"/>
              </a:ext>
            </a:extLst>
          </p:cNvPr>
          <p:cNvSpPr txBox="1"/>
          <p:nvPr/>
        </p:nvSpPr>
        <p:spPr>
          <a:xfrm>
            <a:off x="634253" y="4916388"/>
            <a:ext cx="1319352" cy="41395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304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456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8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912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2064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5216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Open APIs</a:t>
            </a:r>
            <a:endParaRPr lang="en-US" sz="28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l">
              <a:lnSpc>
                <a:spcPct val="90000"/>
              </a:lnSpc>
              <a:spcAft>
                <a:spcPts val="400"/>
              </a:spcAft>
            </a:pPr>
            <a:endParaRPr lang="en-US" sz="11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5" name="TextBox 56">
            <a:extLst>
              <a:ext uri="{FF2B5EF4-FFF2-40B4-BE49-F238E27FC236}">
                <a16:creationId xmlns:a16="http://schemas.microsoft.com/office/drawing/2014/main" id="{B8AEA326-B2AB-23FF-2901-9057B187B089}"/>
              </a:ext>
            </a:extLst>
          </p:cNvPr>
          <p:cNvSpPr txBox="1"/>
          <p:nvPr/>
        </p:nvSpPr>
        <p:spPr>
          <a:xfrm>
            <a:off x="634253" y="6281916"/>
            <a:ext cx="1319352" cy="75251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304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456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8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912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2064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52160" algn="l" defTabSz="1463040" rtl="0" eaLnBrk="1" latinLnBrk="0" hangingPunct="1"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CoreIgnite</a:t>
            </a:r>
          </a:p>
          <a:p>
            <a:pPr algn="ctr"/>
            <a:r>
              <a:rPr lang="en-US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SDK</a:t>
            </a:r>
          </a:p>
          <a:p>
            <a:pPr algn="ctr"/>
            <a:endParaRPr lang="en-US" sz="11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l">
              <a:lnSpc>
                <a:spcPct val="90000"/>
              </a:lnSpc>
              <a:spcAft>
                <a:spcPts val="400"/>
              </a:spcAft>
            </a:pPr>
            <a:endParaRPr lang="en-US" sz="11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6" name="Rounded Rectangle 29">
            <a:extLst>
              <a:ext uri="{FF2B5EF4-FFF2-40B4-BE49-F238E27FC236}">
                <a16:creationId xmlns:a16="http://schemas.microsoft.com/office/drawing/2014/main" id="{93AF8D6D-13E5-8543-1B14-F70CCD897858}"/>
              </a:ext>
            </a:extLst>
          </p:cNvPr>
          <p:cNvSpPr/>
          <p:nvPr/>
        </p:nvSpPr>
        <p:spPr>
          <a:xfrm>
            <a:off x="2474004" y="2493582"/>
            <a:ext cx="2788967" cy="4109237"/>
          </a:xfrm>
          <a:prstGeom prst="roundRect">
            <a:avLst>
              <a:gd name="adj" fmla="val 5088"/>
            </a:avLst>
          </a:prstGeom>
          <a:solidFill>
            <a:schemeClr val="accent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21668"/>
                      <a:gd name="connsiteY0" fmla="*/ 373982 h 2243847"/>
                      <a:gd name="connsiteX1" fmla="*/ 373982 w 2321668"/>
                      <a:gd name="connsiteY1" fmla="*/ 0 h 2243847"/>
                      <a:gd name="connsiteX2" fmla="*/ 867076 w 2321668"/>
                      <a:gd name="connsiteY2" fmla="*/ 0 h 2243847"/>
                      <a:gd name="connsiteX3" fmla="*/ 1391644 w 2321668"/>
                      <a:gd name="connsiteY3" fmla="*/ 0 h 2243847"/>
                      <a:gd name="connsiteX4" fmla="*/ 1947686 w 2321668"/>
                      <a:gd name="connsiteY4" fmla="*/ 0 h 2243847"/>
                      <a:gd name="connsiteX5" fmla="*/ 2321668 w 2321668"/>
                      <a:gd name="connsiteY5" fmla="*/ 373982 h 2243847"/>
                      <a:gd name="connsiteX6" fmla="*/ 2321668 w 2321668"/>
                      <a:gd name="connsiteY6" fmla="*/ 872610 h 2243847"/>
                      <a:gd name="connsiteX7" fmla="*/ 2321668 w 2321668"/>
                      <a:gd name="connsiteY7" fmla="*/ 1371237 h 2243847"/>
                      <a:gd name="connsiteX8" fmla="*/ 2321668 w 2321668"/>
                      <a:gd name="connsiteY8" fmla="*/ 1869865 h 2243847"/>
                      <a:gd name="connsiteX9" fmla="*/ 1947686 w 2321668"/>
                      <a:gd name="connsiteY9" fmla="*/ 2243847 h 2243847"/>
                      <a:gd name="connsiteX10" fmla="*/ 1438855 w 2321668"/>
                      <a:gd name="connsiteY10" fmla="*/ 2243847 h 2243847"/>
                      <a:gd name="connsiteX11" fmla="*/ 961498 w 2321668"/>
                      <a:gd name="connsiteY11" fmla="*/ 2243847 h 2243847"/>
                      <a:gd name="connsiteX12" fmla="*/ 373982 w 2321668"/>
                      <a:gd name="connsiteY12" fmla="*/ 2243847 h 2243847"/>
                      <a:gd name="connsiteX13" fmla="*/ 0 w 2321668"/>
                      <a:gd name="connsiteY13" fmla="*/ 1869865 h 2243847"/>
                      <a:gd name="connsiteX14" fmla="*/ 0 w 2321668"/>
                      <a:gd name="connsiteY14" fmla="*/ 1371237 h 2243847"/>
                      <a:gd name="connsiteX15" fmla="*/ 0 w 2321668"/>
                      <a:gd name="connsiteY15" fmla="*/ 857651 h 2243847"/>
                      <a:gd name="connsiteX16" fmla="*/ 0 w 2321668"/>
                      <a:gd name="connsiteY16" fmla="*/ 373982 h 2243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21668" h="2243847" fill="none" extrusionOk="0">
                        <a:moveTo>
                          <a:pt x="0" y="373982"/>
                        </a:moveTo>
                        <a:cubicBezTo>
                          <a:pt x="-13252" y="191131"/>
                          <a:pt x="180896" y="10001"/>
                          <a:pt x="373982" y="0"/>
                        </a:cubicBezTo>
                        <a:cubicBezTo>
                          <a:pt x="539757" y="-11924"/>
                          <a:pt x="640765" y="35280"/>
                          <a:pt x="867076" y="0"/>
                        </a:cubicBezTo>
                        <a:cubicBezTo>
                          <a:pt x="1093387" y="-35280"/>
                          <a:pt x="1280618" y="1685"/>
                          <a:pt x="1391644" y="0"/>
                        </a:cubicBezTo>
                        <a:cubicBezTo>
                          <a:pt x="1502670" y="-1685"/>
                          <a:pt x="1766361" y="1902"/>
                          <a:pt x="1947686" y="0"/>
                        </a:cubicBezTo>
                        <a:cubicBezTo>
                          <a:pt x="2153779" y="-12177"/>
                          <a:pt x="2328523" y="168866"/>
                          <a:pt x="2321668" y="373982"/>
                        </a:cubicBezTo>
                        <a:cubicBezTo>
                          <a:pt x="2380549" y="494009"/>
                          <a:pt x="2285356" y="703731"/>
                          <a:pt x="2321668" y="872610"/>
                        </a:cubicBezTo>
                        <a:cubicBezTo>
                          <a:pt x="2357980" y="1041489"/>
                          <a:pt x="2307719" y="1253987"/>
                          <a:pt x="2321668" y="1371237"/>
                        </a:cubicBezTo>
                        <a:cubicBezTo>
                          <a:pt x="2335617" y="1488487"/>
                          <a:pt x="2306679" y="1627927"/>
                          <a:pt x="2321668" y="1869865"/>
                        </a:cubicBezTo>
                        <a:cubicBezTo>
                          <a:pt x="2320098" y="2043833"/>
                          <a:pt x="2170974" y="2254395"/>
                          <a:pt x="1947686" y="2243847"/>
                        </a:cubicBezTo>
                        <a:cubicBezTo>
                          <a:pt x="1797859" y="2261896"/>
                          <a:pt x="1668494" y="2220992"/>
                          <a:pt x="1438855" y="2243847"/>
                        </a:cubicBezTo>
                        <a:cubicBezTo>
                          <a:pt x="1209216" y="2266702"/>
                          <a:pt x="1173073" y="2234796"/>
                          <a:pt x="961498" y="2243847"/>
                        </a:cubicBezTo>
                        <a:cubicBezTo>
                          <a:pt x="749923" y="2252898"/>
                          <a:pt x="645032" y="2175900"/>
                          <a:pt x="373982" y="2243847"/>
                        </a:cubicBezTo>
                        <a:cubicBezTo>
                          <a:pt x="203621" y="2277400"/>
                          <a:pt x="24227" y="2061924"/>
                          <a:pt x="0" y="1869865"/>
                        </a:cubicBezTo>
                        <a:cubicBezTo>
                          <a:pt x="-4197" y="1671337"/>
                          <a:pt x="14339" y="1594920"/>
                          <a:pt x="0" y="1371237"/>
                        </a:cubicBezTo>
                        <a:cubicBezTo>
                          <a:pt x="-14339" y="1147554"/>
                          <a:pt x="12708" y="1101770"/>
                          <a:pt x="0" y="857651"/>
                        </a:cubicBezTo>
                        <a:cubicBezTo>
                          <a:pt x="-12708" y="613532"/>
                          <a:pt x="14920" y="490486"/>
                          <a:pt x="0" y="373982"/>
                        </a:cubicBezTo>
                        <a:close/>
                      </a:path>
                      <a:path w="2321668" h="2243847" stroke="0" extrusionOk="0">
                        <a:moveTo>
                          <a:pt x="0" y="373982"/>
                        </a:moveTo>
                        <a:cubicBezTo>
                          <a:pt x="-8309" y="162312"/>
                          <a:pt x="120779" y="17511"/>
                          <a:pt x="373982" y="0"/>
                        </a:cubicBezTo>
                        <a:cubicBezTo>
                          <a:pt x="640358" y="-3351"/>
                          <a:pt x="657326" y="47755"/>
                          <a:pt x="930024" y="0"/>
                        </a:cubicBezTo>
                        <a:cubicBezTo>
                          <a:pt x="1202722" y="-47755"/>
                          <a:pt x="1202189" y="26881"/>
                          <a:pt x="1438855" y="0"/>
                        </a:cubicBezTo>
                        <a:cubicBezTo>
                          <a:pt x="1675521" y="-26881"/>
                          <a:pt x="1697563" y="37725"/>
                          <a:pt x="1947686" y="0"/>
                        </a:cubicBezTo>
                        <a:cubicBezTo>
                          <a:pt x="2136796" y="-56158"/>
                          <a:pt x="2332340" y="127947"/>
                          <a:pt x="2321668" y="373982"/>
                        </a:cubicBezTo>
                        <a:cubicBezTo>
                          <a:pt x="2343678" y="578355"/>
                          <a:pt x="2271912" y="677338"/>
                          <a:pt x="2321668" y="842692"/>
                        </a:cubicBezTo>
                        <a:cubicBezTo>
                          <a:pt x="2371424" y="1008046"/>
                          <a:pt x="2291359" y="1092568"/>
                          <a:pt x="2321668" y="1311402"/>
                        </a:cubicBezTo>
                        <a:cubicBezTo>
                          <a:pt x="2351977" y="1530236"/>
                          <a:pt x="2283256" y="1617778"/>
                          <a:pt x="2321668" y="1869865"/>
                        </a:cubicBezTo>
                        <a:cubicBezTo>
                          <a:pt x="2335323" y="2079693"/>
                          <a:pt x="2117974" y="2237983"/>
                          <a:pt x="1947686" y="2243847"/>
                        </a:cubicBezTo>
                        <a:cubicBezTo>
                          <a:pt x="1779369" y="2302368"/>
                          <a:pt x="1551431" y="2197184"/>
                          <a:pt x="1423118" y="2243847"/>
                        </a:cubicBezTo>
                        <a:cubicBezTo>
                          <a:pt x="1294805" y="2290510"/>
                          <a:pt x="1065747" y="2186163"/>
                          <a:pt x="914287" y="2243847"/>
                        </a:cubicBezTo>
                        <a:cubicBezTo>
                          <a:pt x="762827" y="2301531"/>
                          <a:pt x="608507" y="2205470"/>
                          <a:pt x="373982" y="2243847"/>
                        </a:cubicBezTo>
                        <a:cubicBezTo>
                          <a:pt x="190419" y="2215316"/>
                          <a:pt x="-56887" y="2054419"/>
                          <a:pt x="0" y="1869865"/>
                        </a:cubicBezTo>
                        <a:cubicBezTo>
                          <a:pt x="-38018" y="1649445"/>
                          <a:pt x="12208" y="1501061"/>
                          <a:pt x="0" y="1371237"/>
                        </a:cubicBezTo>
                        <a:cubicBezTo>
                          <a:pt x="-12208" y="1241413"/>
                          <a:pt x="51544" y="998526"/>
                          <a:pt x="0" y="842692"/>
                        </a:cubicBezTo>
                        <a:cubicBezTo>
                          <a:pt x="-51544" y="686858"/>
                          <a:pt x="52483" y="605413"/>
                          <a:pt x="0" y="3739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45720" rtlCol="0" anchor="t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Gateway Security Plane</a:t>
            </a:r>
            <a:endParaRPr lang="en-US" sz="200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7" name="Google Shape;162;p17">
            <a:extLst>
              <a:ext uri="{FF2B5EF4-FFF2-40B4-BE49-F238E27FC236}">
                <a16:creationId xmlns:a16="http://schemas.microsoft.com/office/drawing/2014/main" id="{DC343104-C6A0-06C1-8D98-CA962DAE11AC}"/>
              </a:ext>
            </a:extLst>
          </p:cNvPr>
          <p:cNvSpPr/>
          <p:nvPr/>
        </p:nvSpPr>
        <p:spPr>
          <a:xfrm>
            <a:off x="2661654" y="2982899"/>
            <a:ext cx="2413667" cy="451039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Unified API Gateway</a:t>
            </a:r>
          </a:p>
        </p:txBody>
      </p:sp>
      <p:sp>
        <p:nvSpPr>
          <p:cNvPr id="79" name="Google Shape;162;p17">
            <a:extLst>
              <a:ext uri="{FF2B5EF4-FFF2-40B4-BE49-F238E27FC236}">
                <a16:creationId xmlns:a16="http://schemas.microsoft.com/office/drawing/2014/main" id="{AEF5D23A-8C46-A0D6-BD6E-3A0C0216023E}"/>
              </a:ext>
            </a:extLst>
          </p:cNvPr>
          <p:cNvSpPr/>
          <p:nvPr/>
        </p:nvSpPr>
        <p:spPr>
          <a:xfrm>
            <a:off x="2661654" y="4191905"/>
            <a:ext cx="2413667" cy="451039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Space Resolution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80" name="Google Shape;162;p17">
            <a:extLst>
              <a:ext uri="{FF2B5EF4-FFF2-40B4-BE49-F238E27FC236}">
                <a16:creationId xmlns:a16="http://schemas.microsoft.com/office/drawing/2014/main" id="{70026234-8FB7-F943-469D-B9BB479BE06B}"/>
              </a:ext>
            </a:extLst>
          </p:cNvPr>
          <p:cNvSpPr/>
          <p:nvPr/>
        </p:nvSpPr>
        <p:spPr>
          <a:xfrm>
            <a:off x="2661654" y="4796408"/>
            <a:ext cx="2413667" cy="451039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Idempotency Control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82" name="Google Shape;162;p17">
            <a:extLst>
              <a:ext uri="{FF2B5EF4-FFF2-40B4-BE49-F238E27FC236}">
                <a16:creationId xmlns:a16="http://schemas.microsoft.com/office/drawing/2014/main" id="{6F5668F7-DCB1-5E37-3B6B-12BA13DF1326}"/>
              </a:ext>
            </a:extLst>
          </p:cNvPr>
          <p:cNvSpPr/>
          <p:nvPr/>
        </p:nvSpPr>
        <p:spPr>
          <a:xfrm>
            <a:off x="2661654" y="5400911"/>
            <a:ext cx="2413667" cy="451039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Policy Enforcement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83" name="Google Shape;162;p17">
            <a:extLst>
              <a:ext uri="{FF2B5EF4-FFF2-40B4-BE49-F238E27FC236}">
                <a16:creationId xmlns:a16="http://schemas.microsoft.com/office/drawing/2014/main" id="{A1958C58-3C89-9407-EFC4-873FD8D3D5D9}"/>
              </a:ext>
            </a:extLst>
          </p:cNvPr>
          <p:cNvSpPr/>
          <p:nvPr/>
        </p:nvSpPr>
        <p:spPr>
          <a:xfrm>
            <a:off x="2661654" y="6005412"/>
            <a:ext cx="2413667" cy="451039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Traffic Routing / Service Hub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84" name="Google Shape;162;p17">
            <a:extLst>
              <a:ext uri="{FF2B5EF4-FFF2-40B4-BE49-F238E27FC236}">
                <a16:creationId xmlns:a16="http://schemas.microsoft.com/office/drawing/2014/main" id="{F04091CD-0EF5-02E1-7C5F-B75906ACC150}"/>
              </a:ext>
            </a:extLst>
          </p:cNvPr>
          <p:cNvSpPr/>
          <p:nvPr/>
        </p:nvSpPr>
        <p:spPr>
          <a:xfrm>
            <a:off x="2661654" y="3587402"/>
            <a:ext cx="2413667" cy="451039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2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JWT / HMAC / mTLS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86" name="Rounded Rectangle 29">
            <a:extLst>
              <a:ext uri="{FF2B5EF4-FFF2-40B4-BE49-F238E27FC236}">
                <a16:creationId xmlns:a16="http://schemas.microsoft.com/office/drawing/2014/main" id="{F6B35F91-660A-9C23-0F79-50C7B4A898DD}"/>
              </a:ext>
            </a:extLst>
          </p:cNvPr>
          <p:cNvSpPr/>
          <p:nvPr/>
        </p:nvSpPr>
        <p:spPr>
          <a:xfrm>
            <a:off x="8402855" y="2495836"/>
            <a:ext cx="2574670" cy="4106170"/>
          </a:xfrm>
          <a:prstGeom prst="roundRect">
            <a:avLst>
              <a:gd name="adj" fmla="val 5088"/>
            </a:avLst>
          </a:prstGeom>
          <a:solidFill>
            <a:schemeClr val="accent3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21668"/>
                      <a:gd name="connsiteY0" fmla="*/ 373982 h 2243847"/>
                      <a:gd name="connsiteX1" fmla="*/ 373982 w 2321668"/>
                      <a:gd name="connsiteY1" fmla="*/ 0 h 2243847"/>
                      <a:gd name="connsiteX2" fmla="*/ 867076 w 2321668"/>
                      <a:gd name="connsiteY2" fmla="*/ 0 h 2243847"/>
                      <a:gd name="connsiteX3" fmla="*/ 1391644 w 2321668"/>
                      <a:gd name="connsiteY3" fmla="*/ 0 h 2243847"/>
                      <a:gd name="connsiteX4" fmla="*/ 1947686 w 2321668"/>
                      <a:gd name="connsiteY4" fmla="*/ 0 h 2243847"/>
                      <a:gd name="connsiteX5" fmla="*/ 2321668 w 2321668"/>
                      <a:gd name="connsiteY5" fmla="*/ 373982 h 2243847"/>
                      <a:gd name="connsiteX6" fmla="*/ 2321668 w 2321668"/>
                      <a:gd name="connsiteY6" fmla="*/ 872610 h 2243847"/>
                      <a:gd name="connsiteX7" fmla="*/ 2321668 w 2321668"/>
                      <a:gd name="connsiteY7" fmla="*/ 1371237 h 2243847"/>
                      <a:gd name="connsiteX8" fmla="*/ 2321668 w 2321668"/>
                      <a:gd name="connsiteY8" fmla="*/ 1869865 h 2243847"/>
                      <a:gd name="connsiteX9" fmla="*/ 1947686 w 2321668"/>
                      <a:gd name="connsiteY9" fmla="*/ 2243847 h 2243847"/>
                      <a:gd name="connsiteX10" fmla="*/ 1438855 w 2321668"/>
                      <a:gd name="connsiteY10" fmla="*/ 2243847 h 2243847"/>
                      <a:gd name="connsiteX11" fmla="*/ 961498 w 2321668"/>
                      <a:gd name="connsiteY11" fmla="*/ 2243847 h 2243847"/>
                      <a:gd name="connsiteX12" fmla="*/ 373982 w 2321668"/>
                      <a:gd name="connsiteY12" fmla="*/ 2243847 h 2243847"/>
                      <a:gd name="connsiteX13" fmla="*/ 0 w 2321668"/>
                      <a:gd name="connsiteY13" fmla="*/ 1869865 h 2243847"/>
                      <a:gd name="connsiteX14" fmla="*/ 0 w 2321668"/>
                      <a:gd name="connsiteY14" fmla="*/ 1371237 h 2243847"/>
                      <a:gd name="connsiteX15" fmla="*/ 0 w 2321668"/>
                      <a:gd name="connsiteY15" fmla="*/ 857651 h 2243847"/>
                      <a:gd name="connsiteX16" fmla="*/ 0 w 2321668"/>
                      <a:gd name="connsiteY16" fmla="*/ 373982 h 2243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21668" h="2243847" fill="none" extrusionOk="0">
                        <a:moveTo>
                          <a:pt x="0" y="373982"/>
                        </a:moveTo>
                        <a:cubicBezTo>
                          <a:pt x="-13252" y="191131"/>
                          <a:pt x="180896" y="10001"/>
                          <a:pt x="373982" y="0"/>
                        </a:cubicBezTo>
                        <a:cubicBezTo>
                          <a:pt x="539757" y="-11924"/>
                          <a:pt x="640765" y="35280"/>
                          <a:pt x="867076" y="0"/>
                        </a:cubicBezTo>
                        <a:cubicBezTo>
                          <a:pt x="1093387" y="-35280"/>
                          <a:pt x="1280618" y="1685"/>
                          <a:pt x="1391644" y="0"/>
                        </a:cubicBezTo>
                        <a:cubicBezTo>
                          <a:pt x="1502670" y="-1685"/>
                          <a:pt x="1766361" y="1902"/>
                          <a:pt x="1947686" y="0"/>
                        </a:cubicBezTo>
                        <a:cubicBezTo>
                          <a:pt x="2153779" y="-12177"/>
                          <a:pt x="2328523" y="168866"/>
                          <a:pt x="2321668" y="373982"/>
                        </a:cubicBezTo>
                        <a:cubicBezTo>
                          <a:pt x="2380549" y="494009"/>
                          <a:pt x="2285356" y="703731"/>
                          <a:pt x="2321668" y="872610"/>
                        </a:cubicBezTo>
                        <a:cubicBezTo>
                          <a:pt x="2357980" y="1041489"/>
                          <a:pt x="2307719" y="1253987"/>
                          <a:pt x="2321668" y="1371237"/>
                        </a:cubicBezTo>
                        <a:cubicBezTo>
                          <a:pt x="2335617" y="1488487"/>
                          <a:pt x="2306679" y="1627927"/>
                          <a:pt x="2321668" y="1869865"/>
                        </a:cubicBezTo>
                        <a:cubicBezTo>
                          <a:pt x="2320098" y="2043833"/>
                          <a:pt x="2170974" y="2254395"/>
                          <a:pt x="1947686" y="2243847"/>
                        </a:cubicBezTo>
                        <a:cubicBezTo>
                          <a:pt x="1797859" y="2261896"/>
                          <a:pt x="1668494" y="2220992"/>
                          <a:pt x="1438855" y="2243847"/>
                        </a:cubicBezTo>
                        <a:cubicBezTo>
                          <a:pt x="1209216" y="2266702"/>
                          <a:pt x="1173073" y="2234796"/>
                          <a:pt x="961498" y="2243847"/>
                        </a:cubicBezTo>
                        <a:cubicBezTo>
                          <a:pt x="749923" y="2252898"/>
                          <a:pt x="645032" y="2175900"/>
                          <a:pt x="373982" y="2243847"/>
                        </a:cubicBezTo>
                        <a:cubicBezTo>
                          <a:pt x="203621" y="2277400"/>
                          <a:pt x="24227" y="2061924"/>
                          <a:pt x="0" y="1869865"/>
                        </a:cubicBezTo>
                        <a:cubicBezTo>
                          <a:pt x="-4197" y="1671337"/>
                          <a:pt x="14339" y="1594920"/>
                          <a:pt x="0" y="1371237"/>
                        </a:cubicBezTo>
                        <a:cubicBezTo>
                          <a:pt x="-14339" y="1147554"/>
                          <a:pt x="12708" y="1101770"/>
                          <a:pt x="0" y="857651"/>
                        </a:cubicBezTo>
                        <a:cubicBezTo>
                          <a:pt x="-12708" y="613532"/>
                          <a:pt x="14920" y="490486"/>
                          <a:pt x="0" y="373982"/>
                        </a:cubicBezTo>
                        <a:close/>
                      </a:path>
                      <a:path w="2321668" h="2243847" stroke="0" extrusionOk="0">
                        <a:moveTo>
                          <a:pt x="0" y="373982"/>
                        </a:moveTo>
                        <a:cubicBezTo>
                          <a:pt x="-8309" y="162312"/>
                          <a:pt x="120779" y="17511"/>
                          <a:pt x="373982" y="0"/>
                        </a:cubicBezTo>
                        <a:cubicBezTo>
                          <a:pt x="640358" y="-3351"/>
                          <a:pt x="657326" y="47755"/>
                          <a:pt x="930024" y="0"/>
                        </a:cubicBezTo>
                        <a:cubicBezTo>
                          <a:pt x="1202722" y="-47755"/>
                          <a:pt x="1202189" y="26881"/>
                          <a:pt x="1438855" y="0"/>
                        </a:cubicBezTo>
                        <a:cubicBezTo>
                          <a:pt x="1675521" y="-26881"/>
                          <a:pt x="1697563" y="37725"/>
                          <a:pt x="1947686" y="0"/>
                        </a:cubicBezTo>
                        <a:cubicBezTo>
                          <a:pt x="2136796" y="-56158"/>
                          <a:pt x="2332340" y="127947"/>
                          <a:pt x="2321668" y="373982"/>
                        </a:cubicBezTo>
                        <a:cubicBezTo>
                          <a:pt x="2343678" y="578355"/>
                          <a:pt x="2271912" y="677338"/>
                          <a:pt x="2321668" y="842692"/>
                        </a:cubicBezTo>
                        <a:cubicBezTo>
                          <a:pt x="2371424" y="1008046"/>
                          <a:pt x="2291359" y="1092568"/>
                          <a:pt x="2321668" y="1311402"/>
                        </a:cubicBezTo>
                        <a:cubicBezTo>
                          <a:pt x="2351977" y="1530236"/>
                          <a:pt x="2283256" y="1617778"/>
                          <a:pt x="2321668" y="1869865"/>
                        </a:cubicBezTo>
                        <a:cubicBezTo>
                          <a:pt x="2335323" y="2079693"/>
                          <a:pt x="2117974" y="2237983"/>
                          <a:pt x="1947686" y="2243847"/>
                        </a:cubicBezTo>
                        <a:cubicBezTo>
                          <a:pt x="1779369" y="2302368"/>
                          <a:pt x="1551431" y="2197184"/>
                          <a:pt x="1423118" y="2243847"/>
                        </a:cubicBezTo>
                        <a:cubicBezTo>
                          <a:pt x="1294805" y="2290510"/>
                          <a:pt x="1065747" y="2186163"/>
                          <a:pt x="914287" y="2243847"/>
                        </a:cubicBezTo>
                        <a:cubicBezTo>
                          <a:pt x="762827" y="2301531"/>
                          <a:pt x="608507" y="2205470"/>
                          <a:pt x="373982" y="2243847"/>
                        </a:cubicBezTo>
                        <a:cubicBezTo>
                          <a:pt x="190419" y="2215316"/>
                          <a:pt x="-56887" y="2054419"/>
                          <a:pt x="0" y="1869865"/>
                        </a:cubicBezTo>
                        <a:cubicBezTo>
                          <a:pt x="-38018" y="1649445"/>
                          <a:pt x="12208" y="1501061"/>
                          <a:pt x="0" y="1371237"/>
                        </a:cubicBezTo>
                        <a:cubicBezTo>
                          <a:pt x="-12208" y="1241413"/>
                          <a:pt x="51544" y="998526"/>
                          <a:pt x="0" y="842692"/>
                        </a:cubicBezTo>
                        <a:cubicBezTo>
                          <a:pt x="-51544" y="686858"/>
                          <a:pt x="52483" y="605413"/>
                          <a:pt x="0" y="3739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45720" rtlCol="0" anchor="t"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         Fusion App Hub</a:t>
            </a:r>
            <a:endParaRPr lang="en-US" sz="200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87" name="Google Shape;120;p16">
            <a:extLst>
              <a:ext uri="{FF2B5EF4-FFF2-40B4-BE49-F238E27FC236}">
                <a16:creationId xmlns:a16="http://schemas.microsoft.com/office/drawing/2014/main" id="{2606762F-CB2A-86CC-0004-A716C9D6B9B2}"/>
              </a:ext>
            </a:extLst>
          </p:cNvPr>
          <p:cNvSpPr/>
          <p:nvPr/>
        </p:nvSpPr>
        <p:spPr>
          <a:xfrm>
            <a:off x="11491889" y="1985302"/>
            <a:ext cx="2712305" cy="4814799"/>
          </a:xfrm>
          <a:prstGeom prst="roundRect">
            <a:avLst>
              <a:gd name="adj" fmla="val 2765"/>
            </a:avLst>
          </a:prstGeom>
          <a:solidFill>
            <a:schemeClr val="accent4"/>
          </a:solidFill>
          <a:ln w="19050" cap="flat" cmpd="sng">
            <a:noFill/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146280" tIns="146280" rIns="146280" bIns="146280" anchor="t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Orchestration Space</a:t>
            </a:r>
            <a:endParaRPr lang="en-US" sz="1800" b="1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89" name="Google Shape;120;p16">
            <a:extLst>
              <a:ext uri="{FF2B5EF4-FFF2-40B4-BE49-F238E27FC236}">
                <a16:creationId xmlns:a16="http://schemas.microsoft.com/office/drawing/2014/main" id="{475284A5-F975-0386-3492-3478262D87EF}"/>
              </a:ext>
            </a:extLst>
          </p:cNvPr>
          <p:cNvSpPr/>
          <p:nvPr/>
        </p:nvSpPr>
        <p:spPr>
          <a:xfrm>
            <a:off x="5740034" y="4574249"/>
            <a:ext cx="2192980" cy="1186351"/>
          </a:xfrm>
          <a:prstGeom prst="roundRect">
            <a:avLst>
              <a:gd name="adj" fmla="val 7760"/>
            </a:avLst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0" tIns="0" rIns="0" bIns="180000" anchor="t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CoreFlow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0" name="Google Shape;162;p17">
            <a:extLst>
              <a:ext uri="{FF2B5EF4-FFF2-40B4-BE49-F238E27FC236}">
                <a16:creationId xmlns:a16="http://schemas.microsoft.com/office/drawing/2014/main" id="{A39BFD66-C4C1-A58D-613E-9B75B190EAE7}"/>
              </a:ext>
            </a:extLst>
          </p:cNvPr>
          <p:cNvSpPr/>
          <p:nvPr/>
        </p:nvSpPr>
        <p:spPr>
          <a:xfrm>
            <a:off x="12447848" y="2493583"/>
            <a:ext cx="1486045" cy="711275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AI</a:t>
            </a:r>
            <a:endParaRPr lang="en-US" sz="2000" b="1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Context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2" name="Google Shape;162;p17">
            <a:extLst>
              <a:ext uri="{FF2B5EF4-FFF2-40B4-BE49-F238E27FC236}">
                <a16:creationId xmlns:a16="http://schemas.microsoft.com/office/drawing/2014/main" id="{9AD5562B-F7E9-CD44-97E6-70700619E063}"/>
              </a:ext>
            </a:extLst>
          </p:cNvPr>
          <p:cNvSpPr/>
          <p:nvPr/>
        </p:nvSpPr>
        <p:spPr>
          <a:xfrm>
            <a:off x="12447848" y="3323467"/>
            <a:ext cx="1486045" cy="714527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SplitIt Context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3" name="Google Shape;162;p17">
            <a:extLst>
              <a:ext uri="{FF2B5EF4-FFF2-40B4-BE49-F238E27FC236}">
                <a16:creationId xmlns:a16="http://schemas.microsoft.com/office/drawing/2014/main" id="{8E72B2AC-113C-AB79-9644-11EF75542F13}"/>
              </a:ext>
            </a:extLst>
          </p:cNvPr>
          <p:cNvSpPr/>
          <p:nvPr/>
        </p:nvSpPr>
        <p:spPr>
          <a:xfrm>
            <a:off x="12436935" y="4182610"/>
            <a:ext cx="1507870" cy="712088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" sz="11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Payments Context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5" name="Google Shape;162;p17">
            <a:extLst>
              <a:ext uri="{FF2B5EF4-FFF2-40B4-BE49-F238E27FC236}">
                <a16:creationId xmlns:a16="http://schemas.microsoft.com/office/drawing/2014/main" id="{DD694612-EDD1-997E-F02E-4A1FDA737425}"/>
              </a:ext>
            </a:extLst>
          </p:cNvPr>
          <p:cNvSpPr/>
          <p:nvPr/>
        </p:nvSpPr>
        <p:spPr>
          <a:xfrm>
            <a:off x="12447848" y="5031189"/>
            <a:ext cx="1486045" cy="703147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" sz="11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Digital Asset</a:t>
            </a:r>
            <a:b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Context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6" name="Google Shape;162;p17">
            <a:extLst>
              <a:ext uri="{FF2B5EF4-FFF2-40B4-BE49-F238E27FC236}">
                <a16:creationId xmlns:a16="http://schemas.microsoft.com/office/drawing/2014/main" id="{43D426C2-1CFB-DFAC-10EE-5E52414C202C}"/>
              </a:ext>
            </a:extLst>
          </p:cNvPr>
          <p:cNvSpPr/>
          <p:nvPr/>
        </p:nvSpPr>
        <p:spPr>
          <a:xfrm>
            <a:off x="12447848" y="5880582"/>
            <a:ext cx="1486045" cy="759229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Hogan Light Core </a:t>
            </a:r>
            <a:b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Ledger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Context</a:t>
            </a:r>
            <a:endParaRPr lang="en-US" sz="20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C7298C86-E892-746F-0500-E56308D7C70C}"/>
              </a:ext>
            </a:extLst>
          </p:cNvPr>
          <p:cNvCxnSpPr>
            <a:cxnSpLocks/>
          </p:cNvCxnSpPr>
          <p:nvPr/>
        </p:nvCxnSpPr>
        <p:spPr>
          <a:xfrm flipV="1">
            <a:off x="9001415" y="3124798"/>
            <a:ext cx="1038739" cy="340570"/>
          </a:xfrm>
          <a:prstGeom prst="curvedConnector3">
            <a:avLst/>
          </a:prstGeom>
          <a:ln w="57150" cap="sq">
            <a:solidFill>
              <a:srgbClr val="DFCCF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8" name="Google Shape;162;p17">
            <a:extLst>
              <a:ext uri="{FF2B5EF4-FFF2-40B4-BE49-F238E27FC236}">
                <a16:creationId xmlns:a16="http://schemas.microsoft.com/office/drawing/2014/main" id="{803AEEF5-F77C-297D-1C1C-6B56C721E8E3}"/>
              </a:ext>
            </a:extLst>
          </p:cNvPr>
          <p:cNvSpPr/>
          <p:nvPr/>
        </p:nvSpPr>
        <p:spPr>
          <a:xfrm>
            <a:off x="8679795" y="3002406"/>
            <a:ext cx="2020791" cy="565781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Bank Core </a:t>
            </a:r>
          </a:p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Fusion App</a:t>
            </a:r>
          </a:p>
        </p:txBody>
      </p:sp>
      <p:sp>
        <p:nvSpPr>
          <p:cNvPr id="99" name="Google Shape;162;p17">
            <a:extLst>
              <a:ext uri="{FF2B5EF4-FFF2-40B4-BE49-F238E27FC236}">
                <a16:creationId xmlns:a16="http://schemas.microsoft.com/office/drawing/2014/main" id="{1E372B35-BC3B-72A2-1259-DC7BA97EABDF}"/>
              </a:ext>
            </a:extLst>
          </p:cNvPr>
          <p:cNvSpPr/>
          <p:nvPr/>
        </p:nvSpPr>
        <p:spPr>
          <a:xfrm>
            <a:off x="8679795" y="3749646"/>
            <a:ext cx="2020791" cy="526767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Installment Loans </a:t>
            </a:r>
          </a:p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Fusion App</a:t>
            </a:r>
          </a:p>
        </p:txBody>
      </p:sp>
      <p:sp>
        <p:nvSpPr>
          <p:cNvPr id="100" name="Google Shape;162;p17">
            <a:extLst>
              <a:ext uri="{FF2B5EF4-FFF2-40B4-BE49-F238E27FC236}">
                <a16:creationId xmlns:a16="http://schemas.microsoft.com/office/drawing/2014/main" id="{D00E6518-FBE7-FFEF-C16A-2BEA59FF6DD9}"/>
              </a:ext>
            </a:extLst>
          </p:cNvPr>
          <p:cNvSpPr/>
          <p:nvPr/>
        </p:nvSpPr>
        <p:spPr>
          <a:xfrm>
            <a:off x="8679795" y="4457872"/>
            <a:ext cx="2020791" cy="526767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Payments</a:t>
            </a:r>
          </a:p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Fusion App</a:t>
            </a:r>
          </a:p>
        </p:txBody>
      </p:sp>
      <p:sp>
        <p:nvSpPr>
          <p:cNvPr id="101" name="Google Shape;162;p17">
            <a:extLst>
              <a:ext uri="{FF2B5EF4-FFF2-40B4-BE49-F238E27FC236}">
                <a16:creationId xmlns:a16="http://schemas.microsoft.com/office/drawing/2014/main" id="{90D36581-E126-1767-2737-6951398CAE1D}"/>
              </a:ext>
            </a:extLst>
          </p:cNvPr>
          <p:cNvSpPr/>
          <p:nvPr/>
        </p:nvSpPr>
        <p:spPr>
          <a:xfrm>
            <a:off x="8679795" y="5166098"/>
            <a:ext cx="2020791" cy="526767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Digtial Asset Custody</a:t>
            </a:r>
          </a:p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Fusion App</a:t>
            </a:r>
          </a:p>
        </p:txBody>
      </p:sp>
      <p:sp>
        <p:nvSpPr>
          <p:cNvPr id="102" name="Google Shape;162;p17">
            <a:extLst>
              <a:ext uri="{FF2B5EF4-FFF2-40B4-BE49-F238E27FC236}">
                <a16:creationId xmlns:a16="http://schemas.microsoft.com/office/drawing/2014/main" id="{4ED73A5F-D525-D8B9-FB32-69713C26027E}"/>
              </a:ext>
            </a:extLst>
          </p:cNvPr>
          <p:cNvSpPr/>
          <p:nvPr/>
        </p:nvSpPr>
        <p:spPr>
          <a:xfrm>
            <a:off x="8679795" y="5874322"/>
            <a:ext cx="2020791" cy="526767"/>
          </a:xfrm>
          <a:prstGeom prst="roundRect">
            <a:avLst>
              <a:gd name="adj" fmla="val 14194"/>
            </a:avLst>
          </a:prstGeom>
          <a:solidFill>
            <a:schemeClr val="bg1"/>
          </a:solidFill>
          <a:ln w="28575">
            <a:noFill/>
          </a:ln>
          <a:effectLst/>
        </p:spPr>
        <p:txBody>
          <a:bodyPr spcFirstLastPara="1" wrap="square" lIns="146280" tIns="146280" rIns="146280" bIns="14628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Light Core Ledger</a:t>
            </a:r>
            <a:endParaRPr lang="en-US" sz="2000" b="1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ctr"/>
            <a:r>
              <a:rPr lang="en" sz="110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Fusion App</a:t>
            </a:r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260F2EB6-0099-A7A6-0665-26AD0143E88E}"/>
              </a:ext>
            </a:extLst>
          </p:cNvPr>
          <p:cNvSpPr/>
          <p:nvPr/>
        </p:nvSpPr>
        <p:spPr>
          <a:xfrm>
            <a:off x="5218442" y="4199565"/>
            <a:ext cx="373711" cy="28547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3152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6304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9456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2608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5760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8912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12064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5216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8275F766-29DB-E4AB-D835-3CAC5BAC909A}"/>
              </a:ext>
            </a:extLst>
          </p:cNvPr>
          <p:cNvSpPr/>
          <p:nvPr/>
        </p:nvSpPr>
        <p:spPr>
          <a:xfrm>
            <a:off x="7732205" y="5043632"/>
            <a:ext cx="677289" cy="33007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3152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6304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9456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2608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5760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8912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12064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5216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05" name="Arrow: Right 104">
            <a:extLst>
              <a:ext uri="{FF2B5EF4-FFF2-40B4-BE49-F238E27FC236}">
                <a16:creationId xmlns:a16="http://schemas.microsoft.com/office/drawing/2014/main" id="{270011F8-B897-9589-2077-0BC38918E75F}"/>
              </a:ext>
            </a:extLst>
          </p:cNvPr>
          <p:cNvSpPr/>
          <p:nvPr/>
        </p:nvSpPr>
        <p:spPr>
          <a:xfrm>
            <a:off x="1955528" y="4274545"/>
            <a:ext cx="523050" cy="36047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3152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6304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9456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2608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5760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8912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12064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52160" algn="l" defTabSz="1463040" rtl="0" eaLnBrk="1" latinLnBrk="0" hangingPunct="1">
              <a:defRPr sz="288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106" name="Graphic 119" descr="Blockchain with solid fill">
            <a:extLst>
              <a:ext uri="{FF2B5EF4-FFF2-40B4-BE49-F238E27FC236}">
                <a16:creationId xmlns:a16="http://schemas.microsoft.com/office/drawing/2014/main" id="{FA8B163A-C7CD-D7C4-6A48-A282C9C757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02771" y="2545398"/>
            <a:ext cx="425730" cy="374127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99B7913-0893-3650-374D-EE00B2BD71F6}"/>
              </a:ext>
            </a:extLst>
          </p:cNvPr>
          <p:cNvGrpSpPr/>
          <p:nvPr/>
        </p:nvGrpSpPr>
        <p:grpSpPr>
          <a:xfrm>
            <a:off x="2300985" y="7016732"/>
            <a:ext cx="11726328" cy="332659"/>
            <a:chOff x="3396521" y="7062103"/>
            <a:chExt cx="10630791" cy="365808"/>
          </a:xfrm>
        </p:grpSpPr>
        <p:sp>
          <p:nvSpPr>
            <p:cNvPr id="108" name="Google Shape;162;p17">
              <a:extLst>
                <a:ext uri="{FF2B5EF4-FFF2-40B4-BE49-F238E27FC236}">
                  <a16:creationId xmlns:a16="http://schemas.microsoft.com/office/drawing/2014/main" id="{B4C2CACB-60F5-34FF-37CA-1484C9B4D236}"/>
                </a:ext>
              </a:extLst>
            </p:cNvPr>
            <p:cNvSpPr/>
            <p:nvPr/>
          </p:nvSpPr>
          <p:spPr>
            <a:xfrm>
              <a:off x="3396521" y="7062105"/>
              <a:ext cx="1954791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Application Data</a:t>
              </a:r>
              <a:endParaRPr sz="20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109" name="Google Shape;162;p17">
              <a:extLst>
                <a:ext uri="{FF2B5EF4-FFF2-40B4-BE49-F238E27FC236}">
                  <a16:creationId xmlns:a16="http://schemas.microsoft.com/office/drawing/2014/main" id="{AE988040-3F55-96A6-56E7-75C7DA100B7D}"/>
                </a:ext>
              </a:extLst>
            </p:cNvPr>
            <p:cNvSpPr/>
            <p:nvPr/>
          </p:nvSpPr>
          <p:spPr>
            <a:xfrm>
              <a:off x="12072521" y="7062104"/>
              <a:ext cx="1954791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Transaction Ledger</a:t>
              </a:r>
              <a:endParaRPr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110" name="Google Shape;162;p17">
              <a:extLst>
                <a:ext uri="{FF2B5EF4-FFF2-40B4-BE49-F238E27FC236}">
                  <a16:creationId xmlns:a16="http://schemas.microsoft.com/office/drawing/2014/main" id="{421415F6-59A9-FDD3-DF89-0C120101A792}"/>
                </a:ext>
              </a:extLst>
            </p:cNvPr>
            <p:cNvSpPr/>
            <p:nvPr/>
          </p:nvSpPr>
          <p:spPr>
            <a:xfrm>
              <a:off x="9870037" y="7062103"/>
              <a:ext cx="1954791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Event Log / Analytics</a:t>
              </a:r>
              <a:endParaRPr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111" name="Google Shape;162;p17">
              <a:extLst>
                <a:ext uri="{FF2B5EF4-FFF2-40B4-BE49-F238E27FC236}">
                  <a16:creationId xmlns:a16="http://schemas.microsoft.com/office/drawing/2014/main" id="{46E3A5BB-E84C-FD73-A0DE-46C138FB0018}"/>
                </a:ext>
              </a:extLst>
            </p:cNvPr>
            <p:cNvSpPr/>
            <p:nvPr/>
          </p:nvSpPr>
          <p:spPr>
            <a:xfrm>
              <a:off x="5539477" y="7062103"/>
              <a:ext cx="2031183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Accounts &amp; Transactions</a:t>
              </a:r>
              <a:endParaRPr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112" name="Google Shape;162;p17">
              <a:extLst>
                <a:ext uri="{FF2B5EF4-FFF2-40B4-BE49-F238E27FC236}">
                  <a16:creationId xmlns:a16="http://schemas.microsoft.com/office/drawing/2014/main" id="{B67B0441-70B2-B2E6-84FF-434DC958B31D}"/>
                </a:ext>
              </a:extLst>
            </p:cNvPr>
            <p:cNvSpPr/>
            <p:nvPr/>
          </p:nvSpPr>
          <p:spPr>
            <a:xfrm>
              <a:off x="7763787" y="7062103"/>
              <a:ext cx="1954791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Service Hub &amp; Cache</a:t>
              </a:r>
              <a:endParaRPr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</p:grpSp>
      <p:pic>
        <p:nvPicPr>
          <p:cNvPr id="113" name="Picture 112" descr="A blue and black logo  AI-generated content may be incorrect.">
            <a:extLst>
              <a:ext uri="{FF2B5EF4-FFF2-40B4-BE49-F238E27FC236}">
                <a16:creationId xmlns:a16="http://schemas.microsoft.com/office/drawing/2014/main" id="{7B07F6D4-9584-474D-E235-CB33A0D4F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4233" y="3384001"/>
            <a:ext cx="673271" cy="324359"/>
          </a:xfrm>
          <a:prstGeom prst="rect">
            <a:avLst/>
          </a:prstGeom>
        </p:spPr>
      </p:pic>
      <p:pic>
        <p:nvPicPr>
          <p:cNvPr id="114" name="Picture 113" descr="A logo for a company  AI-generated content may be incorrect.">
            <a:extLst>
              <a:ext uri="{FF2B5EF4-FFF2-40B4-BE49-F238E27FC236}">
                <a16:creationId xmlns:a16="http://schemas.microsoft.com/office/drawing/2014/main" id="{5C5CE33C-7DFE-5F1F-AA4B-23FD4F7BBB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2415" t="35212" r="24886" b="41006"/>
          <a:stretch>
            <a:fillRect/>
          </a:stretch>
        </p:blipFill>
        <p:spPr>
          <a:xfrm>
            <a:off x="12606853" y="4231797"/>
            <a:ext cx="1160263" cy="22444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16" name="Graphic 28">
            <a:extLst>
              <a:ext uri="{FF2B5EF4-FFF2-40B4-BE49-F238E27FC236}">
                <a16:creationId xmlns:a16="http://schemas.microsoft.com/office/drawing/2014/main" id="{D6F63B74-2A90-B96B-59EC-44C51A7F547E}"/>
              </a:ext>
            </a:extLst>
          </p:cNvPr>
          <p:cNvSpPr>
            <a:spLocks noChangeAspect="1"/>
          </p:cNvSpPr>
          <p:nvPr/>
        </p:nvSpPr>
        <p:spPr>
          <a:xfrm>
            <a:off x="6562204" y="4989178"/>
            <a:ext cx="548640" cy="548640"/>
          </a:xfrm>
          <a:custGeom>
            <a:avLst/>
            <a:gdLst>
              <a:gd name="connsiteX0" fmla="*/ 14288 w 457200"/>
              <a:gd name="connsiteY0" fmla="*/ 0 h 457200"/>
              <a:gd name="connsiteX1" fmla="*/ 164306 w 457200"/>
              <a:gd name="connsiteY1" fmla="*/ 0 h 457200"/>
              <a:gd name="connsiteX2" fmla="*/ 164306 w 457200"/>
              <a:gd name="connsiteY2" fmla="*/ 150019 h 457200"/>
              <a:gd name="connsiteX3" fmla="*/ 104567 w 457200"/>
              <a:gd name="connsiteY3" fmla="*/ 90279 h 457200"/>
              <a:gd name="connsiteX4" fmla="*/ 42863 w 457200"/>
              <a:gd name="connsiteY4" fmla="*/ 228600 h 457200"/>
              <a:gd name="connsiteX5" fmla="*/ 44113 w 457200"/>
              <a:gd name="connsiteY5" fmla="*/ 250031 h 457200"/>
              <a:gd name="connsiteX6" fmla="*/ 982 w 457200"/>
              <a:gd name="connsiteY6" fmla="*/ 250031 h 457200"/>
              <a:gd name="connsiteX7" fmla="*/ 0 w 457200"/>
              <a:gd name="connsiteY7" fmla="*/ 228600 h 457200"/>
              <a:gd name="connsiteX8" fmla="*/ 74295 w 457200"/>
              <a:gd name="connsiteY8" fmla="*/ 60007 h 457200"/>
              <a:gd name="connsiteX9" fmla="*/ 14288 w 457200"/>
              <a:gd name="connsiteY9" fmla="*/ 0 h 457200"/>
              <a:gd name="connsiteX10" fmla="*/ 457200 w 457200"/>
              <a:gd name="connsiteY10" fmla="*/ 14288 h 457200"/>
              <a:gd name="connsiteX11" fmla="*/ 457200 w 457200"/>
              <a:gd name="connsiteY11" fmla="*/ 164306 h 457200"/>
              <a:gd name="connsiteX12" fmla="*/ 307181 w 457200"/>
              <a:gd name="connsiteY12" fmla="*/ 164306 h 457200"/>
              <a:gd name="connsiteX13" fmla="*/ 366921 w 457200"/>
              <a:gd name="connsiteY13" fmla="*/ 104567 h 457200"/>
              <a:gd name="connsiteX14" fmla="*/ 228600 w 457200"/>
              <a:gd name="connsiteY14" fmla="*/ 42863 h 457200"/>
              <a:gd name="connsiteX15" fmla="*/ 207169 w 457200"/>
              <a:gd name="connsiteY15" fmla="*/ 44113 h 457200"/>
              <a:gd name="connsiteX16" fmla="*/ 207169 w 457200"/>
              <a:gd name="connsiteY16" fmla="*/ 982 h 457200"/>
              <a:gd name="connsiteX17" fmla="*/ 228600 w 457200"/>
              <a:gd name="connsiteY17" fmla="*/ 0 h 457200"/>
              <a:gd name="connsiteX18" fmla="*/ 397193 w 457200"/>
              <a:gd name="connsiteY18" fmla="*/ 74295 h 457200"/>
              <a:gd name="connsiteX19" fmla="*/ 457200 w 457200"/>
              <a:gd name="connsiteY19" fmla="*/ 14288 h 457200"/>
              <a:gd name="connsiteX20" fmla="*/ 442913 w 457200"/>
              <a:gd name="connsiteY20" fmla="*/ 457200 h 457200"/>
              <a:gd name="connsiteX21" fmla="*/ 292894 w 457200"/>
              <a:gd name="connsiteY21" fmla="*/ 457200 h 457200"/>
              <a:gd name="connsiteX22" fmla="*/ 292894 w 457200"/>
              <a:gd name="connsiteY22" fmla="*/ 307181 h 457200"/>
              <a:gd name="connsiteX23" fmla="*/ 352633 w 457200"/>
              <a:gd name="connsiteY23" fmla="*/ 366921 h 457200"/>
              <a:gd name="connsiteX24" fmla="*/ 414338 w 457200"/>
              <a:gd name="connsiteY24" fmla="*/ 228600 h 457200"/>
              <a:gd name="connsiteX25" fmla="*/ 413087 w 457200"/>
              <a:gd name="connsiteY25" fmla="*/ 207169 h 457200"/>
              <a:gd name="connsiteX26" fmla="*/ 456218 w 457200"/>
              <a:gd name="connsiteY26" fmla="*/ 207169 h 457200"/>
              <a:gd name="connsiteX27" fmla="*/ 457200 w 457200"/>
              <a:gd name="connsiteY27" fmla="*/ 228600 h 457200"/>
              <a:gd name="connsiteX28" fmla="*/ 382905 w 457200"/>
              <a:gd name="connsiteY28" fmla="*/ 397193 h 457200"/>
              <a:gd name="connsiteX29" fmla="*/ 442913 w 457200"/>
              <a:gd name="connsiteY29" fmla="*/ 457200 h 457200"/>
              <a:gd name="connsiteX30" fmla="*/ 0 w 457200"/>
              <a:gd name="connsiteY30" fmla="*/ 292894 h 457200"/>
              <a:gd name="connsiteX31" fmla="*/ 150019 w 457200"/>
              <a:gd name="connsiteY31" fmla="*/ 292894 h 457200"/>
              <a:gd name="connsiteX32" fmla="*/ 90279 w 457200"/>
              <a:gd name="connsiteY32" fmla="*/ 352633 h 457200"/>
              <a:gd name="connsiteX33" fmla="*/ 228600 w 457200"/>
              <a:gd name="connsiteY33" fmla="*/ 414338 h 457200"/>
              <a:gd name="connsiteX34" fmla="*/ 250031 w 457200"/>
              <a:gd name="connsiteY34" fmla="*/ 413087 h 457200"/>
              <a:gd name="connsiteX35" fmla="*/ 250031 w 457200"/>
              <a:gd name="connsiteY35" fmla="*/ 456218 h 457200"/>
              <a:gd name="connsiteX36" fmla="*/ 228600 w 457200"/>
              <a:gd name="connsiteY36" fmla="*/ 457200 h 457200"/>
              <a:gd name="connsiteX37" fmla="*/ 60007 w 457200"/>
              <a:gd name="connsiteY37" fmla="*/ 382905 h 457200"/>
              <a:gd name="connsiteX38" fmla="*/ 0 w 457200"/>
              <a:gd name="connsiteY38" fmla="*/ 442913 h 457200"/>
              <a:gd name="connsiteX39" fmla="*/ 0 w 457200"/>
              <a:gd name="connsiteY39" fmla="*/ 29289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7200" h="457200">
                <a:moveTo>
                  <a:pt x="14288" y="0"/>
                </a:moveTo>
                <a:lnTo>
                  <a:pt x="164306" y="0"/>
                </a:lnTo>
                <a:lnTo>
                  <a:pt x="164306" y="150019"/>
                </a:lnTo>
                <a:lnTo>
                  <a:pt x="104567" y="90279"/>
                </a:lnTo>
                <a:cubicBezTo>
                  <a:pt x="66705" y="124301"/>
                  <a:pt x="42863" y="173682"/>
                  <a:pt x="42863" y="228600"/>
                </a:cubicBezTo>
                <a:cubicBezTo>
                  <a:pt x="42863" y="235833"/>
                  <a:pt x="43309" y="242977"/>
                  <a:pt x="44113" y="250031"/>
                </a:cubicBezTo>
                <a:lnTo>
                  <a:pt x="982" y="250031"/>
                </a:lnTo>
                <a:cubicBezTo>
                  <a:pt x="357" y="242977"/>
                  <a:pt x="0" y="235833"/>
                  <a:pt x="0" y="228600"/>
                </a:cubicBezTo>
                <a:cubicBezTo>
                  <a:pt x="0" y="161806"/>
                  <a:pt x="28575" y="101798"/>
                  <a:pt x="74295" y="60007"/>
                </a:cubicBezTo>
                <a:lnTo>
                  <a:pt x="14288" y="0"/>
                </a:lnTo>
                <a:close/>
                <a:moveTo>
                  <a:pt x="457200" y="14288"/>
                </a:moveTo>
                <a:lnTo>
                  <a:pt x="457200" y="164306"/>
                </a:lnTo>
                <a:lnTo>
                  <a:pt x="307181" y="164306"/>
                </a:lnTo>
                <a:lnTo>
                  <a:pt x="366921" y="104567"/>
                </a:lnTo>
                <a:cubicBezTo>
                  <a:pt x="332899" y="66705"/>
                  <a:pt x="283518" y="42863"/>
                  <a:pt x="228600" y="42863"/>
                </a:cubicBezTo>
                <a:cubicBezTo>
                  <a:pt x="221367" y="42863"/>
                  <a:pt x="214223" y="43309"/>
                  <a:pt x="207169" y="44113"/>
                </a:cubicBezTo>
                <a:lnTo>
                  <a:pt x="207169" y="982"/>
                </a:lnTo>
                <a:cubicBezTo>
                  <a:pt x="214223" y="357"/>
                  <a:pt x="221367" y="0"/>
                  <a:pt x="228600" y="0"/>
                </a:cubicBezTo>
                <a:cubicBezTo>
                  <a:pt x="295394" y="0"/>
                  <a:pt x="355402" y="28575"/>
                  <a:pt x="397193" y="74295"/>
                </a:cubicBezTo>
                <a:lnTo>
                  <a:pt x="457200" y="14288"/>
                </a:lnTo>
                <a:close/>
                <a:moveTo>
                  <a:pt x="442913" y="457200"/>
                </a:moveTo>
                <a:lnTo>
                  <a:pt x="292894" y="457200"/>
                </a:lnTo>
                <a:lnTo>
                  <a:pt x="292894" y="307181"/>
                </a:lnTo>
                <a:lnTo>
                  <a:pt x="352633" y="366921"/>
                </a:lnTo>
                <a:cubicBezTo>
                  <a:pt x="390495" y="332899"/>
                  <a:pt x="414338" y="283518"/>
                  <a:pt x="414338" y="228600"/>
                </a:cubicBezTo>
                <a:cubicBezTo>
                  <a:pt x="414338" y="221367"/>
                  <a:pt x="413891" y="214223"/>
                  <a:pt x="413087" y="207169"/>
                </a:cubicBezTo>
                <a:lnTo>
                  <a:pt x="456218" y="207169"/>
                </a:lnTo>
                <a:cubicBezTo>
                  <a:pt x="456843" y="214223"/>
                  <a:pt x="457200" y="221367"/>
                  <a:pt x="457200" y="228600"/>
                </a:cubicBezTo>
                <a:cubicBezTo>
                  <a:pt x="457200" y="295394"/>
                  <a:pt x="428625" y="355402"/>
                  <a:pt x="382905" y="397193"/>
                </a:cubicBezTo>
                <a:lnTo>
                  <a:pt x="442913" y="457200"/>
                </a:lnTo>
                <a:close/>
                <a:moveTo>
                  <a:pt x="0" y="292894"/>
                </a:moveTo>
                <a:lnTo>
                  <a:pt x="150019" y="292894"/>
                </a:lnTo>
                <a:lnTo>
                  <a:pt x="90279" y="352633"/>
                </a:lnTo>
                <a:cubicBezTo>
                  <a:pt x="124301" y="390495"/>
                  <a:pt x="173682" y="414338"/>
                  <a:pt x="228600" y="414338"/>
                </a:cubicBezTo>
                <a:cubicBezTo>
                  <a:pt x="235833" y="414338"/>
                  <a:pt x="242977" y="413891"/>
                  <a:pt x="250031" y="413087"/>
                </a:cubicBezTo>
                <a:lnTo>
                  <a:pt x="250031" y="456218"/>
                </a:lnTo>
                <a:cubicBezTo>
                  <a:pt x="242977" y="456843"/>
                  <a:pt x="235833" y="457200"/>
                  <a:pt x="228600" y="457200"/>
                </a:cubicBezTo>
                <a:cubicBezTo>
                  <a:pt x="161806" y="457200"/>
                  <a:pt x="101798" y="428625"/>
                  <a:pt x="60007" y="382905"/>
                </a:cubicBezTo>
                <a:lnTo>
                  <a:pt x="0" y="442913"/>
                </a:lnTo>
                <a:lnTo>
                  <a:pt x="0" y="292894"/>
                </a:lnTo>
                <a:close/>
              </a:path>
            </a:pathLst>
          </a:custGeom>
          <a:solidFill>
            <a:schemeClr val="tx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Graphic 28">
            <a:extLst>
              <a:ext uri="{FF2B5EF4-FFF2-40B4-BE49-F238E27FC236}">
                <a16:creationId xmlns:a16="http://schemas.microsoft.com/office/drawing/2014/main" id="{C99B2125-186E-AA98-D5DA-4D5E8CE21273}"/>
              </a:ext>
            </a:extLst>
          </p:cNvPr>
          <p:cNvSpPr>
            <a:spLocks noChangeAspect="1"/>
          </p:cNvSpPr>
          <p:nvPr/>
        </p:nvSpPr>
        <p:spPr>
          <a:xfrm>
            <a:off x="11885293" y="2724691"/>
            <a:ext cx="388162" cy="388162"/>
          </a:xfrm>
          <a:custGeom>
            <a:avLst/>
            <a:gdLst>
              <a:gd name="connsiteX0" fmla="*/ 14288 w 457200"/>
              <a:gd name="connsiteY0" fmla="*/ 0 h 457200"/>
              <a:gd name="connsiteX1" fmla="*/ 164306 w 457200"/>
              <a:gd name="connsiteY1" fmla="*/ 0 h 457200"/>
              <a:gd name="connsiteX2" fmla="*/ 164306 w 457200"/>
              <a:gd name="connsiteY2" fmla="*/ 150019 h 457200"/>
              <a:gd name="connsiteX3" fmla="*/ 104567 w 457200"/>
              <a:gd name="connsiteY3" fmla="*/ 90279 h 457200"/>
              <a:gd name="connsiteX4" fmla="*/ 42863 w 457200"/>
              <a:gd name="connsiteY4" fmla="*/ 228600 h 457200"/>
              <a:gd name="connsiteX5" fmla="*/ 44113 w 457200"/>
              <a:gd name="connsiteY5" fmla="*/ 250031 h 457200"/>
              <a:gd name="connsiteX6" fmla="*/ 982 w 457200"/>
              <a:gd name="connsiteY6" fmla="*/ 250031 h 457200"/>
              <a:gd name="connsiteX7" fmla="*/ 0 w 457200"/>
              <a:gd name="connsiteY7" fmla="*/ 228600 h 457200"/>
              <a:gd name="connsiteX8" fmla="*/ 74295 w 457200"/>
              <a:gd name="connsiteY8" fmla="*/ 60007 h 457200"/>
              <a:gd name="connsiteX9" fmla="*/ 14288 w 457200"/>
              <a:gd name="connsiteY9" fmla="*/ 0 h 457200"/>
              <a:gd name="connsiteX10" fmla="*/ 457200 w 457200"/>
              <a:gd name="connsiteY10" fmla="*/ 14288 h 457200"/>
              <a:gd name="connsiteX11" fmla="*/ 457200 w 457200"/>
              <a:gd name="connsiteY11" fmla="*/ 164306 h 457200"/>
              <a:gd name="connsiteX12" fmla="*/ 307181 w 457200"/>
              <a:gd name="connsiteY12" fmla="*/ 164306 h 457200"/>
              <a:gd name="connsiteX13" fmla="*/ 366921 w 457200"/>
              <a:gd name="connsiteY13" fmla="*/ 104567 h 457200"/>
              <a:gd name="connsiteX14" fmla="*/ 228600 w 457200"/>
              <a:gd name="connsiteY14" fmla="*/ 42863 h 457200"/>
              <a:gd name="connsiteX15" fmla="*/ 207169 w 457200"/>
              <a:gd name="connsiteY15" fmla="*/ 44113 h 457200"/>
              <a:gd name="connsiteX16" fmla="*/ 207169 w 457200"/>
              <a:gd name="connsiteY16" fmla="*/ 982 h 457200"/>
              <a:gd name="connsiteX17" fmla="*/ 228600 w 457200"/>
              <a:gd name="connsiteY17" fmla="*/ 0 h 457200"/>
              <a:gd name="connsiteX18" fmla="*/ 397193 w 457200"/>
              <a:gd name="connsiteY18" fmla="*/ 74295 h 457200"/>
              <a:gd name="connsiteX19" fmla="*/ 457200 w 457200"/>
              <a:gd name="connsiteY19" fmla="*/ 14288 h 457200"/>
              <a:gd name="connsiteX20" fmla="*/ 442913 w 457200"/>
              <a:gd name="connsiteY20" fmla="*/ 457200 h 457200"/>
              <a:gd name="connsiteX21" fmla="*/ 292894 w 457200"/>
              <a:gd name="connsiteY21" fmla="*/ 457200 h 457200"/>
              <a:gd name="connsiteX22" fmla="*/ 292894 w 457200"/>
              <a:gd name="connsiteY22" fmla="*/ 307181 h 457200"/>
              <a:gd name="connsiteX23" fmla="*/ 352633 w 457200"/>
              <a:gd name="connsiteY23" fmla="*/ 366921 h 457200"/>
              <a:gd name="connsiteX24" fmla="*/ 414338 w 457200"/>
              <a:gd name="connsiteY24" fmla="*/ 228600 h 457200"/>
              <a:gd name="connsiteX25" fmla="*/ 413087 w 457200"/>
              <a:gd name="connsiteY25" fmla="*/ 207169 h 457200"/>
              <a:gd name="connsiteX26" fmla="*/ 456218 w 457200"/>
              <a:gd name="connsiteY26" fmla="*/ 207169 h 457200"/>
              <a:gd name="connsiteX27" fmla="*/ 457200 w 457200"/>
              <a:gd name="connsiteY27" fmla="*/ 228600 h 457200"/>
              <a:gd name="connsiteX28" fmla="*/ 382905 w 457200"/>
              <a:gd name="connsiteY28" fmla="*/ 397193 h 457200"/>
              <a:gd name="connsiteX29" fmla="*/ 442913 w 457200"/>
              <a:gd name="connsiteY29" fmla="*/ 457200 h 457200"/>
              <a:gd name="connsiteX30" fmla="*/ 0 w 457200"/>
              <a:gd name="connsiteY30" fmla="*/ 292894 h 457200"/>
              <a:gd name="connsiteX31" fmla="*/ 150019 w 457200"/>
              <a:gd name="connsiteY31" fmla="*/ 292894 h 457200"/>
              <a:gd name="connsiteX32" fmla="*/ 90279 w 457200"/>
              <a:gd name="connsiteY32" fmla="*/ 352633 h 457200"/>
              <a:gd name="connsiteX33" fmla="*/ 228600 w 457200"/>
              <a:gd name="connsiteY33" fmla="*/ 414338 h 457200"/>
              <a:gd name="connsiteX34" fmla="*/ 250031 w 457200"/>
              <a:gd name="connsiteY34" fmla="*/ 413087 h 457200"/>
              <a:gd name="connsiteX35" fmla="*/ 250031 w 457200"/>
              <a:gd name="connsiteY35" fmla="*/ 456218 h 457200"/>
              <a:gd name="connsiteX36" fmla="*/ 228600 w 457200"/>
              <a:gd name="connsiteY36" fmla="*/ 457200 h 457200"/>
              <a:gd name="connsiteX37" fmla="*/ 60007 w 457200"/>
              <a:gd name="connsiteY37" fmla="*/ 382905 h 457200"/>
              <a:gd name="connsiteX38" fmla="*/ 0 w 457200"/>
              <a:gd name="connsiteY38" fmla="*/ 442913 h 457200"/>
              <a:gd name="connsiteX39" fmla="*/ 0 w 457200"/>
              <a:gd name="connsiteY39" fmla="*/ 29289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7200" h="457200">
                <a:moveTo>
                  <a:pt x="14288" y="0"/>
                </a:moveTo>
                <a:lnTo>
                  <a:pt x="164306" y="0"/>
                </a:lnTo>
                <a:lnTo>
                  <a:pt x="164306" y="150019"/>
                </a:lnTo>
                <a:lnTo>
                  <a:pt x="104567" y="90279"/>
                </a:lnTo>
                <a:cubicBezTo>
                  <a:pt x="66705" y="124301"/>
                  <a:pt x="42863" y="173682"/>
                  <a:pt x="42863" y="228600"/>
                </a:cubicBezTo>
                <a:cubicBezTo>
                  <a:pt x="42863" y="235833"/>
                  <a:pt x="43309" y="242977"/>
                  <a:pt x="44113" y="250031"/>
                </a:cubicBezTo>
                <a:lnTo>
                  <a:pt x="982" y="250031"/>
                </a:lnTo>
                <a:cubicBezTo>
                  <a:pt x="357" y="242977"/>
                  <a:pt x="0" y="235833"/>
                  <a:pt x="0" y="228600"/>
                </a:cubicBezTo>
                <a:cubicBezTo>
                  <a:pt x="0" y="161806"/>
                  <a:pt x="28575" y="101798"/>
                  <a:pt x="74295" y="60007"/>
                </a:cubicBezTo>
                <a:lnTo>
                  <a:pt x="14288" y="0"/>
                </a:lnTo>
                <a:close/>
                <a:moveTo>
                  <a:pt x="457200" y="14288"/>
                </a:moveTo>
                <a:lnTo>
                  <a:pt x="457200" y="164306"/>
                </a:lnTo>
                <a:lnTo>
                  <a:pt x="307181" y="164306"/>
                </a:lnTo>
                <a:lnTo>
                  <a:pt x="366921" y="104567"/>
                </a:lnTo>
                <a:cubicBezTo>
                  <a:pt x="332899" y="66705"/>
                  <a:pt x="283518" y="42863"/>
                  <a:pt x="228600" y="42863"/>
                </a:cubicBezTo>
                <a:cubicBezTo>
                  <a:pt x="221367" y="42863"/>
                  <a:pt x="214223" y="43309"/>
                  <a:pt x="207169" y="44113"/>
                </a:cubicBezTo>
                <a:lnTo>
                  <a:pt x="207169" y="982"/>
                </a:lnTo>
                <a:cubicBezTo>
                  <a:pt x="214223" y="357"/>
                  <a:pt x="221367" y="0"/>
                  <a:pt x="228600" y="0"/>
                </a:cubicBezTo>
                <a:cubicBezTo>
                  <a:pt x="295394" y="0"/>
                  <a:pt x="355402" y="28575"/>
                  <a:pt x="397193" y="74295"/>
                </a:cubicBezTo>
                <a:lnTo>
                  <a:pt x="457200" y="14288"/>
                </a:lnTo>
                <a:close/>
                <a:moveTo>
                  <a:pt x="442913" y="457200"/>
                </a:moveTo>
                <a:lnTo>
                  <a:pt x="292894" y="457200"/>
                </a:lnTo>
                <a:lnTo>
                  <a:pt x="292894" y="307181"/>
                </a:lnTo>
                <a:lnTo>
                  <a:pt x="352633" y="366921"/>
                </a:lnTo>
                <a:cubicBezTo>
                  <a:pt x="390495" y="332899"/>
                  <a:pt x="414338" y="283518"/>
                  <a:pt x="414338" y="228600"/>
                </a:cubicBezTo>
                <a:cubicBezTo>
                  <a:pt x="414338" y="221367"/>
                  <a:pt x="413891" y="214223"/>
                  <a:pt x="413087" y="207169"/>
                </a:cubicBezTo>
                <a:lnTo>
                  <a:pt x="456218" y="207169"/>
                </a:lnTo>
                <a:cubicBezTo>
                  <a:pt x="456843" y="214223"/>
                  <a:pt x="457200" y="221367"/>
                  <a:pt x="457200" y="228600"/>
                </a:cubicBezTo>
                <a:cubicBezTo>
                  <a:pt x="457200" y="295394"/>
                  <a:pt x="428625" y="355402"/>
                  <a:pt x="382905" y="397193"/>
                </a:cubicBezTo>
                <a:lnTo>
                  <a:pt x="442913" y="457200"/>
                </a:lnTo>
                <a:close/>
                <a:moveTo>
                  <a:pt x="0" y="292894"/>
                </a:moveTo>
                <a:lnTo>
                  <a:pt x="150019" y="292894"/>
                </a:lnTo>
                <a:lnTo>
                  <a:pt x="90279" y="352633"/>
                </a:lnTo>
                <a:cubicBezTo>
                  <a:pt x="124301" y="390495"/>
                  <a:pt x="173682" y="414338"/>
                  <a:pt x="228600" y="414338"/>
                </a:cubicBezTo>
                <a:cubicBezTo>
                  <a:pt x="235833" y="414338"/>
                  <a:pt x="242977" y="413891"/>
                  <a:pt x="250031" y="413087"/>
                </a:cubicBezTo>
                <a:lnTo>
                  <a:pt x="250031" y="456218"/>
                </a:lnTo>
                <a:cubicBezTo>
                  <a:pt x="242977" y="456843"/>
                  <a:pt x="235833" y="457200"/>
                  <a:pt x="228600" y="457200"/>
                </a:cubicBezTo>
                <a:cubicBezTo>
                  <a:pt x="161806" y="457200"/>
                  <a:pt x="101798" y="428625"/>
                  <a:pt x="60007" y="382905"/>
                </a:cubicBezTo>
                <a:lnTo>
                  <a:pt x="0" y="442913"/>
                </a:lnTo>
                <a:lnTo>
                  <a:pt x="0" y="29289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Graphic 28">
            <a:extLst>
              <a:ext uri="{FF2B5EF4-FFF2-40B4-BE49-F238E27FC236}">
                <a16:creationId xmlns:a16="http://schemas.microsoft.com/office/drawing/2014/main" id="{B5300293-9EA1-6C38-D685-E715ABA2C03D}"/>
              </a:ext>
            </a:extLst>
          </p:cNvPr>
          <p:cNvSpPr>
            <a:spLocks noChangeAspect="1"/>
          </p:cNvSpPr>
          <p:nvPr/>
        </p:nvSpPr>
        <p:spPr>
          <a:xfrm>
            <a:off x="11885293" y="3543520"/>
            <a:ext cx="388162" cy="388162"/>
          </a:xfrm>
          <a:custGeom>
            <a:avLst/>
            <a:gdLst>
              <a:gd name="connsiteX0" fmla="*/ 14288 w 457200"/>
              <a:gd name="connsiteY0" fmla="*/ 0 h 457200"/>
              <a:gd name="connsiteX1" fmla="*/ 164306 w 457200"/>
              <a:gd name="connsiteY1" fmla="*/ 0 h 457200"/>
              <a:gd name="connsiteX2" fmla="*/ 164306 w 457200"/>
              <a:gd name="connsiteY2" fmla="*/ 150019 h 457200"/>
              <a:gd name="connsiteX3" fmla="*/ 104567 w 457200"/>
              <a:gd name="connsiteY3" fmla="*/ 90279 h 457200"/>
              <a:gd name="connsiteX4" fmla="*/ 42863 w 457200"/>
              <a:gd name="connsiteY4" fmla="*/ 228600 h 457200"/>
              <a:gd name="connsiteX5" fmla="*/ 44113 w 457200"/>
              <a:gd name="connsiteY5" fmla="*/ 250031 h 457200"/>
              <a:gd name="connsiteX6" fmla="*/ 982 w 457200"/>
              <a:gd name="connsiteY6" fmla="*/ 250031 h 457200"/>
              <a:gd name="connsiteX7" fmla="*/ 0 w 457200"/>
              <a:gd name="connsiteY7" fmla="*/ 228600 h 457200"/>
              <a:gd name="connsiteX8" fmla="*/ 74295 w 457200"/>
              <a:gd name="connsiteY8" fmla="*/ 60007 h 457200"/>
              <a:gd name="connsiteX9" fmla="*/ 14288 w 457200"/>
              <a:gd name="connsiteY9" fmla="*/ 0 h 457200"/>
              <a:gd name="connsiteX10" fmla="*/ 457200 w 457200"/>
              <a:gd name="connsiteY10" fmla="*/ 14288 h 457200"/>
              <a:gd name="connsiteX11" fmla="*/ 457200 w 457200"/>
              <a:gd name="connsiteY11" fmla="*/ 164306 h 457200"/>
              <a:gd name="connsiteX12" fmla="*/ 307181 w 457200"/>
              <a:gd name="connsiteY12" fmla="*/ 164306 h 457200"/>
              <a:gd name="connsiteX13" fmla="*/ 366921 w 457200"/>
              <a:gd name="connsiteY13" fmla="*/ 104567 h 457200"/>
              <a:gd name="connsiteX14" fmla="*/ 228600 w 457200"/>
              <a:gd name="connsiteY14" fmla="*/ 42863 h 457200"/>
              <a:gd name="connsiteX15" fmla="*/ 207169 w 457200"/>
              <a:gd name="connsiteY15" fmla="*/ 44113 h 457200"/>
              <a:gd name="connsiteX16" fmla="*/ 207169 w 457200"/>
              <a:gd name="connsiteY16" fmla="*/ 982 h 457200"/>
              <a:gd name="connsiteX17" fmla="*/ 228600 w 457200"/>
              <a:gd name="connsiteY17" fmla="*/ 0 h 457200"/>
              <a:gd name="connsiteX18" fmla="*/ 397193 w 457200"/>
              <a:gd name="connsiteY18" fmla="*/ 74295 h 457200"/>
              <a:gd name="connsiteX19" fmla="*/ 457200 w 457200"/>
              <a:gd name="connsiteY19" fmla="*/ 14288 h 457200"/>
              <a:gd name="connsiteX20" fmla="*/ 442913 w 457200"/>
              <a:gd name="connsiteY20" fmla="*/ 457200 h 457200"/>
              <a:gd name="connsiteX21" fmla="*/ 292894 w 457200"/>
              <a:gd name="connsiteY21" fmla="*/ 457200 h 457200"/>
              <a:gd name="connsiteX22" fmla="*/ 292894 w 457200"/>
              <a:gd name="connsiteY22" fmla="*/ 307181 h 457200"/>
              <a:gd name="connsiteX23" fmla="*/ 352633 w 457200"/>
              <a:gd name="connsiteY23" fmla="*/ 366921 h 457200"/>
              <a:gd name="connsiteX24" fmla="*/ 414338 w 457200"/>
              <a:gd name="connsiteY24" fmla="*/ 228600 h 457200"/>
              <a:gd name="connsiteX25" fmla="*/ 413087 w 457200"/>
              <a:gd name="connsiteY25" fmla="*/ 207169 h 457200"/>
              <a:gd name="connsiteX26" fmla="*/ 456218 w 457200"/>
              <a:gd name="connsiteY26" fmla="*/ 207169 h 457200"/>
              <a:gd name="connsiteX27" fmla="*/ 457200 w 457200"/>
              <a:gd name="connsiteY27" fmla="*/ 228600 h 457200"/>
              <a:gd name="connsiteX28" fmla="*/ 382905 w 457200"/>
              <a:gd name="connsiteY28" fmla="*/ 397193 h 457200"/>
              <a:gd name="connsiteX29" fmla="*/ 442913 w 457200"/>
              <a:gd name="connsiteY29" fmla="*/ 457200 h 457200"/>
              <a:gd name="connsiteX30" fmla="*/ 0 w 457200"/>
              <a:gd name="connsiteY30" fmla="*/ 292894 h 457200"/>
              <a:gd name="connsiteX31" fmla="*/ 150019 w 457200"/>
              <a:gd name="connsiteY31" fmla="*/ 292894 h 457200"/>
              <a:gd name="connsiteX32" fmla="*/ 90279 w 457200"/>
              <a:gd name="connsiteY32" fmla="*/ 352633 h 457200"/>
              <a:gd name="connsiteX33" fmla="*/ 228600 w 457200"/>
              <a:gd name="connsiteY33" fmla="*/ 414338 h 457200"/>
              <a:gd name="connsiteX34" fmla="*/ 250031 w 457200"/>
              <a:gd name="connsiteY34" fmla="*/ 413087 h 457200"/>
              <a:gd name="connsiteX35" fmla="*/ 250031 w 457200"/>
              <a:gd name="connsiteY35" fmla="*/ 456218 h 457200"/>
              <a:gd name="connsiteX36" fmla="*/ 228600 w 457200"/>
              <a:gd name="connsiteY36" fmla="*/ 457200 h 457200"/>
              <a:gd name="connsiteX37" fmla="*/ 60007 w 457200"/>
              <a:gd name="connsiteY37" fmla="*/ 382905 h 457200"/>
              <a:gd name="connsiteX38" fmla="*/ 0 w 457200"/>
              <a:gd name="connsiteY38" fmla="*/ 442913 h 457200"/>
              <a:gd name="connsiteX39" fmla="*/ 0 w 457200"/>
              <a:gd name="connsiteY39" fmla="*/ 29289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7200" h="457200">
                <a:moveTo>
                  <a:pt x="14288" y="0"/>
                </a:moveTo>
                <a:lnTo>
                  <a:pt x="164306" y="0"/>
                </a:lnTo>
                <a:lnTo>
                  <a:pt x="164306" y="150019"/>
                </a:lnTo>
                <a:lnTo>
                  <a:pt x="104567" y="90279"/>
                </a:lnTo>
                <a:cubicBezTo>
                  <a:pt x="66705" y="124301"/>
                  <a:pt x="42863" y="173682"/>
                  <a:pt x="42863" y="228600"/>
                </a:cubicBezTo>
                <a:cubicBezTo>
                  <a:pt x="42863" y="235833"/>
                  <a:pt x="43309" y="242977"/>
                  <a:pt x="44113" y="250031"/>
                </a:cubicBezTo>
                <a:lnTo>
                  <a:pt x="982" y="250031"/>
                </a:lnTo>
                <a:cubicBezTo>
                  <a:pt x="357" y="242977"/>
                  <a:pt x="0" y="235833"/>
                  <a:pt x="0" y="228600"/>
                </a:cubicBezTo>
                <a:cubicBezTo>
                  <a:pt x="0" y="161806"/>
                  <a:pt x="28575" y="101798"/>
                  <a:pt x="74295" y="60007"/>
                </a:cubicBezTo>
                <a:lnTo>
                  <a:pt x="14288" y="0"/>
                </a:lnTo>
                <a:close/>
                <a:moveTo>
                  <a:pt x="457200" y="14288"/>
                </a:moveTo>
                <a:lnTo>
                  <a:pt x="457200" y="164306"/>
                </a:lnTo>
                <a:lnTo>
                  <a:pt x="307181" y="164306"/>
                </a:lnTo>
                <a:lnTo>
                  <a:pt x="366921" y="104567"/>
                </a:lnTo>
                <a:cubicBezTo>
                  <a:pt x="332899" y="66705"/>
                  <a:pt x="283518" y="42863"/>
                  <a:pt x="228600" y="42863"/>
                </a:cubicBezTo>
                <a:cubicBezTo>
                  <a:pt x="221367" y="42863"/>
                  <a:pt x="214223" y="43309"/>
                  <a:pt x="207169" y="44113"/>
                </a:cubicBezTo>
                <a:lnTo>
                  <a:pt x="207169" y="982"/>
                </a:lnTo>
                <a:cubicBezTo>
                  <a:pt x="214223" y="357"/>
                  <a:pt x="221367" y="0"/>
                  <a:pt x="228600" y="0"/>
                </a:cubicBezTo>
                <a:cubicBezTo>
                  <a:pt x="295394" y="0"/>
                  <a:pt x="355402" y="28575"/>
                  <a:pt x="397193" y="74295"/>
                </a:cubicBezTo>
                <a:lnTo>
                  <a:pt x="457200" y="14288"/>
                </a:lnTo>
                <a:close/>
                <a:moveTo>
                  <a:pt x="442913" y="457200"/>
                </a:moveTo>
                <a:lnTo>
                  <a:pt x="292894" y="457200"/>
                </a:lnTo>
                <a:lnTo>
                  <a:pt x="292894" y="307181"/>
                </a:lnTo>
                <a:lnTo>
                  <a:pt x="352633" y="366921"/>
                </a:lnTo>
                <a:cubicBezTo>
                  <a:pt x="390495" y="332899"/>
                  <a:pt x="414338" y="283518"/>
                  <a:pt x="414338" y="228600"/>
                </a:cubicBezTo>
                <a:cubicBezTo>
                  <a:pt x="414338" y="221367"/>
                  <a:pt x="413891" y="214223"/>
                  <a:pt x="413087" y="207169"/>
                </a:cubicBezTo>
                <a:lnTo>
                  <a:pt x="456218" y="207169"/>
                </a:lnTo>
                <a:cubicBezTo>
                  <a:pt x="456843" y="214223"/>
                  <a:pt x="457200" y="221367"/>
                  <a:pt x="457200" y="228600"/>
                </a:cubicBezTo>
                <a:cubicBezTo>
                  <a:pt x="457200" y="295394"/>
                  <a:pt x="428625" y="355402"/>
                  <a:pt x="382905" y="397193"/>
                </a:cubicBezTo>
                <a:lnTo>
                  <a:pt x="442913" y="457200"/>
                </a:lnTo>
                <a:close/>
                <a:moveTo>
                  <a:pt x="0" y="292894"/>
                </a:moveTo>
                <a:lnTo>
                  <a:pt x="150019" y="292894"/>
                </a:lnTo>
                <a:lnTo>
                  <a:pt x="90279" y="352633"/>
                </a:lnTo>
                <a:cubicBezTo>
                  <a:pt x="124301" y="390495"/>
                  <a:pt x="173682" y="414338"/>
                  <a:pt x="228600" y="414338"/>
                </a:cubicBezTo>
                <a:cubicBezTo>
                  <a:pt x="235833" y="414338"/>
                  <a:pt x="242977" y="413891"/>
                  <a:pt x="250031" y="413087"/>
                </a:cubicBezTo>
                <a:lnTo>
                  <a:pt x="250031" y="456218"/>
                </a:lnTo>
                <a:cubicBezTo>
                  <a:pt x="242977" y="456843"/>
                  <a:pt x="235833" y="457200"/>
                  <a:pt x="228600" y="457200"/>
                </a:cubicBezTo>
                <a:cubicBezTo>
                  <a:pt x="161806" y="457200"/>
                  <a:pt x="101798" y="428625"/>
                  <a:pt x="60007" y="382905"/>
                </a:cubicBezTo>
                <a:lnTo>
                  <a:pt x="0" y="442913"/>
                </a:lnTo>
                <a:lnTo>
                  <a:pt x="0" y="29289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9" name="Graphic 28">
            <a:extLst>
              <a:ext uri="{FF2B5EF4-FFF2-40B4-BE49-F238E27FC236}">
                <a16:creationId xmlns:a16="http://schemas.microsoft.com/office/drawing/2014/main" id="{8004FED5-2CE9-C86A-835E-6414642F95E8}"/>
              </a:ext>
            </a:extLst>
          </p:cNvPr>
          <p:cNvSpPr>
            <a:spLocks noChangeAspect="1"/>
          </p:cNvSpPr>
          <p:nvPr/>
        </p:nvSpPr>
        <p:spPr>
          <a:xfrm>
            <a:off x="11885293" y="4333932"/>
            <a:ext cx="388162" cy="388162"/>
          </a:xfrm>
          <a:custGeom>
            <a:avLst/>
            <a:gdLst>
              <a:gd name="connsiteX0" fmla="*/ 14288 w 457200"/>
              <a:gd name="connsiteY0" fmla="*/ 0 h 457200"/>
              <a:gd name="connsiteX1" fmla="*/ 164306 w 457200"/>
              <a:gd name="connsiteY1" fmla="*/ 0 h 457200"/>
              <a:gd name="connsiteX2" fmla="*/ 164306 w 457200"/>
              <a:gd name="connsiteY2" fmla="*/ 150019 h 457200"/>
              <a:gd name="connsiteX3" fmla="*/ 104567 w 457200"/>
              <a:gd name="connsiteY3" fmla="*/ 90279 h 457200"/>
              <a:gd name="connsiteX4" fmla="*/ 42863 w 457200"/>
              <a:gd name="connsiteY4" fmla="*/ 228600 h 457200"/>
              <a:gd name="connsiteX5" fmla="*/ 44113 w 457200"/>
              <a:gd name="connsiteY5" fmla="*/ 250031 h 457200"/>
              <a:gd name="connsiteX6" fmla="*/ 982 w 457200"/>
              <a:gd name="connsiteY6" fmla="*/ 250031 h 457200"/>
              <a:gd name="connsiteX7" fmla="*/ 0 w 457200"/>
              <a:gd name="connsiteY7" fmla="*/ 228600 h 457200"/>
              <a:gd name="connsiteX8" fmla="*/ 74295 w 457200"/>
              <a:gd name="connsiteY8" fmla="*/ 60007 h 457200"/>
              <a:gd name="connsiteX9" fmla="*/ 14288 w 457200"/>
              <a:gd name="connsiteY9" fmla="*/ 0 h 457200"/>
              <a:gd name="connsiteX10" fmla="*/ 457200 w 457200"/>
              <a:gd name="connsiteY10" fmla="*/ 14288 h 457200"/>
              <a:gd name="connsiteX11" fmla="*/ 457200 w 457200"/>
              <a:gd name="connsiteY11" fmla="*/ 164306 h 457200"/>
              <a:gd name="connsiteX12" fmla="*/ 307181 w 457200"/>
              <a:gd name="connsiteY12" fmla="*/ 164306 h 457200"/>
              <a:gd name="connsiteX13" fmla="*/ 366921 w 457200"/>
              <a:gd name="connsiteY13" fmla="*/ 104567 h 457200"/>
              <a:gd name="connsiteX14" fmla="*/ 228600 w 457200"/>
              <a:gd name="connsiteY14" fmla="*/ 42863 h 457200"/>
              <a:gd name="connsiteX15" fmla="*/ 207169 w 457200"/>
              <a:gd name="connsiteY15" fmla="*/ 44113 h 457200"/>
              <a:gd name="connsiteX16" fmla="*/ 207169 w 457200"/>
              <a:gd name="connsiteY16" fmla="*/ 982 h 457200"/>
              <a:gd name="connsiteX17" fmla="*/ 228600 w 457200"/>
              <a:gd name="connsiteY17" fmla="*/ 0 h 457200"/>
              <a:gd name="connsiteX18" fmla="*/ 397193 w 457200"/>
              <a:gd name="connsiteY18" fmla="*/ 74295 h 457200"/>
              <a:gd name="connsiteX19" fmla="*/ 457200 w 457200"/>
              <a:gd name="connsiteY19" fmla="*/ 14288 h 457200"/>
              <a:gd name="connsiteX20" fmla="*/ 442913 w 457200"/>
              <a:gd name="connsiteY20" fmla="*/ 457200 h 457200"/>
              <a:gd name="connsiteX21" fmla="*/ 292894 w 457200"/>
              <a:gd name="connsiteY21" fmla="*/ 457200 h 457200"/>
              <a:gd name="connsiteX22" fmla="*/ 292894 w 457200"/>
              <a:gd name="connsiteY22" fmla="*/ 307181 h 457200"/>
              <a:gd name="connsiteX23" fmla="*/ 352633 w 457200"/>
              <a:gd name="connsiteY23" fmla="*/ 366921 h 457200"/>
              <a:gd name="connsiteX24" fmla="*/ 414338 w 457200"/>
              <a:gd name="connsiteY24" fmla="*/ 228600 h 457200"/>
              <a:gd name="connsiteX25" fmla="*/ 413087 w 457200"/>
              <a:gd name="connsiteY25" fmla="*/ 207169 h 457200"/>
              <a:gd name="connsiteX26" fmla="*/ 456218 w 457200"/>
              <a:gd name="connsiteY26" fmla="*/ 207169 h 457200"/>
              <a:gd name="connsiteX27" fmla="*/ 457200 w 457200"/>
              <a:gd name="connsiteY27" fmla="*/ 228600 h 457200"/>
              <a:gd name="connsiteX28" fmla="*/ 382905 w 457200"/>
              <a:gd name="connsiteY28" fmla="*/ 397193 h 457200"/>
              <a:gd name="connsiteX29" fmla="*/ 442913 w 457200"/>
              <a:gd name="connsiteY29" fmla="*/ 457200 h 457200"/>
              <a:gd name="connsiteX30" fmla="*/ 0 w 457200"/>
              <a:gd name="connsiteY30" fmla="*/ 292894 h 457200"/>
              <a:gd name="connsiteX31" fmla="*/ 150019 w 457200"/>
              <a:gd name="connsiteY31" fmla="*/ 292894 h 457200"/>
              <a:gd name="connsiteX32" fmla="*/ 90279 w 457200"/>
              <a:gd name="connsiteY32" fmla="*/ 352633 h 457200"/>
              <a:gd name="connsiteX33" fmla="*/ 228600 w 457200"/>
              <a:gd name="connsiteY33" fmla="*/ 414338 h 457200"/>
              <a:gd name="connsiteX34" fmla="*/ 250031 w 457200"/>
              <a:gd name="connsiteY34" fmla="*/ 413087 h 457200"/>
              <a:gd name="connsiteX35" fmla="*/ 250031 w 457200"/>
              <a:gd name="connsiteY35" fmla="*/ 456218 h 457200"/>
              <a:gd name="connsiteX36" fmla="*/ 228600 w 457200"/>
              <a:gd name="connsiteY36" fmla="*/ 457200 h 457200"/>
              <a:gd name="connsiteX37" fmla="*/ 60007 w 457200"/>
              <a:gd name="connsiteY37" fmla="*/ 382905 h 457200"/>
              <a:gd name="connsiteX38" fmla="*/ 0 w 457200"/>
              <a:gd name="connsiteY38" fmla="*/ 442913 h 457200"/>
              <a:gd name="connsiteX39" fmla="*/ 0 w 457200"/>
              <a:gd name="connsiteY39" fmla="*/ 29289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7200" h="457200">
                <a:moveTo>
                  <a:pt x="14288" y="0"/>
                </a:moveTo>
                <a:lnTo>
                  <a:pt x="164306" y="0"/>
                </a:lnTo>
                <a:lnTo>
                  <a:pt x="164306" y="150019"/>
                </a:lnTo>
                <a:lnTo>
                  <a:pt x="104567" y="90279"/>
                </a:lnTo>
                <a:cubicBezTo>
                  <a:pt x="66705" y="124301"/>
                  <a:pt x="42863" y="173682"/>
                  <a:pt x="42863" y="228600"/>
                </a:cubicBezTo>
                <a:cubicBezTo>
                  <a:pt x="42863" y="235833"/>
                  <a:pt x="43309" y="242977"/>
                  <a:pt x="44113" y="250031"/>
                </a:cubicBezTo>
                <a:lnTo>
                  <a:pt x="982" y="250031"/>
                </a:lnTo>
                <a:cubicBezTo>
                  <a:pt x="357" y="242977"/>
                  <a:pt x="0" y="235833"/>
                  <a:pt x="0" y="228600"/>
                </a:cubicBezTo>
                <a:cubicBezTo>
                  <a:pt x="0" y="161806"/>
                  <a:pt x="28575" y="101798"/>
                  <a:pt x="74295" y="60007"/>
                </a:cubicBezTo>
                <a:lnTo>
                  <a:pt x="14288" y="0"/>
                </a:lnTo>
                <a:close/>
                <a:moveTo>
                  <a:pt x="457200" y="14288"/>
                </a:moveTo>
                <a:lnTo>
                  <a:pt x="457200" y="164306"/>
                </a:lnTo>
                <a:lnTo>
                  <a:pt x="307181" y="164306"/>
                </a:lnTo>
                <a:lnTo>
                  <a:pt x="366921" y="104567"/>
                </a:lnTo>
                <a:cubicBezTo>
                  <a:pt x="332899" y="66705"/>
                  <a:pt x="283518" y="42863"/>
                  <a:pt x="228600" y="42863"/>
                </a:cubicBezTo>
                <a:cubicBezTo>
                  <a:pt x="221367" y="42863"/>
                  <a:pt x="214223" y="43309"/>
                  <a:pt x="207169" y="44113"/>
                </a:cubicBezTo>
                <a:lnTo>
                  <a:pt x="207169" y="982"/>
                </a:lnTo>
                <a:cubicBezTo>
                  <a:pt x="214223" y="357"/>
                  <a:pt x="221367" y="0"/>
                  <a:pt x="228600" y="0"/>
                </a:cubicBezTo>
                <a:cubicBezTo>
                  <a:pt x="295394" y="0"/>
                  <a:pt x="355402" y="28575"/>
                  <a:pt x="397193" y="74295"/>
                </a:cubicBezTo>
                <a:lnTo>
                  <a:pt x="457200" y="14288"/>
                </a:lnTo>
                <a:close/>
                <a:moveTo>
                  <a:pt x="442913" y="457200"/>
                </a:moveTo>
                <a:lnTo>
                  <a:pt x="292894" y="457200"/>
                </a:lnTo>
                <a:lnTo>
                  <a:pt x="292894" y="307181"/>
                </a:lnTo>
                <a:lnTo>
                  <a:pt x="352633" y="366921"/>
                </a:lnTo>
                <a:cubicBezTo>
                  <a:pt x="390495" y="332899"/>
                  <a:pt x="414338" y="283518"/>
                  <a:pt x="414338" y="228600"/>
                </a:cubicBezTo>
                <a:cubicBezTo>
                  <a:pt x="414338" y="221367"/>
                  <a:pt x="413891" y="214223"/>
                  <a:pt x="413087" y="207169"/>
                </a:cubicBezTo>
                <a:lnTo>
                  <a:pt x="456218" y="207169"/>
                </a:lnTo>
                <a:cubicBezTo>
                  <a:pt x="456843" y="214223"/>
                  <a:pt x="457200" y="221367"/>
                  <a:pt x="457200" y="228600"/>
                </a:cubicBezTo>
                <a:cubicBezTo>
                  <a:pt x="457200" y="295394"/>
                  <a:pt x="428625" y="355402"/>
                  <a:pt x="382905" y="397193"/>
                </a:cubicBezTo>
                <a:lnTo>
                  <a:pt x="442913" y="457200"/>
                </a:lnTo>
                <a:close/>
                <a:moveTo>
                  <a:pt x="0" y="292894"/>
                </a:moveTo>
                <a:lnTo>
                  <a:pt x="150019" y="292894"/>
                </a:lnTo>
                <a:lnTo>
                  <a:pt x="90279" y="352633"/>
                </a:lnTo>
                <a:cubicBezTo>
                  <a:pt x="124301" y="390495"/>
                  <a:pt x="173682" y="414338"/>
                  <a:pt x="228600" y="414338"/>
                </a:cubicBezTo>
                <a:cubicBezTo>
                  <a:pt x="235833" y="414338"/>
                  <a:pt x="242977" y="413891"/>
                  <a:pt x="250031" y="413087"/>
                </a:cubicBezTo>
                <a:lnTo>
                  <a:pt x="250031" y="456218"/>
                </a:lnTo>
                <a:cubicBezTo>
                  <a:pt x="242977" y="456843"/>
                  <a:pt x="235833" y="457200"/>
                  <a:pt x="228600" y="457200"/>
                </a:cubicBezTo>
                <a:cubicBezTo>
                  <a:pt x="161806" y="457200"/>
                  <a:pt x="101798" y="428625"/>
                  <a:pt x="60007" y="382905"/>
                </a:cubicBezTo>
                <a:lnTo>
                  <a:pt x="0" y="442913"/>
                </a:lnTo>
                <a:lnTo>
                  <a:pt x="0" y="29289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Graphic 28">
            <a:extLst>
              <a:ext uri="{FF2B5EF4-FFF2-40B4-BE49-F238E27FC236}">
                <a16:creationId xmlns:a16="http://schemas.microsoft.com/office/drawing/2014/main" id="{972A0985-22AA-B0A2-937D-A468C95FCBF6}"/>
              </a:ext>
            </a:extLst>
          </p:cNvPr>
          <p:cNvSpPr>
            <a:spLocks noChangeAspect="1"/>
          </p:cNvSpPr>
          <p:nvPr/>
        </p:nvSpPr>
        <p:spPr>
          <a:xfrm>
            <a:off x="11885293" y="5152761"/>
            <a:ext cx="388162" cy="388162"/>
          </a:xfrm>
          <a:custGeom>
            <a:avLst/>
            <a:gdLst>
              <a:gd name="connsiteX0" fmla="*/ 14288 w 457200"/>
              <a:gd name="connsiteY0" fmla="*/ 0 h 457200"/>
              <a:gd name="connsiteX1" fmla="*/ 164306 w 457200"/>
              <a:gd name="connsiteY1" fmla="*/ 0 h 457200"/>
              <a:gd name="connsiteX2" fmla="*/ 164306 w 457200"/>
              <a:gd name="connsiteY2" fmla="*/ 150019 h 457200"/>
              <a:gd name="connsiteX3" fmla="*/ 104567 w 457200"/>
              <a:gd name="connsiteY3" fmla="*/ 90279 h 457200"/>
              <a:gd name="connsiteX4" fmla="*/ 42863 w 457200"/>
              <a:gd name="connsiteY4" fmla="*/ 228600 h 457200"/>
              <a:gd name="connsiteX5" fmla="*/ 44113 w 457200"/>
              <a:gd name="connsiteY5" fmla="*/ 250031 h 457200"/>
              <a:gd name="connsiteX6" fmla="*/ 982 w 457200"/>
              <a:gd name="connsiteY6" fmla="*/ 250031 h 457200"/>
              <a:gd name="connsiteX7" fmla="*/ 0 w 457200"/>
              <a:gd name="connsiteY7" fmla="*/ 228600 h 457200"/>
              <a:gd name="connsiteX8" fmla="*/ 74295 w 457200"/>
              <a:gd name="connsiteY8" fmla="*/ 60007 h 457200"/>
              <a:gd name="connsiteX9" fmla="*/ 14288 w 457200"/>
              <a:gd name="connsiteY9" fmla="*/ 0 h 457200"/>
              <a:gd name="connsiteX10" fmla="*/ 457200 w 457200"/>
              <a:gd name="connsiteY10" fmla="*/ 14288 h 457200"/>
              <a:gd name="connsiteX11" fmla="*/ 457200 w 457200"/>
              <a:gd name="connsiteY11" fmla="*/ 164306 h 457200"/>
              <a:gd name="connsiteX12" fmla="*/ 307181 w 457200"/>
              <a:gd name="connsiteY12" fmla="*/ 164306 h 457200"/>
              <a:gd name="connsiteX13" fmla="*/ 366921 w 457200"/>
              <a:gd name="connsiteY13" fmla="*/ 104567 h 457200"/>
              <a:gd name="connsiteX14" fmla="*/ 228600 w 457200"/>
              <a:gd name="connsiteY14" fmla="*/ 42863 h 457200"/>
              <a:gd name="connsiteX15" fmla="*/ 207169 w 457200"/>
              <a:gd name="connsiteY15" fmla="*/ 44113 h 457200"/>
              <a:gd name="connsiteX16" fmla="*/ 207169 w 457200"/>
              <a:gd name="connsiteY16" fmla="*/ 982 h 457200"/>
              <a:gd name="connsiteX17" fmla="*/ 228600 w 457200"/>
              <a:gd name="connsiteY17" fmla="*/ 0 h 457200"/>
              <a:gd name="connsiteX18" fmla="*/ 397193 w 457200"/>
              <a:gd name="connsiteY18" fmla="*/ 74295 h 457200"/>
              <a:gd name="connsiteX19" fmla="*/ 457200 w 457200"/>
              <a:gd name="connsiteY19" fmla="*/ 14288 h 457200"/>
              <a:gd name="connsiteX20" fmla="*/ 442913 w 457200"/>
              <a:gd name="connsiteY20" fmla="*/ 457200 h 457200"/>
              <a:gd name="connsiteX21" fmla="*/ 292894 w 457200"/>
              <a:gd name="connsiteY21" fmla="*/ 457200 h 457200"/>
              <a:gd name="connsiteX22" fmla="*/ 292894 w 457200"/>
              <a:gd name="connsiteY22" fmla="*/ 307181 h 457200"/>
              <a:gd name="connsiteX23" fmla="*/ 352633 w 457200"/>
              <a:gd name="connsiteY23" fmla="*/ 366921 h 457200"/>
              <a:gd name="connsiteX24" fmla="*/ 414338 w 457200"/>
              <a:gd name="connsiteY24" fmla="*/ 228600 h 457200"/>
              <a:gd name="connsiteX25" fmla="*/ 413087 w 457200"/>
              <a:gd name="connsiteY25" fmla="*/ 207169 h 457200"/>
              <a:gd name="connsiteX26" fmla="*/ 456218 w 457200"/>
              <a:gd name="connsiteY26" fmla="*/ 207169 h 457200"/>
              <a:gd name="connsiteX27" fmla="*/ 457200 w 457200"/>
              <a:gd name="connsiteY27" fmla="*/ 228600 h 457200"/>
              <a:gd name="connsiteX28" fmla="*/ 382905 w 457200"/>
              <a:gd name="connsiteY28" fmla="*/ 397193 h 457200"/>
              <a:gd name="connsiteX29" fmla="*/ 442913 w 457200"/>
              <a:gd name="connsiteY29" fmla="*/ 457200 h 457200"/>
              <a:gd name="connsiteX30" fmla="*/ 0 w 457200"/>
              <a:gd name="connsiteY30" fmla="*/ 292894 h 457200"/>
              <a:gd name="connsiteX31" fmla="*/ 150019 w 457200"/>
              <a:gd name="connsiteY31" fmla="*/ 292894 h 457200"/>
              <a:gd name="connsiteX32" fmla="*/ 90279 w 457200"/>
              <a:gd name="connsiteY32" fmla="*/ 352633 h 457200"/>
              <a:gd name="connsiteX33" fmla="*/ 228600 w 457200"/>
              <a:gd name="connsiteY33" fmla="*/ 414338 h 457200"/>
              <a:gd name="connsiteX34" fmla="*/ 250031 w 457200"/>
              <a:gd name="connsiteY34" fmla="*/ 413087 h 457200"/>
              <a:gd name="connsiteX35" fmla="*/ 250031 w 457200"/>
              <a:gd name="connsiteY35" fmla="*/ 456218 h 457200"/>
              <a:gd name="connsiteX36" fmla="*/ 228600 w 457200"/>
              <a:gd name="connsiteY36" fmla="*/ 457200 h 457200"/>
              <a:gd name="connsiteX37" fmla="*/ 60007 w 457200"/>
              <a:gd name="connsiteY37" fmla="*/ 382905 h 457200"/>
              <a:gd name="connsiteX38" fmla="*/ 0 w 457200"/>
              <a:gd name="connsiteY38" fmla="*/ 442913 h 457200"/>
              <a:gd name="connsiteX39" fmla="*/ 0 w 457200"/>
              <a:gd name="connsiteY39" fmla="*/ 29289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7200" h="457200">
                <a:moveTo>
                  <a:pt x="14288" y="0"/>
                </a:moveTo>
                <a:lnTo>
                  <a:pt x="164306" y="0"/>
                </a:lnTo>
                <a:lnTo>
                  <a:pt x="164306" y="150019"/>
                </a:lnTo>
                <a:lnTo>
                  <a:pt x="104567" y="90279"/>
                </a:lnTo>
                <a:cubicBezTo>
                  <a:pt x="66705" y="124301"/>
                  <a:pt x="42863" y="173682"/>
                  <a:pt x="42863" y="228600"/>
                </a:cubicBezTo>
                <a:cubicBezTo>
                  <a:pt x="42863" y="235833"/>
                  <a:pt x="43309" y="242977"/>
                  <a:pt x="44113" y="250031"/>
                </a:cubicBezTo>
                <a:lnTo>
                  <a:pt x="982" y="250031"/>
                </a:lnTo>
                <a:cubicBezTo>
                  <a:pt x="357" y="242977"/>
                  <a:pt x="0" y="235833"/>
                  <a:pt x="0" y="228600"/>
                </a:cubicBezTo>
                <a:cubicBezTo>
                  <a:pt x="0" y="161806"/>
                  <a:pt x="28575" y="101798"/>
                  <a:pt x="74295" y="60007"/>
                </a:cubicBezTo>
                <a:lnTo>
                  <a:pt x="14288" y="0"/>
                </a:lnTo>
                <a:close/>
                <a:moveTo>
                  <a:pt x="457200" y="14288"/>
                </a:moveTo>
                <a:lnTo>
                  <a:pt x="457200" y="164306"/>
                </a:lnTo>
                <a:lnTo>
                  <a:pt x="307181" y="164306"/>
                </a:lnTo>
                <a:lnTo>
                  <a:pt x="366921" y="104567"/>
                </a:lnTo>
                <a:cubicBezTo>
                  <a:pt x="332899" y="66705"/>
                  <a:pt x="283518" y="42863"/>
                  <a:pt x="228600" y="42863"/>
                </a:cubicBezTo>
                <a:cubicBezTo>
                  <a:pt x="221367" y="42863"/>
                  <a:pt x="214223" y="43309"/>
                  <a:pt x="207169" y="44113"/>
                </a:cubicBezTo>
                <a:lnTo>
                  <a:pt x="207169" y="982"/>
                </a:lnTo>
                <a:cubicBezTo>
                  <a:pt x="214223" y="357"/>
                  <a:pt x="221367" y="0"/>
                  <a:pt x="228600" y="0"/>
                </a:cubicBezTo>
                <a:cubicBezTo>
                  <a:pt x="295394" y="0"/>
                  <a:pt x="355402" y="28575"/>
                  <a:pt x="397193" y="74295"/>
                </a:cubicBezTo>
                <a:lnTo>
                  <a:pt x="457200" y="14288"/>
                </a:lnTo>
                <a:close/>
                <a:moveTo>
                  <a:pt x="442913" y="457200"/>
                </a:moveTo>
                <a:lnTo>
                  <a:pt x="292894" y="457200"/>
                </a:lnTo>
                <a:lnTo>
                  <a:pt x="292894" y="307181"/>
                </a:lnTo>
                <a:lnTo>
                  <a:pt x="352633" y="366921"/>
                </a:lnTo>
                <a:cubicBezTo>
                  <a:pt x="390495" y="332899"/>
                  <a:pt x="414338" y="283518"/>
                  <a:pt x="414338" y="228600"/>
                </a:cubicBezTo>
                <a:cubicBezTo>
                  <a:pt x="414338" y="221367"/>
                  <a:pt x="413891" y="214223"/>
                  <a:pt x="413087" y="207169"/>
                </a:cubicBezTo>
                <a:lnTo>
                  <a:pt x="456218" y="207169"/>
                </a:lnTo>
                <a:cubicBezTo>
                  <a:pt x="456843" y="214223"/>
                  <a:pt x="457200" y="221367"/>
                  <a:pt x="457200" y="228600"/>
                </a:cubicBezTo>
                <a:cubicBezTo>
                  <a:pt x="457200" y="295394"/>
                  <a:pt x="428625" y="355402"/>
                  <a:pt x="382905" y="397193"/>
                </a:cubicBezTo>
                <a:lnTo>
                  <a:pt x="442913" y="457200"/>
                </a:lnTo>
                <a:close/>
                <a:moveTo>
                  <a:pt x="0" y="292894"/>
                </a:moveTo>
                <a:lnTo>
                  <a:pt x="150019" y="292894"/>
                </a:lnTo>
                <a:lnTo>
                  <a:pt x="90279" y="352633"/>
                </a:lnTo>
                <a:cubicBezTo>
                  <a:pt x="124301" y="390495"/>
                  <a:pt x="173682" y="414338"/>
                  <a:pt x="228600" y="414338"/>
                </a:cubicBezTo>
                <a:cubicBezTo>
                  <a:pt x="235833" y="414338"/>
                  <a:pt x="242977" y="413891"/>
                  <a:pt x="250031" y="413087"/>
                </a:cubicBezTo>
                <a:lnTo>
                  <a:pt x="250031" y="456218"/>
                </a:lnTo>
                <a:cubicBezTo>
                  <a:pt x="242977" y="456843"/>
                  <a:pt x="235833" y="457200"/>
                  <a:pt x="228600" y="457200"/>
                </a:cubicBezTo>
                <a:cubicBezTo>
                  <a:pt x="161806" y="457200"/>
                  <a:pt x="101798" y="428625"/>
                  <a:pt x="60007" y="382905"/>
                </a:cubicBezTo>
                <a:lnTo>
                  <a:pt x="0" y="442913"/>
                </a:lnTo>
                <a:lnTo>
                  <a:pt x="0" y="29289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" name="Graphic 28">
            <a:extLst>
              <a:ext uri="{FF2B5EF4-FFF2-40B4-BE49-F238E27FC236}">
                <a16:creationId xmlns:a16="http://schemas.microsoft.com/office/drawing/2014/main" id="{F7816699-F350-5C88-21E8-827F8196B2F6}"/>
              </a:ext>
            </a:extLst>
          </p:cNvPr>
          <p:cNvSpPr>
            <a:spLocks noChangeAspect="1"/>
          </p:cNvSpPr>
          <p:nvPr/>
        </p:nvSpPr>
        <p:spPr>
          <a:xfrm>
            <a:off x="11885293" y="6095576"/>
            <a:ext cx="388162" cy="388162"/>
          </a:xfrm>
          <a:custGeom>
            <a:avLst/>
            <a:gdLst>
              <a:gd name="connsiteX0" fmla="*/ 14288 w 457200"/>
              <a:gd name="connsiteY0" fmla="*/ 0 h 457200"/>
              <a:gd name="connsiteX1" fmla="*/ 164306 w 457200"/>
              <a:gd name="connsiteY1" fmla="*/ 0 h 457200"/>
              <a:gd name="connsiteX2" fmla="*/ 164306 w 457200"/>
              <a:gd name="connsiteY2" fmla="*/ 150019 h 457200"/>
              <a:gd name="connsiteX3" fmla="*/ 104567 w 457200"/>
              <a:gd name="connsiteY3" fmla="*/ 90279 h 457200"/>
              <a:gd name="connsiteX4" fmla="*/ 42863 w 457200"/>
              <a:gd name="connsiteY4" fmla="*/ 228600 h 457200"/>
              <a:gd name="connsiteX5" fmla="*/ 44113 w 457200"/>
              <a:gd name="connsiteY5" fmla="*/ 250031 h 457200"/>
              <a:gd name="connsiteX6" fmla="*/ 982 w 457200"/>
              <a:gd name="connsiteY6" fmla="*/ 250031 h 457200"/>
              <a:gd name="connsiteX7" fmla="*/ 0 w 457200"/>
              <a:gd name="connsiteY7" fmla="*/ 228600 h 457200"/>
              <a:gd name="connsiteX8" fmla="*/ 74295 w 457200"/>
              <a:gd name="connsiteY8" fmla="*/ 60007 h 457200"/>
              <a:gd name="connsiteX9" fmla="*/ 14288 w 457200"/>
              <a:gd name="connsiteY9" fmla="*/ 0 h 457200"/>
              <a:gd name="connsiteX10" fmla="*/ 457200 w 457200"/>
              <a:gd name="connsiteY10" fmla="*/ 14288 h 457200"/>
              <a:gd name="connsiteX11" fmla="*/ 457200 w 457200"/>
              <a:gd name="connsiteY11" fmla="*/ 164306 h 457200"/>
              <a:gd name="connsiteX12" fmla="*/ 307181 w 457200"/>
              <a:gd name="connsiteY12" fmla="*/ 164306 h 457200"/>
              <a:gd name="connsiteX13" fmla="*/ 366921 w 457200"/>
              <a:gd name="connsiteY13" fmla="*/ 104567 h 457200"/>
              <a:gd name="connsiteX14" fmla="*/ 228600 w 457200"/>
              <a:gd name="connsiteY14" fmla="*/ 42863 h 457200"/>
              <a:gd name="connsiteX15" fmla="*/ 207169 w 457200"/>
              <a:gd name="connsiteY15" fmla="*/ 44113 h 457200"/>
              <a:gd name="connsiteX16" fmla="*/ 207169 w 457200"/>
              <a:gd name="connsiteY16" fmla="*/ 982 h 457200"/>
              <a:gd name="connsiteX17" fmla="*/ 228600 w 457200"/>
              <a:gd name="connsiteY17" fmla="*/ 0 h 457200"/>
              <a:gd name="connsiteX18" fmla="*/ 397193 w 457200"/>
              <a:gd name="connsiteY18" fmla="*/ 74295 h 457200"/>
              <a:gd name="connsiteX19" fmla="*/ 457200 w 457200"/>
              <a:gd name="connsiteY19" fmla="*/ 14288 h 457200"/>
              <a:gd name="connsiteX20" fmla="*/ 442913 w 457200"/>
              <a:gd name="connsiteY20" fmla="*/ 457200 h 457200"/>
              <a:gd name="connsiteX21" fmla="*/ 292894 w 457200"/>
              <a:gd name="connsiteY21" fmla="*/ 457200 h 457200"/>
              <a:gd name="connsiteX22" fmla="*/ 292894 w 457200"/>
              <a:gd name="connsiteY22" fmla="*/ 307181 h 457200"/>
              <a:gd name="connsiteX23" fmla="*/ 352633 w 457200"/>
              <a:gd name="connsiteY23" fmla="*/ 366921 h 457200"/>
              <a:gd name="connsiteX24" fmla="*/ 414338 w 457200"/>
              <a:gd name="connsiteY24" fmla="*/ 228600 h 457200"/>
              <a:gd name="connsiteX25" fmla="*/ 413087 w 457200"/>
              <a:gd name="connsiteY25" fmla="*/ 207169 h 457200"/>
              <a:gd name="connsiteX26" fmla="*/ 456218 w 457200"/>
              <a:gd name="connsiteY26" fmla="*/ 207169 h 457200"/>
              <a:gd name="connsiteX27" fmla="*/ 457200 w 457200"/>
              <a:gd name="connsiteY27" fmla="*/ 228600 h 457200"/>
              <a:gd name="connsiteX28" fmla="*/ 382905 w 457200"/>
              <a:gd name="connsiteY28" fmla="*/ 397193 h 457200"/>
              <a:gd name="connsiteX29" fmla="*/ 442913 w 457200"/>
              <a:gd name="connsiteY29" fmla="*/ 457200 h 457200"/>
              <a:gd name="connsiteX30" fmla="*/ 0 w 457200"/>
              <a:gd name="connsiteY30" fmla="*/ 292894 h 457200"/>
              <a:gd name="connsiteX31" fmla="*/ 150019 w 457200"/>
              <a:gd name="connsiteY31" fmla="*/ 292894 h 457200"/>
              <a:gd name="connsiteX32" fmla="*/ 90279 w 457200"/>
              <a:gd name="connsiteY32" fmla="*/ 352633 h 457200"/>
              <a:gd name="connsiteX33" fmla="*/ 228600 w 457200"/>
              <a:gd name="connsiteY33" fmla="*/ 414338 h 457200"/>
              <a:gd name="connsiteX34" fmla="*/ 250031 w 457200"/>
              <a:gd name="connsiteY34" fmla="*/ 413087 h 457200"/>
              <a:gd name="connsiteX35" fmla="*/ 250031 w 457200"/>
              <a:gd name="connsiteY35" fmla="*/ 456218 h 457200"/>
              <a:gd name="connsiteX36" fmla="*/ 228600 w 457200"/>
              <a:gd name="connsiteY36" fmla="*/ 457200 h 457200"/>
              <a:gd name="connsiteX37" fmla="*/ 60007 w 457200"/>
              <a:gd name="connsiteY37" fmla="*/ 382905 h 457200"/>
              <a:gd name="connsiteX38" fmla="*/ 0 w 457200"/>
              <a:gd name="connsiteY38" fmla="*/ 442913 h 457200"/>
              <a:gd name="connsiteX39" fmla="*/ 0 w 457200"/>
              <a:gd name="connsiteY39" fmla="*/ 292894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7200" h="457200">
                <a:moveTo>
                  <a:pt x="14288" y="0"/>
                </a:moveTo>
                <a:lnTo>
                  <a:pt x="164306" y="0"/>
                </a:lnTo>
                <a:lnTo>
                  <a:pt x="164306" y="150019"/>
                </a:lnTo>
                <a:lnTo>
                  <a:pt x="104567" y="90279"/>
                </a:lnTo>
                <a:cubicBezTo>
                  <a:pt x="66705" y="124301"/>
                  <a:pt x="42863" y="173682"/>
                  <a:pt x="42863" y="228600"/>
                </a:cubicBezTo>
                <a:cubicBezTo>
                  <a:pt x="42863" y="235833"/>
                  <a:pt x="43309" y="242977"/>
                  <a:pt x="44113" y="250031"/>
                </a:cubicBezTo>
                <a:lnTo>
                  <a:pt x="982" y="250031"/>
                </a:lnTo>
                <a:cubicBezTo>
                  <a:pt x="357" y="242977"/>
                  <a:pt x="0" y="235833"/>
                  <a:pt x="0" y="228600"/>
                </a:cubicBezTo>
                <a:cubicBezTo>
                  <a:pt x="0" y="161806"/>
                  <a:pt x="28575" y="101798"/>
                  <a:pt x="74295" y="60007"/>
                </a:cubicBezTo>
                <a:lnTo>
                  <a:pt x="14288" y="0"/>
                </a:lnTo>
                <a:close/>
                <a:moveTo>
                  <a:pt x="457200" y="14288"/>
                </a:moveTo>
                <a:lnTo>
                  <a:pt x="457200" y="164306"/>
                </a:lnTo>
                <a:lnTo>
                  <a:pt x="307181" y="164306"/>
                </a:lnTo>
                <a:lnTo>
                  <a:pt x="366921" y="104567"/>
                </a:lnTo>
                <a:cubicBezTo>
                  <a:pt x="332899" y="66705"/>
                  <a:pt x="283518" y="42863"/>
                  <a:pt x="228600" y="42863"/>
                </a:cubicBezTo>
                <a:cubicBezTo>
                  <a:pt x="221367" y="42863"/>
                  <a:pt x="214223" y="43309"/>
                  <a:pt x="207169" y="44113"/>
                </a:cubicBezTo>
                <a:lnTo>
                  <a:pt x="207169" y="982"/>
                </a:lnTo>
                <a:cubicBezTo>
                  <a:pt x="214223" y="357"/>
                  <a:pt x="221367" y="0"/>
                  <a:pt x="228600" y="0"/>
                </a:cubicBezTo>
                <a:cubicBezTo>
                  <a:pt x="295394" y="0"/>
                  <a:pt x="355402" y="28575"/>
                  <a:pt x="397193" y="74295"/>
                </a:cubicBezTo>
                <a:lnTo>
                  <a:pt x="457200" y="14288"/>
                </a:lnTo>
                <a:close/>
                <a:moveTo>
                  <a:pt x="442913" y="457200"/>
                </a:moveTo>
                <a:lnTo>
                  <a:pt x="292894" y="457200"/>
                </a:lnTo>
                <a:lnTo>
                  <a:pt x="292894" y="307181"/>
                </a:lnTo>
                <a:lnTo>
                  <a:pt x="352633" y="366921"/>
                </a:lnTo>
                <a:cubicBezTo>
                  <a:pt x="390495" y="332899"/>
                  <a:pt x="414338" y="283518"/>
                  <a:pt x="414338" y="228600"/>
                </a:cubicBezTo>
                <a:cubicBezTo>
                  <a:pt x="414338" y="221367"/>
                  <a:pt x="413891" y="214223"/>
                  <a:pt x="413087" y="207169"/>
                </a:cubicBezTo>
                <a:lnTo>
                  <a:pt x="456218" y="207169"/>
                </a:lnTo>
                <a:cubicBezTo>
                  <a:pt x="456843" y="214223"/>
                  <a:pt x="457200" y="221367"/>
                  <a:pt x="457200" y="228600"/>
                </a:cubicBezTo>
                <a:cubicBezTo>
                  <a:pt x="457200" y="295394"/>
                  <a:pt x="428625" y="355402"/>
                  <a:pt x="382905" y="397193"/>
                </a:cubicBezTo>
                <a:lnTo>
                  <a:pt x="442913" y="457200"/>
                </a:lnTo>
                <a:close/>
                <a:moveTo>
                  <a:pt x="0" y="292894"/>
                </a:moveTo>
                <a:lnTo>
                  <a:pt x="150019" y="292894"/>
                </a:lnTo>
                <a:lnTo>
                  <a:pt x="90279" y="352633"/>
                </a:lnTo>
                <a:cubicBezTo>
                  <a:pt x="124301" y="390495"/>
                  <a:pt x="173682" y="414338"/>
                  <a:pt x="228600" y="414338"/>
                </a:cubicBezTo>
                <a:cubicBezTo>
                  <a:pt x="235833" y="414338"/>
                  <a:pt x="242977" y="413891"/>
                  <a:pt x="250031" y="413087"/>
                </a:cubicBezTo>
                <a:lnTo>
                  <a:pt x="250031" y="456218"/>
                </a:lnTo>
                <a:cubicBezTo>
                  <a:pt x="242977" y="456843"/>
                  <a:pt x="235833" y="457200"/>
                  <a:pt x="228600" y="457200"/>
                </a:cubicBezTo>
                <a:cubicBezTo>
                  <a:pt x="161806" y="457200"/>
                  <a:pt x="101798" y="428625"/>
                  <a:pt x="60007" y="382905"/>
                </a:cubicBezTo>
                <a:lnTo>
                  <a:pt x="0" y="442913"/>
                </a:lnTo>
                <a:lnTo>
                  <a:pt x="0" y="29289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22" name="Elbow Connector 77">
            <a:extLst>
              <a:ext uri="{FF2B5EF4-FFF2-40B4-BE49-F238E27FC236}">
                <a16:creationId xmlns:a16="http://schemas.microsoft.com/office/drawing/2014/main" id="{F78B8EC2-0D99-8B08-71D9-D2D431332924}"/>
              </a:ext>
            </a:extLst>
          </p:cNvPr>
          <p:cNvCxnSpPr>
            <a:cxnSpLocks/>
            <a:stCxn id="98" idx="3"/>
          </p:cNvCxnSpPr>
          <p:nvPr/>
        </p:nvCxnSpPr>
        <p:spPr>
          <a:xfrm flipV="1">
            <a:off x="10700586" y="2919525"/>
            <a:ext cx="1091718" cy="365772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80">
            <a:extLst>
              <a:ext uri="{FF2B5EF4-FFF2-40B4-BE49-F238E27FC236}">
                <a16:creationId xmlns:a16="http://schemas.microsoft.com/office/drawing/2014/main" id="{0FF19A48-3A14-0814-4D12-ADE63132EE2A}"/>
              </a:ext>
            </a:extLst>
          </p:cNvPr>
          <p:cNvCxnSpPr>
            <a:cxnSpLocks/>
            <a:stCxn id="102" idx="3"/>
          </p:cNvCxnSpPr>
          <p:nvPr/>
        </p:nvCxnSpPr>
        <p:spPr>
          <a:xfrm>
            <a:off x="10700586" y="6137706"/>
            <a:ext cx="1091718" cy="144210"/>
          </a:xfrm>
          <a:prstGeom prst="bentConnector3">
            <a:avLst>
              <a:gd name="adj1" fmla="val 55678"/>
            </a:avLst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84">
            <a:extLst>
              <a:ext uri="{FF2B5EF4-FFF2-40B4-BE49-F238E27FC236}">
                <a16:creationId xmlns:a16="http://schemas.microsoft.com/office/drawing/2014/main" id="{484412F5-59EE-F70B-8CBB-CDC59C059E73}"/>
              </a:ext>
            </a:extLst>
          </p:cNvPr>
          <p:cNvCxnSpPr>
            <a:cxnSpLocks/>
            <a:stCxn id="101" idx="3"/>
          </p:cNvCxnSpPr>
          <p:nvPr/>
        </p:nvCxnSpPr>
        <p:spPr>
          <a:xfrm flipV="1">
            <a:off x="10700586" y="5330347"/>
            <a:ext cx="1091718" cy="99135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lbow Connector 87">
            <a:extLst>
              <a:ext uri="{FF2B5EF4-FFF2-40B4-BE49-F238E27FC236}">
                <a16:creationId xmlns:a16="http://schemas.microsoft.com/office/drawing/2014/main" id="{DF0F88E9-3484-6709-A088-2696C066DE16}"/>
              </a:ext>
            </a:extLst>
          </p:cNvPr>
          <p:cNvCxnSpPr>
            <a:cxnSpLocks/>
            <a:stCxn id="99" idx="3"/>
          </p:cNvCxnSpPr>
          <p:nvPr/>
        </p:nvCxnSpPr>
        <p:spPr>
          <a:xfrm flipV="1">
            <a:off x="10700586" y="3749646"/>
            <a:ext cx="1091718" cy="263384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90">
            <a:extLst>
              <a:ext uri="{FF2B5EF4-FFF2-40B4-BE49-F238E27FC236}">
                <a16:creationId xmlns:a16="http://schemas.microsoft.com/office/drawing/2014/main" id="{D6722EDD-CD16-06B6-2542-C8288FC90759}"/>
              </a:ext>
            </a:extLst>
          </p:cNvPr>
          <p:cNvCxnSpPr>
            <a:cxnSpLocks/>
            <a:stCxn id="100" idx="3"/>
          </p:cNvCxnSpPr>
          <p:nvPr/>
        </p:nvCxnSpPr>
        <p:spPr>
          <a:xfrm flipV="1">
            <a:off x="10700586" y="4485042"/>
            <a:ext cx="1091718" cy="236214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Graphic 31">
            <a:extLst>
              <a:ext uri="{FF2B5EF4-FFF2-40B4-BE49-F238E27FC236}">
                <a16:creationId xmlns:a16="http://schemas.microsoft.com/office/drawing/2014/main" id="{89E6D761-0890-785A-6DB1-D2A86BCC240F}"/>
              </a:ext>
            </a:extLst>
          </p:cNvPr>
          <p:cNvSpPr>
            <a:spLocks noChangeAspect="1"/>
          </p:cNvSpPr>
          <p:nvPr/>
        </p:nvSpPr>
        <p:spPr>
          <a:xfrm>
            <a:off x="1072888" y="2994618"/>
            <a:ext cx="438946" cy="411512"/>
          </a:xfrm>
          <a:custGeom>
            <a:avLst/>
            <a:gdLst>
              <a:gd name="connsiteX0" fmla="*/ 29766 w 317500"/>
              <a:gd name="connsiteY0" fmla="*/ 29766 h 297656"/>
              <a:gd name="connsiteX1" fmla="*/ 29766 w 317500"/>
              <a:gd name="connsiteY1" fmla="*/ 208359 h 297656"/>
              <a:gd name="connsiteX2" fmla="*/ 287734 w 317500"/>
              <a:gd name="connsiteY2" fmla="*/ 208359 h 297656"/>
              <a:gd name="connsiteX3" fmla="*/ 287734 w 317500"/>
              <a:gd name="connsiteY3" fmla="*/ 29766 h 297656"/>
              <a:gd name="connsiteX4" fmla="*/ 29766 w 317500"/>
              <a:gd name="connsiteY4" fmla="*/ 29766 h 297656"/>
              <a:gd name="connsiteX5" fmla="*/ 0 w 317500"/>
              <a:gd name="connsiteY5" fmla="*/ 0 h 297656"/>
              <a:gd name="connsiteX6" fmla="*/ 317500 w 317500"/>
              <a:gd name="connsiteY6" fmla="*/ 0 h 297656"/>
              <a:gd name="connsiteX7" fmla="*/ 317500 w 317500"/>
              <a:gd name="connsiteY7" fmla="*/ 238125 h 297656"/>
              <a:gd name="connsiteX8" fmla="*/ 206065 w 317500"/>
              <a:gd name="connsiteY8" fmla="*/ 238125 h 297656"/>
              <a:gd name="connsiteX9" fmla="*/ 211026 w 317500"/>
              <a:gd name="connsiteY9" fmla="*/ 267891 h 297656"/>
              <a:gd name="connsiteX10" fmla="*/ 257969 w 317500"/>
              <a:gd name="connsiteY10" fmla="*/ 267891 h 297656"/>
              <a:gd name="connsiteX11" fmla="*/ 257969 w 317500"/>
              <a:gd name="connsiteY11" fmla="*/ 297656 h 297656"/>
              <a:gd name="connsiteX12" fmla="*/ 59531 w 317500"/>
              <a:gd name="connsiteY12" fmla="*/ 297656 h 297656"/>
              <a:gd name="connsiteX13" fmla="*/ 59531 w 317500"/>
              <a:gd name="connsiteY13" fmla="*/ 267891 h 297656"/>
              <a:gd name="connsiteX14" fmla="*/ 106474 w 317500"/>
              <a:gd name="connsiteY14" fmla="*/ 267891 h 297656"/>
              <a:gd name="connsiteX15" fmla="*/ 111435 w 317500"/>
              <a:gd name="connsiteY15" fmla="*/ 238125 h 297656"/>
              <a:gd name="connsiteX16" fmla="*/ 0 w 317500"/>
              <a:gd name="connsiteY16" fmla="*/ 238125 h 297656"/>
              <a:gd name="connsiteX17" fmla="*/ 0 w 317500"/>
              <a:gd name="connsiteY17" fmla="*/ 0 h 297656"/>
              <a:gd name="connsiteX18" fmla="*/ 141573 w 317500"/>
              <a:gd name="connsiteY18" fmla="*/ 238125 h 297656"/>
              <a:gd name="connsiteX19" fmla="*/ 136612 w 317500"/>
              <a:gd name="connsiteY19" fmla="*/ 267891 h 297656"/>
              <a:gd name="connsiteX20" fmla="*/ 180826 w 317500"/>
              <a:gd name="connsiteY20" fmla="*/ 267891 h 297656"/>
              <a:gd name="connsiteX21" fmla="*/ 175865 w 317500"/>
              <a:gd name="connsiteY21" fmla="*/ 238125 h 297656"/>
              <a:gd name="connsiteX22" fmla="*/ 141573 w 317500"/>
              <a:gd name="connsiteY22" fmla="*/ 238125 h 29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7500" h="297656">
                <a:moveTo>
                  <a:pt x="29766" y="29766"/>
                </a:moveTo>
                <a:lnTo>
                  <a:pt x="29766" y="208359"/>
                </a:lnTo>
                <a:lnTo>
                  <a:pt x="287734" y="208359"/>
                </a:lnTo>
                <a:lnTo>
                  <a:pt x="287734" y="29766"/>
                </a:lnTo>
                <a:lnTo>
                  <a:pt x="29766" y="29766"/>
                </a:lnTo>
                <a:close/>
                <a:moveTo>
                  <a:pt x="0" y="0"/>
                </a:moveTo>
                <a:lnTo>
                  <a:pt x="317500" y="0"/>
                </a:lnTo>
                <a:lnTo>
                  <a:pt x="317500" y="238125"/>
                </a:lnTo>
                <a:lnTo>
                  <a:pt x="206065" y="238125"/>
                </a:lnTo>
                <a:lnTo>
                  <a:pt x="211026" y="267891"/>
                </a:lnTo>
                <a:lnTo>
                  <a:pt x="257969" y="267891"/>
                </a:lnTo>
                <a:lnTo>
                  <a:pt x="257969" y="297656"/>
                </a:lnTo>
                <a:lnTo>
                  <a:pt x="59531" y="297656"/>
                </a:lnTo>
                <a:lnTo>
                  <a:pt x="59531" y="267891"/>
                </a:lnTo>
                <a:lnTo>
                  <a:pt x="106474" y="267891"/>
                </a:lnTo>
                <a:lnTo>
                  <a:pt x="111435" y="238125"/>
                </a:lnTo>
                <a:lnTo>
                  <a:pt x="0" y="238125"/>
                </a:lnTo>
                <a:lnTo>
                  <a:pt x="0" y="0"/>
                </a:lnTo>
                <a:close/>
                <a:moveTo>
                  <a:pt x="141573" y="238125"/>
                </a:moveTo>
                <a:lnTo>
                  <a:pt x="136612" y="267891"/>
                </a:lnTo>
                <a:lnTo>
                  <a:pt x="180826" y="267891"/>
                </a:lnTo>
                <a:lnTo>
                  <a:pt x="175865" y="238125"/>
                </a:lnTo>
                <a:lnTo>
                  <a:pt x="141573" y="238125"/>
                </a:lnTo>
                <a:close/>
              </a:path>
            </a:pathLst>
          </a:custGeom>
          <a:solidFill>
            <a:schemeClr val="tx1"/>
          </a:solidFill>
          <a:ln w="6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8" name="Freeform 2">
            <a:extLst>
              <a:ext uri="{FF2B5EF4-FFF2-40B4-BE49-F238E27FC236}">
                <a16:creationId xmlns:a16="http://schemas.microsoft.com/office/drawing/2014/main" id="{8E4C5EFF-1A38-A9A6-4270-8F988F4E34C8}"/>
              </a:ext>
            </a:extLst>
          </p:cNvPr>
          <p:cNvSpPr>
            <a:spLocks noChangeAspect="1"/>
          </p:cNvSpPr>
          <p:nvPr/>
        </p:nvSpPr>
        <p:spPr>
          <a:xfrm rot="16200000">
            <a:off x="1085341" y="4283155"/>
            <a:ext cx="410496" cy="359186"/>
          </a:xfrm>
          <a:custGeom>
            <a:avLst/>
            <a:gdLst>
              <a:gd name="csX0" fmla="*/ 192881 w 228600"/>
              <a:gd name="csY0" fmla="*/ 21431 h 200025"/>
              <a:gd name="csX1" fmla="*/ 35719 w 228600"/>
              <a:gd name="csY1" fmla="*/ 21431 h 200025"/>
              <a:gd name="csX2" fmla="*/ 35719 w 228600"/>
              <a:gd name="csY2" fmla="*/ 35719 h 200025"/>
              <a:gd name="csX3" fmla="*/ 192881 w 228600"/>
              <a:gd name="csY3" fmla="*/ 35719 h 200025"/>
              <a:gd name="csX4" fmla="*/ 192881 w 228600"/>
              <a:gd name="csY4" fmla="*/ 21431 h 200025"/>
              <a:gd name="csX5" fmla="*/ 35719 w 228600"/>
              <a:gd name="csY5" fmla="*/ 0 h 200025"/>
              <a:gd name="csX6" fmla="*/ 214313 w 228600"/>
              <a:gd name="csY6" fmla="*/ 0 h 200025"/>
              <a:gd name="csX7" fmla="*/ 214313 w 228600"/>
              <a:gd name="csY7" fmla="*/ 57150 h 200025"/>
              <a:gd name="csX8" fmla="*/ 125016 w 228600"/>
              <a:gd name="csY8" fmla="*/ 57150 h 200025"/>
              <a:gd name="csX9" fmla="*/ 125016 w 228600"/>
              <a:gd name="csY9" fmla="*/ 64294 h 200025"/>
              <a:gd name="csX10" fmla="*/ 129481 w 228600"/>
              <a:gd name="csY10" fmla="*/ 68759 h 200025"/>
              <a:gd name="csX11" fmla="*/ 146447 w 228600"/>
              <a:gd name="csY11" fmla="*/ 85725 h 200025"/>
              <a:gd name="csX12" fmla="*/ 210741 w 228600"/>
              <a:gd name="csY12" fmla="*/ 85725 h 200025"/>
              <a:gd name="csX13" fmla="*/ 210741 w 228600"/>
              <a:gd name="csY13" fmla="*/ 142875 h 200025"/>
              <a:gd name="csX14" fmla="*/ 228600 w 228600"/>
              <a:gd name="csY14" fmla="*/ 142875 h 200025"/>
              <a:gd name="csX15" fmla="*/ 228600 w 228600"/>
              <a:gd name="csY15" fmla="*/ 200025 h 200025"/>
              <a:gd name="csX16" fmla="*/ 171450 w 228600"/>
              <a:gd name="csY16" fmla="*/ 200025 h 200025"/>
              <a:gd name="csX17" fmla="*/ 171450 w 228600"/>
              <a:gd name="csY17" fmla="*/ 142875 h 200025"/>
              <a:gd name="csX18" fmla="*/ 189309 w 228600"/>
              <a:gd name="csY18" fmla="*/ 142875 h 200025"/>
              <a:gd name="csX19" fmla="*/ 189309 w 228600"/>
              <a:gd name="csY19" fmla="*/ 107156 h 200025"/>
              <a:gd name="csX20" fmla="*/ 146447 w 228600"/>
              <a:gd name="csY20" fmla="*/ 107156 h 200025"/>
              <a:gd name="csX21" fmla="*/ 125016 w 228600"/>
              <a:gd name="csY21" fmla="*/ 128588 h 200025"/>
              <a:gd name="csX22" fmla="*/ 125016 w 228600"/>
              <a:gd name="csY22" fmla="*/ 142875 h 200025"/>
              <a:gd name="csX23" fmla="*/ 142875 w 228600"/>
              <a:gd name="csY23" fmla="*/ 142875 h 200025"/>
              <a:gd name="csX24" fmla="*/ 142875 w 228600"/>
              <a:gd name="csY24" fmla="*/ 200025 h 200025"/>
              <a:gd name="csX25" fmla="*/ 85725 w 228600"/>
              <a:gd name="csY25" fmla="*/ 200025 h 200025"/>
              <a:gd name="csX26" fmla="*/ 85725 w 228600"/>
              <a:gd name="csY26" fmla="*/ 142875 h 200025"/>
              <a:gd name="csX27" fmla="*/ 103584 w 228600"/>
              <a:gd name="csY27" fmla="*/ 142875 h 200025"/>
              <a:gd name="csX28" fmla="*/ 103584 w 228600"/>
              <a:gd name="csY28" fmla="*/ 128588 h 200025"/>
              <a:gd name="csX29" fmla="*/ 99119 w 228600"/>
              <a:gd name="csY29" fmla="*/ 124122 h 200025"/>
              <a:gd name="csX30" fmla="*/ 82153 w 228600"/>
              <a:gd name="csY30" fmla="*/ 107156 h 200025"/>
              <a:gd name="csX31" fmla="*/ 39291 w 228600"/>
              <a:gd name="csY31" fmla="*/ 107156 h 200025"/>
              <a:gd name="csX32" fmla="*/ 39291 w 228600"/>
              <a:gd name="csY32" fmla="*/ 142875 h 200025"/>
              <a:gd name="csX33" fmla="*/ 57150 w 228600"/>
              <a:gd name="csY33" fmla="*/ 142875 h 200025"/>
              <a:gd name="csX34" fmla="*/ 57150 w 228600"/>
              <a:gd name="csY34" fmla="*/ 200025 h 200025"/>
              <a:gd name="csX35" fmla="*/ 0 w 228600"/>
              <a:gd name="csY35" fmla="*/ 200025 h 200025"/>
              <a:gd name="csX36" fmla="*/ 0 w 228600"/>
              <a:gd name="csY36" fmla="*/ 142875 h 200025"/>
              <a:gd name="csX37" fmla="*/ 17859 w 228600"/>
              <a:gd name="csY37" fmla="*/ 142875 h 200025"/>
              <a:gd name="csX38" fmla="*/ 17859 w 228600"/>
              <a:gd name="csY38" fmla="*/ 85725 h 200025"/>
              <a:gd name="csX39" fmla="*/ 82153 w 228600"/>
              <a:gd name="csY39" fmla="*/ 85725 h 200025"/>
              <a:gd name="csX40" fmla="*/ 86618 w 228600"/>
              <a:gd name="csY40" fmla="*/ 81260 h 200025"/>
              <a:gd name="csX41" fmla="*/ 103584 w 228600"/>
              <a:gd name="csY41" fmla="*/ 64294 h 200025"/>
              <a:gd name="csX42" fmla="*/ 103584 w 228600"/>
              <a:gd name="csY42" fmla="*/ 57150 h 200025"/>
              <a:gd name="csX43" fmla="*/ 14288 w 228600"/>
              <a:gd name="csY43" fmla="*/ 57150 h 200025"/>
              <a:gd name="csX44" fmla="*/ 14288 w 228600"/>
              <a:gd name="csY44" fmla="*/ 0 h 200025"/>
              <a:gd name="csX45" fmla="*/ 35719 w 228600"/>
              <a:gd name="csY45" fmla="*/ 0 h 200025"/>
              <a:gd name="csX46" fmla="*/ 21431 w 228600"/>
              <a:gd name="csY46" fmla="*/ 178594 h 200025"/>
              <a:gd name="csX47" fmla="*/ 35719 w 228600"/>
              <a:gd name="csY47" fmla="*/ 178594 h 200025"/>
              <a:gd name="csX48" fmla="*/ 35719 w 228600"/>
              <a:gd name="csY48" fmla="*/ 164306 h 200025"/>
              <a:gd name="csX49" fmla="*/ 21431 w 228600"/>
              <a:gd name="csY49" fmla="*/ 164306 h 200025"/>
              <a:gd name="csX50" fmla="*/ 21431 w 228600"/>
              <a:gd name="csY50" fmla="*/ 178594 h 200025"/>
              <a:gd name="csX51" fmla="*/ 121444 w 228600"/>
              <a:gd name="csY51" fmla="*/ 164306 h 200025"/>
              <a:gd name="csX52" fmla="*/ 107156 w 228600"/>
              <a:gd name="csY52" fmla="*/ 164306 h 200025"/>
              <a:gd name="csX53" fmla="*/ 107156 w 228600"/>
              <a:gd name="csY53" fmla="*/ 178594 h 200025"/>
              <a:gd name="csX54" fmla="*/ 121444 w 228600"/>
              <a:gd name="csY54" fmla="*/ 178594 h 200025"/>
              <a:gd name="csX55" fmla="*/ 121444 w 228600"/>
              <a:gd name="csY55" fmla="*/ 164306 h 200025"/>
              <a:gd name="csX56" fmla="*/ 192881 w 228600"/>
              <a:gd name="csY56" fmla="*/ 178594 h 200025"/>
              <a:gd name="csX57" fmla="*/ 207169 w 228600"/>
              <a:gd name="csY57" fmla="*/ 178594 h 200025"/>
              <a:gd name="csX58" fmla="*/ 207169 w 228600"/>
              <a:gd name="csY58" fmla="*/ 164306 h 200025"/>
              <a:gd name="csX59" fmla="*/ 192881 w 228600"/>
              <a:gd name="csY59" fmla="*/ 164306 h 200025"/>
              <a:gd name="csX60" fmla="*/ 192881 w 228600"/>
              <a:gd name="csY60" fmla="*/ 178594 h 200025"/>
              <a:gd name="csX61" fmla="*/ 101798 w 228600"/>
              <a:gd name="csY61" fmla="*/ 96441 h 200025"/>
              <a:gd name="csX62" fmla="*/ 114300 w 228600"/>
              <a:gd name="csY62" fmla="*/ 108942 h 200025"/>
              <a:gd name="csX63" fmla="*/ 126802 w 228600"/>
              <a:gd name="csY63" fmla="*/ 96441 h 200025"/>
              <a:gd name="csX64" fmla="*/ 114300 w 228600"/>
              <a:gd name="csY64" fmla="*/ 83939 h 200025"/>
              <a:gd name="csX65" fmla="*/ 101798 w 228600"/>
              <a:gd name="csY65" fmla="*/ 96441 h 2000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</a:cxnLst>
            <a:rect l="l" t="t" r="r" b="b"/>
            <a:pathLst>
              <a:path w="228600" h="200025">
                <a:moveTo>
                  <a:pt x="192881" y="21431"/>
                </a:moveTo>
                <a:lnTo>
                  <a:pt x="35719" y="21431"/>
                </a:lnTo>
                <a:lnTo>
                  <a:pt x="35719" y="35719"/>
                </a:lnTo>
                <a:lnTo>
                  <a:pt x="192881" y="35719"/>
                </a:lnTo>
                <a:lnTo>
                  <a:pt x="192881" y="21431"/>
                </a:lnTo>
                <a:close/>
                <a:moveTo>
                  <a:pt x="35719" y="0"/>
                </a:moveTo>
                <a:lnTo>
                  <a:pt x="214313" y="0"/>
                </a:lnTo>
                <a:lnTo>
                  <a:pt x="214313" y="57150"/>
                </a:lnTo>
                <a:lnTo>
                  <a:pt x="125016" y="57150"/>
                </a:lnTo>
                <a:lnTo>
                  <a:pt x="125016" y="64294"/>
                </a:lnTo>
                <a:lnTo>
                  <a:pt x="129481" y="68759"/>
                </a:lnTo>
                <a:cubicBezTo>
                  <a:pt x="139303" y="78581"/>
                  <a:pt x="144661" y="83939"/>
                  <a:pt x="146447" y="85725"/>
                </a:cubicBezTo>
                <a:lnTo>
                  <a:pt x="210741" y="85725"/>
                </a:lnTo>
                <a:lnTo>
                  <a:pt x="210741" y="142875"/>
                </a:lnTo>
                <a:lnTo>
                  <a:pt x="228600" y="142875"/>
                </a:lnTo>
                <a:lnTo>
                  <a:pt x="228600" y="200025"/>
                </a:lnTo>
                <a:lnTo>
                  <a:pt x="171450" y="200025"/>
                </a:lnTo>
                <a:lnTo>
                  <a:pt x="171450" y="142875"/>
                </a:lnTo>
                <a:lnTo>
                  <a:pt x="189309" y="142875"/>
                </a:lnTo>
                <a:lnTo>
                  <a:pt x="189309" y="107156"/>
                </a:lnTo>
                <a:lnTo>
                  <a:pt x="146447" y="107156"/>
                </a:lnTo>
                <a:lnTo>
                  <a:pt x="125016" y="128588"/>
                </a:lnTo>
                <a:lnTo>
                  <a:pt x="125016" y="142875"/>
                </a:lnTo>
                <a:lnTo>
                  <a:pt x="142875" y="142875"/>
                </a:lnTo>
                <a:lnTo>
                  <a:pt x="142875" y="200025"/>
                </a:lnTo>
                <a:lnTo>
                  <a:pt x="85725" y="200025"/>
                </a:lnTo>
                <a:lnTo>
                  <a:pt x="85725" y="142875"/>
                </a:lnTo>
                <a:lnTo>
                  <a:pt x="103584" y="142875"/>
                </a:lnTo>
                <a:lnTo>
                  <a:pt x="103584" y="128588"/>
                </a:lnTo>
                <a:lnTo>
                  <a:pt x="99119" y="124122"/>
                </a:lnTo>
                <a:cubicBezTo>
                  <a:pt x="89297" y="114300"/>
                  <a:pt x="83939" y="108942"/>
                  <a:pt x="82153" y="107156"/>
                </a:cubicBezTo>
                <a:lnTo>
                  <a:pt x="39291" y="107156"/>
                </a:lnTo>
                <a:lnTo>
                  <a:pt x="39291" y="142875"/>
                </a:lnTo>
                <a:lnTo>
                  <a:pt x="57150" y="142875"/>
                </a:lnTo>
                <a:lnTo>
                  <a:pt x="57150" y="200025"/>
                </a:lnTo>
                <a:lnTo>
                  <a:pt x="0" y="200025"/>
                </a:lnTo>
                <a:lnTo>
                  <a:pt x="0" y="142875"/>
                </a:lnTo>
                <a:lnTo>
                  <a:pt x="17859" y="142875"/>
                </a:lnTo>
                <a:lnTo>
                  <a:pt x="17859" y="85725"/>
                </a:lnTo>
                <a:lnTo>
                  <a:pt x="82153" y="85725"/>
                </a:lnTo>
                <a:lnTo>
                  <a:pt x="86618" y="81260"/>
                </a:lnTo>
                <a:cubicBezTo>
                  <a:pt x="96441" y="71438"/>
                  <a:pt x="101798" y="66080"/>
                  <a:pt x="103584" y="64294"/>
                </a:cubicBezTo>
                <a:lnTo>
                  <a:pt x="103584" y="57150"/>
                </a:lnTo>
                <a:lnTo>
                  <a:pt x="14288" y="57150"/>
                </a:lnTo>
                <a:lnTo>
                  <a:pt x="14288" y="0"/>
                </a:lnTo>
                <a:lnTo>
                  <a:pt x="35719" y="0"/>
                </a:lnTo>
                <a:close/>
                <a:moveTo>
                  <a:pt x="21431" y="178594"/>
                </a:moveTo>
                <a:lnTo>
                  <a:pt x="35719" y="178594"/>
                </a:lnTo>
                <a:lnTo>
                  <a:pt x="35719" y="164306"/>
                </a:lnTo>
                <a:lnTo>
                  <a:pt x="21431" y="164306"/>
                </a:lnTo>
                <a:lnTo>
                  <a:pt x="21431" y="178594"/>
                </a:lnTo>
                <a:close/>
                <a:moveTo>
                  <a:pt x="121444" y="164306"/>
                </a:moveTo>
                <a:lnTo>
                  <a:pt x="107156" y="164306"/>
                </a:lnTo>
                <a:lnTo>
                  <a:pt x="107156" y="178594"/>
                </a:lnTo>
                <a:lnTo>
                  <a:pt x="121444" y="178594"/>
                </a:lnTo>
                <a:lnTo>
                  <a:pt x="121444" y="164306"/>
                </a:lnTo>
                <a:close/>
                <a:moveTo>
                  <a:pt x="192881" y="178594"/>
                </a:moveTo>
                <a:lnTo>
                  <a:pt x="207169" y="178594"/>
                </a:lnTo>
                <a:lnTo>
                  <a:pt x="207169" y="164306"/>
                </a:lnTo>
                <a:lnTo>
                  <a:pt x="192881" y="164306"/>
                </a:lnTo>
                <a:lnTo>
                  <a:pt x="192881" y="178594"/>
                </a:lnTo>
                <a:close/>
                <a:moveTo>
                  <a:pt x="101798" y="96441"/>
                </a:moveTo>
                <a:lnTo>
                  <a:pt x="114300" y="108942"/>
                </a:lnTo>
                <a:lnTo>
                  <a:pt x="126802" y="96441"/>
                </a:lnTo>
                <a:lnTo>
                  <a:pt x="114300" y="83939"/>
                </a:lnTo>
                <a:lnTo>
                  <a:pt x="101798" y="96441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en-DE"/>
          </a:p>
        </p:txBody>
      </p:sp>
      <p:sp>
        <p:nvSpPr>
          <p:cNvPr id="129" name="Graphic 14">
            <a:extLst>
              <a:ext uri="{FF2B5EF4-FFF2-40B4-BE49-F238E27FC236}">
                <a16:creationId xmlns:a16="http://schemas.microsoft.com/office/drawing/2014/main" id="{D9A263A3-21AA-DDAA-216F-8357B88B1D14}"/>
              </a:ext>
            </a:extLst>
          </p:cNvPr>
          <p:cNvSpPr>
            <a:spLocks noChangeAspect="1"/>
          </p:cNvSpPr>
          <p:nvPr/>
        </p:nvSpPr>
        <p:spPr>
          <a:xfrm>
            <a:off x="1072888" y="5553097"/>
            <a:ext cx="440602" cy="503432"/>
          </a:xfrm>
          <a:custGeom>
            <a:avLst/>
            <a:gdLst>
              <a:gd name="connsiteX0" fmla="*/ 233836 w 344563"/>
              <a:gd name="connsiteY0" fmla="*/ 110728 h 393700"/>
              <a:gd name="connsiteX1" fmla="*/ 233836 w 344563"/>
              <a:gd name="connsiteY1" fmla="*/ 98425 h 393700"/>
              <a:gd name="connsiteX2" fmla="*/ 221533 w 344563"/>
              <a:gd name="connsiteY2" fmla="*/ 61516 h 393700"/>
              <a:gd name="connsiteX3" fmla="*/ 221533 w 344563"/>
              <a:gd name="connsiteY3" fmla="*/ 61516 h 393700"/>
              <a:gd name="connsiteX4" fmla="*/ 172320 w 344563"/>
              <a:gd name="connsiteY4" fmla="*/ 98425 h 393700"/>
              <a:gd name="connsiteX5" fmla="*/ 110805 w 344563"/>
              <a:gd name="connsiteY5" fmla="*/ 98425 h 393700"/>
              <a:gd name="connsiteX6" fmla="*/ 110805 w 344563"/>
              <a:gd name="connsiteY6" fmla="*/ 110728 h 393700"/>
              <a:gd name="connsiteX7" fmla="*/ 172320 w 344563"/>
              <a:gd name="connsiteY7" fmla="*/ 172244 h 393700"/>
              <a:gd name="connsiteX8" fmla="*/ 233836 w 344563"/>
              <a:gd name="connsiteY8" fmla="*/ 110728 h 393700"/>
              <a:gd name="connsiteX9" fmla="*/ 172320 w 344563"/>
              <a:gd name="connsiteY9" fmla="*/ 0 h 393700"/>
              <a:gd name="connsiteX10" fmla="*/ 270745 w 344563"/>
              <a:gd name="connsiteY10" fmla="*/ 98425 h 393700"/>
              <a:gd name="connsiteX11" fmla="*/ 270745 w 344563"/>
              <a:gd name="connsiteY11" fmla="*/ 110728 h 393700"/>
              <a:gd name="connsiteX12" fmla="*/ 172320 w 344563"/>
              <a:gd name="connsiteY12" fmla="*/ 209153 h 393700"/>
              <a:gd name="connsiteX13" fmla="*/ 73896 w 344563"/>
              <a:gd name="connsiteY13" fmla="*/ 110728 h 393700"/>
              <a:gd name="connsiteX14" fmla="*/ 73896 w 344563"/>
              <a:gd name="connsiteY14" fmla="*/ 98425 h 393700"/>
              <a:gd name="connsiteX15" fmla="*/ 172320 w 344563"/>
              <a:gd name="connsiteY15" fmla="*/ 0 h 393700"/>
              <a:gd name="connsiteX16" fmla="*/ 135411 w 344563"/>
              <a:gd name="connsiteY16" fmla="*/ 252214 h 393700"/>
              <a:gd name="connsiteX17" fmla="*/ 135411 w 344563"/>
              <a:gd name="connsiteY17" fmla="*/ 233759 h 393700"/>
              <a:gd name="connsiteX18" fmla="*/ 209230 w 344563"/>
              <a:gd name="connsiteY18" fmla="*/ 233759 h 393700"/>
              <a:gd name="connsiteX19" fmla="*/ 209230 w 344563"/>
              <a:gd name="connsiteY19" fmla="*/ 252214 h 393700"/>
              <a:gd name="connsiteX20" fmla="*/ 184931 w 344563"/>
              <a:gd name="connsiteY20" fmla="*/ 280588 h 393700"/>
              <a:gd name="connsiteX21" fmla="*/ 198618 w 344563"/>
              <a:gd name="connsiteY21" fmla="*/ 331569 h 393700"/>
              <a:gd name="connsiteX22" fmla="*/ 246139 w 344563"/>
              <a:gd name="connsiteY22" fmla="*/ 246063 h 393700"/>
              <a:gd name="connsiteX23" fmla="*/ 295351 w 344563"/>
              <a:gd name="connsiteY23" fmla="*/ 246063 h 393700"/>
              <a:gd name="connsiteX24" fmla="*/ 344564 w 344563"/>
              <a:gd name="connsiteY24" fmla="*/ 393700 h 393700"/>
              <a:gd name="connsiteX25" fmla="*/ 305655 w 344563"/>
              <a:gd name="connsiteY25" fmla="*/ 393700 h 393700"/>
              <a:gd name="connsiteX26" fmla="*/ 268746 w 344563"/>
              <a:gd name="connsiteY26" fmla="*/ 282972 h 393700"/>
              <a:gd name="connsiteX27" fmla="*/ 267823 w 344563"/>
              <a:gd name="connsiteY27" fmla="*/ 282972 h 393700"/>
              <a:gd name="connsiteX28" fmla="*/ 206308 w 344563"/>
              <a:gd name="connsiteY28" fmla="*/ 393700 h 393700"/>
              <a:gd name="connsiteX29" fmla="*/ 138256 w 344563"/>
              <a:gd name="connsiteY29" fmla="*/ 393700 h 393700"/>
              <a:gd name="connsiteX30" fmla="*/ 76741 w 344563"/>
              <a:gd name="connsiteY30" fmla="*/ 282972 h 393700"/>
              <a:gd name="connsiteX31" fmla="*/ 75818 w 344563"/>
              <a:gd name="connsiteY31" fmla="*/ 282972 h 393700"/>
              <a:gd name="connsiteX32" fmla="*/ 38909 w 344563"/>
              <a:gd name="connsiteY32" fmla="*/ 393700 h 393700"/>
              <a:gd name="connsiteX33" fmla="*/ 0 w 344563"/>
              <a:gd name="connsiteY33" fmla="*/ 393700 h 393700"/>
              <a:gd name="connsiteX34" fmla="*/ 49212 w 344563"/>
              <a:gd name="connsiteY34" fmla="*/ 246063 h 393700"/>
              <a:gd name="connsiteX35" fmla="*/ 98425 w 344563"/>
              <a:gd name="connsiteY35" fmla="*/ 246063 h 393700"/>
              <a:gd name="connsiteX36" fmla="*/ 145715 w 344563"/>
              <a:gd name="connsiteY36" fmla="*/ 331108 h 393700"/>
              <a:gd name="connsiteX37" fmla="*/ 159556 w 344563"/>
              <a:gd name="connsiteY37" fmla="*/ 280434 h 393700"/>
              <a:gd name="connsiteX38" fmla="*/ 135411 w 344563"/>
              <a:gd name="connsiteY38" fmla="*/ 252214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44563" h="393700">
                <a:moveTo>
                  <a:pt x="233836" y="110728"/>
                </a:moveTo>
                <a:lnTo>
                  <a:pt x="233836" y="98425"/>
                </a:lnTo>
                <a:cubicBezTo>
                  <a:pt x="233836" y="84584"/>
                  <a:pt x="229222" y="71819"/>
                  <a:pt x="221533" y="61516"/>
                </a:cubicBezTo>
                <a:lnTo>
                  <a:pt x="221533" y="61516"/>
                </a:lnTo>
                <a:lnTo>
                  <a:pt x="172320" y="98425"/>
                </a:lnTo>
                <a:lnTo>
                  <a:pt x="110805" y="98425"/>
                </a:lnTo>
                <a:lnTo>
                  <a:pt x="110805" y="110728"/>
                </a:lnTo>
                <a:cubicBezTo>
                  <a:pt x="110805" y="144716"/>
                  <a:pt x="138333" y="172244"/>
                  <a:pt x="172320" y="172244"/>
                </a:cubicBezTo>
                <a:cubicBezTo>
                  <a:pt x="206308" y="172244"/>
                  <a:pt x="233836" y="144716"/>
                  <a:pt x="233836" y="110728"/>
                </a:cubicBezTo>
                <a:close/>
                <a:moveTo>
                  <a:pt x="172320" y="0"/>
                </a:moveTo>
                <a:cubicBezTo>
                  <a:pt x="226685" y="0"/>
                  <a:pt x="270745" y="44061"/>
                  <a:pt x="270745" y="98425"/>
                </a:cubicBezTo>
                <a:lnTo>
                  <a:pt x="270745" y="110728"/>
                </a:lnTo>
                <a:cubicBezTo>
                  <a:pt x="270745" y="165093"/>
                  <a:pt x="226685" y="209153"/>
                  <a:pt x="172320" y="209153"/>
                </a:cubicBezTo>
                <a:cubicBezTo>
                  <a:pt x="117956" y="209153"/>
                  <a:pt x="73896" y="165093"/>
                  <a:pt x="73896" y="110728"/>
                </a:cubicBezTo>
                <a:lnTo>
                  <a:pt x="73896" y="98425"/>
                </a:lnTo>
                <a:cubicBezTo>
                  <a:pt x="73896" y="44061"/>
                  <a:pt x="117956" y="0"/>
                  <a:pt x="172320" y="0"/>
                </a:cubicBezTo>
                <a:close/>
                <a:moveTo>
                  <a:pt x="135411" y="252214"/>
                </a:moveTo>
                <a:lnTo>
                  <a:pt x="135411" y="233759"/>
                </a:lnTo>
                <a:lnTo>
                  <a:pt x="209230" y="233759"/>
                </a:lnTo>
                <a:lnTo>
                  <a:pt x="209230" y="252214"/>
                </a:lnTo>
                <a:lnTo>
                  <a:pt x="184931" y="280588"/>
                </a:lnTo>
                <a:lnTo>
                  <a:pt x="198618" y="331569"/>
                </a:lnTo>
                <a:lnTo>
                  <a:pt x="246139" y="246063"/>
                </a:lnTo>
                <a:lnTo>
                  <a:pt x="295351" y="246063"/>
                </a:lnTo>
                <a:lnTo>
                  <a:pt x="344564" y="393700"/>
                </a:lnTo>
                <a:lnTo>
                  <a:pt x="305655" y="393700"/>
                </a:lnTo>
                <a:lnTo>
                  <a:pt x="268746" y="282972"/>
                </a:lnTo>
                <a:lnTo>
                  <a:pt x="267823" y="282972"/>
                </a:lnTo>
                <a:cubicBezTo>
                  <a:pt x="227069" y="356252"/>
                  <a:pt x="206615" y="393162"/>
                  <a:pt x="206308" y="393700"/>
                </a:cubicBezTo>
                <a:lnTo>
                  <a:pt x="138256" y="393700"/>
                </a:lnTo>
                <a:cubicBezTo>
                  <a:pt x="137949" y="393162"/>
                  <a:pt x="117418" y="356252"/>
                  <a:pt x="76741" y="282972"/>
                </a:cubicBezTo>
                <a:lnTo>
                  <a:pt x="75818" y="282972"/>
                </a:lnTo>
                <a:lnTo>
                  <a:pt x="38909" y="393700"/>
                </a:lnTo>
                <a:lnTo>
                  <a:pt x="0" y="393700"/>
                </a:lnTo>
                <a:lnTo>
                  <a:pt x="49212" y="246063"/>
                </a:lnTo>
                <a:lnTo>
                  <a:pt x="98425" y="246063"/>
                </a:lnTo>
                <a:lnTo>
                  <a:pt x="145715" y="331108"/>
                </a:lnTo>
                <a:lnTo>
                  <a:pt x="159556" y="280434"/>
                </a:lnTo>
                <a:lnTo>
                  <a:pt x="135411" y="252214"/>
                </a:lnTo>
                <a:close/>
              </a:path>
            </a:pathLst>
          </a:custGeom>
          <a:solidFill>
            <a:schemeClr val="tx1"/>
          </a:solidFill>
          <a:ln w="76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0" name="Picture 129" descr="A black and grey logo  AI-generated content may be incorrect.">
            <a:extLst>
              <a:ext uri="{FF2B5EF4-FFF2-40B4-BE49-F238E27FC236}">
                <a16:creationId xmlns:a16="http://schemas.microsoft.com/office/drawing/2014/main" id="{92E08E4B-9CDD-AB11-9265-813A318A8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4233" y="5095118"/>
            <a:ext cx="626100" cy="168734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B3D359A-E03E-E252-CEBF-E2B953403559}"/>
              </a:ext>
            </a:extLst>
          </p:cNvPr>
          <p:cNvGrpSpPr/>
          <p:nvPr/>
        </p:nvGrpSpPr>
        <p:grpSpPr>
          <a:xfrm>
            <a:off x="2300985" y="7403910"/>
            <a:ext cx="11726328" cy="332659"/>
            <a:chOff x="3396521" y="7062103"/>
            <a:chExt cx="10630791" cy="365808"/>
          </a:xfrm>
        </p:grpSpPr>
        <p:sp>
          <p:nvSpPr>
            <p:cNvPr id="132" name="Google Shape;162;p17">
              <a:extLst>
                <a:ext uri="{FF2B5EF4-FFF2-40B4-BE49-F238E27FC236}">
                  <a16:creationId xmlns:a16="http://schemas.microsoft.com/office/drawing/2014/main" id="{78F00F21-6F30-1DA8-C269-D798422D25D8}"/>
                </a:ext>
              </a:extLst>
            </p:cNvPr>
            <p:cNvSpPr/>
            <p:nvPr/>
          </p:nvSpPr>
          <p:spPr>
            <a:xfrm>
              <a:off x="3396521" y="7062105"/>
              <a:ext cx="1954791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Data Recovery Tools</a:t>
              </a:r>
              <a:endParaRPr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133" name="Google Shape;162;p17">
              <a:extLst>
                <a:ext uri="{FF2B5EF4-FFF2-40B4-BE49-F238E27FC236}">
                  <a16:creationId xmlns:a16="http://schemas.microsoft.com/office/drawing/2014/main" id="{A4C63D0B-D349-87D8-1C66-0FD121B1BFB9}"/>
                </a:ext>
              </a:extLst>
            </p:cNvPr>
            <p:cNvSpPr/>
            <p:nvPr/>
          </p:nvSpPr>
          <p:spPr>
            <a:xfrm>
              <a:off x="12072521" y="7062104"/>
              <a:ext cx="1954791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Business Reports</a:t>
              </a:r>
              <a:endParaRPr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134" name="Google Shape;162;p17">
              <a:extLst>
                <a:ext uri="{FF2B5EF4-FFF2-40B4-BE49-F238E27FC236}">
                  <a16:creationId xmlns:a16="http://schemas.microsoft.com/office/drawing/2014/main" id="{35798D87-80E4-0639-1DB8-D94839711345}"/>
                </a:ext>
              </a:extLst>
            </p:cNvPr>
            <p:cNvSpPr/>
            <p:nvPr/>
          </p:nvSpPr>
          <p:spPr>
            <a:xfrm>
              <a:off x="9870037" y="7062103"/>
              <a:ext cx="1954791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Investigative Tooling &amp; Reports</a:t>
              </a:r>
              <a:endParaRPr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135" name="Google Shape;162;p17">
              <a:extLst>
                <a:ext uri="{FF2B5EF4-FFF2-40B4-BE49-F238E27FC236}">
                  <a16:creationId xmlns:a16="http://schemas.microsoft.com/office/drawing/2014/main" id="{3C75D39C-3BE6-746D-B73C-13B9B6D14BAA}"/>
                </a:ext>
              </a:extLst>
            </p:cNvPr>
            <p:cNvSpPr/>
            <p:nvPr/>
          </p:nvSpPr>
          <p:spPr>
            <a:xfrm>
              <a:off x="5539477" y="7062103"/>
              <a:ext cx="2031183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Governance Reports</a:t>
              </a:r>
              <a:endParaRPr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  <p:sp>
          <p:nvSpPr>
            <p:cNvPr id="136" name="Google Shape;162;p17">
              <a:extLst>
                <a:ext uri="{FF2B5EF4-FFF2-40B4-BE49-F238E27FC236}">
                  <a16:creationId xmlns:a16="http://schemas.microsoft.com/office/drawing/2014/main" id="{799EBCE2-55A5-DA7E-7333-11A225D07B2B}"/>
                </a:ext>
              </a:extLst>
            </p:cNvPr>
            <p:cNvSpPr/>
            <p:nvPr/>
          </p:nvSpPr>
          <p:spPr>
            <a:xfrm>
              <a:off x="7763787" y="7062103"/>
              <a:ext cx="1954791" cy="365806"/>
            </a:xfrm>
            <a:prstGeom prst="roundRect">
              <a:avLst>
                <a:gd name="adj" fmla="val 14836"/>
              </a:avLst>
            </a:prstGeom>
            <a:solidFill>
              <a:schemeClr val="bg1">
                <a:lumMod val="85000"/>
              </a:schemeClr>
            </a:solidFill>
            <a:ln w="28575">
              <a:noFill/>
            </a:ln>
            <a:effectLst/>
          </p:spPr>
          <p:txBody>
            <a:bodyPr spcFirstLastPara="1" wrap="square" lIns="108000" tIns="146280" rIns="146280" bIns="146280" anchor="ctr" anchorCtr="0">
              <a:no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1100" b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Flow Optimization Reports</a:t>
              </a:r>
              <a:endParaRPr sz="11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</p:grpSp>
      <p:sp>
        <p:nvSpPr>
          <p:cNvPr id="2" name="Subtitle 4">
            <a:extLst>
              <a:ext uri="{FF2B5EF4-FFF2-40B4-BE49-F238E27FC236}">
                <a16:creationId xmlns:a16="http://schemas.microsoft.com/office/drawing/2014/main" id="{5B3B56FB-E11A-1842-5F69-8819CFE36905}"/>
              </a:ext>
            </a:extLst>
          </p:cNvPr>
          <p:cNvSpPr txBox="1">
            <a:spLocks/>
          </p:cNvSpPr>
          <p:nvPr/>
        </p:nvSpPr>
        <p:spPr>
          <a:xfrm>
            <a:off x="466451" y="888296"/>
            <a:ext cx="4358641" cy="2013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0972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 cap="none" spc="160" baseline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1pPr>
            <a:lvl2pPr marL="585216" indent="0" algn="ctr" defTabSz="10972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2pPr>
            <a:lvl3pPr marL="1170432" indent="0" algn="ctr" defTabSz="10972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3pPr>
            <a:lvl4pPr marL="1755648" indent="0" algn="ctr" defTabSz="10972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4pPr>
            <a:lvl5pPr marL="2340864" indent="0" algn="ctr" defTabSz="10972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defRPr>
            </a:lvl5pPr>
            <a:lvl6pPr marL="29260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11296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96512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681728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/>
              <a:t>PILLAR 2: MONETIZE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2AC658-F1C9-8546-BF17-0BEDADCD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Coreignite</a:t>
            </a:r>
            <a:r>
              <a:rPr lang="en-US"/>
              <a:t> platform overview</a:t>
            </a:r>
          </a:p>
        </p:txBody>
      </p:sp>
    </p:spTree>
    <p:extLst>
      <p:ext uri="{BB962C8B-B14F-4D97-AF65-F5344CB8AC3E}">
        <p14:creationId xmlns:p14="http://schemas.microsoft.com/office/powerpoint/2010/main" val="36724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4BAAC366-A23C-9F76-229A-94ACE0ED3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>
            <a:extLst>
              <a:ext uri="{FF2B5EF4-FFF2-40B4-BE49-F238E27FC236}">
                <a16:creationId xmlns:a16="http://schemas.microsoft.com/office/drawing/2014/main" id="{2D797400-2A77-BE2B-4506-10A8D1AB4F56}"/>
              </a:ext>
            </a:extLst>
          </p:cNvPr>
          <p:cNvSpPr txBox="1"/>
          <p:nvPr/>
        </p:nvSpPr>
        <p:spPr>
          <a:xfrm>
            <a:off x="457200" y="3781309"/>
            <a:ext cx="5285874" cy="181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spcBef>
                <a:spcPts val="600"/>
              </a:spcBef>
              <a:spcAft>
                <a:spcPts val="400"/>
              </a:spcAft>
            </a:pPr>
            <a:r>
              <a:rPr lang="en-US" sz="2000" b="1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Lexend Medium"/>
              </a:rPr>
              <a:t>CoreIgnite Marketplace </a:t>
            </a:r>
            <a:r>
              <a:rPr lang="en-US" sz="2000">
                <a:solidFill>
                  <a:schemeClr val="bg2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  <a:sym typeface="Lexend Medium"/>
              </a:rPr>
              <a:t>displays all available financial applications and services. </a:t>
            </a:r>
          </a:p>
          <a:p>
            <a:pPr lvl="0">
              <a:spcBef>
                <a:spcPts val="600"/>
              </a:spcBef>
              <a:spcAft>
                <a:spcPts val="400"/>
              </a:spcAft>
            </a:pPr>
            <a:r>
              <a:rPr lang="en-US" sz="2000">
                <a:solidFill>
                  <a:schemeClr val="bg2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  <a:sym typeface="Lexend Medium"/>
              </a:rPr>
              <a:t>Users can install new applications, manage existing ones, and monitor their integration status from this central dashboard.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81E73B-7681-7B11-38F0-B7F3CA725D70}"/>
              </a:ext>
            </a:extLst>
          </p:cNvPr>
          <p:cNvGrpSpPr/>
          <p:nvPr/>
        </p:nvGrpSpPr>
        <p:grpSpPr>
          <a:xfrm>
            <a:off x="5541668" y="1601853"/>
            <a:ext cx="9088732" cy="5923971"/>
            <a:chOff x="5257799" y="1257297"/>
            <a:chExt cx="9944101" cy="64814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FC5574-3B9F-9895-AA3B-A307B266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" r="-824"/>
            <a:stretch>
              <a:fillRect/>
            </a:stretch>
          </p:blipFill>
          <p:spPr>
            <a:xfrm>
              <a:off x="5257799" y="1257297"/>
              <a:ext cx="9944101" cy="64814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AE0F58-6E23-580D-0080-CD37798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8440" y="1641459"/>
              <a:ext cx="8418680" cy="521654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5B3535-7B96-869C-1B46-4F9074E82662}"/>
              </a:ext>
            </a:extLst>
          </p:cNvPr>
          <p:cNvSpPr txBox="1"/>
          <p:nvPr/>
        </p:nvSpPr>
        <p:spPr>
          <a:xfrm>
            <a:off x="457200" y="1952970"/>
            <a:ext cx="5524500" cy="14772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lvl="0" defTabSz="1097236"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solidFill>
                  <a:schemeClr val="bg1"/>
                </a:solidFill>
                <a:latin typeface="GT Standard L Extended" pitchFamily="50" charset="0"/>
                <a:ea typeface="Inter Medium" panose="02000603000000020004" pitchFamily="50" charset="0"/>
                <a:cs typeface="Inter Medium" panose="02000603000000020004" pitchFamily="50" charset="0"/>
              </a:defRPr>
            </a:lvl1pPr>
          </a:lstStyle>
          <a:p>
            <a:r>
              <a:rPr lang="en-US">
                <a:sym typeface="Impact"/>
              </a:rPr>
              <a:t>CoreIgnite APP MARKETPLACE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63385949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B4184-4455-0E5B-DFD4-5FECABBE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751700E-7DA2-A7FB-EFCE-FCDBCA49DD4C}"/>
              </a:ext>
            </a:extLst>
          </p:cNvPr>
          <p:cNvGrpSpPr/>
          <p:nvPr/>
        </p:nvGrpSpPr>
        <p:grpSpPr>
          <a:xfrm>
            <a:off x="3541848" y="2861185"/>
            <a:ext cx="7546703" cy="4434662"/>
            <a:chOff x="3541848" y="2861185"/>
            <a:chExt cx="7546703" cy="44346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16A9442-CA62-0C88-82C1-508FEFC8F688}"/>
                </a:ext>
              </a:extLst>
            </p:cNvPr>
            <p:cNvGrpSpPr/>
            <p:nvPr/>
          </p:nvGrpSpPr>
          <p:grpSpPr>
            <a:xfrm rot="333437">
              <a:off x="5051591" y="2861185"/>
              <a:ext cx="3532361" cy="2936374"/>
              <a:chOff x="10006632" y="4202515"/>
              <a:chExt cx="3532361" cy="2936374"/>
            </a:xfrm>
          </p:grpSpPr>
          <p:sp>
            <p:nvSpPr>
              <p:cNvPr id="4" name="Magnetic Disk 3">
                <a:extLst>
                  <a:ext uri="{FF2B5EF4-FFF2-40B4-BE49-F238E27FC236}">
                    <a16:creationId xmlns:a16="http://schemas.microsoft.com/office/drawing/2014/main" id="{84231490-400E-902C-5BA4-D9556B03A018}"/>
                  </a:ext>
                </a:extLst>
              </p:cNvPr>
              <p:cNvSpPr/>
              <p:nvPr/>
            </p:nvSpPr>
            <p:spPr>
              <a:xfrm rot="21238767">
                <a:off x="10182364" y="5348154"/>
                <a:ext cx="3218140" cy="665018"/>
              </a:xfrm>
              <a:custGeom>
                <a:avLst/>
                <a:gdLst>
                  <a:gd name="csX0" fmla="*/ 0 w 3218140"/>
                  <a:gd name="csY0" fmla="*/ 110858 h 665018"/>
                  <a:gd name="csX1" fmla="*/ 1609070 w 3218140"/>
                  <a:gd name="csY1" fmla="*/ 0 h 665018"/>
                  <a:gd name="csX2" fmla="*/ 3218140 w 3218140"/>
                  <a:gd name="csY2" fmla="*/ 110858 h 665018"/>
                  <a:gd name="csX3" fmla="*/ 3218140 w 3218140"/>
                  <a:gd name="csY3" fmla="*/ 554159 h 665018"/>
                  <a:gd name="csX4" fmla="*/ 1609070 w 3218140"/>
                  <a:gd name="csY4" fmla="*/ 665018 h 665018"/>
                  <a:gd name="csX5" fmla="*/ 0 w 3218140"/>
                  <a:gd name="csY5" fmla="*/ 554159 h 665018"/>
                  <a:gd name="csX6" fmla="*/ 0 w 3218140"/>
                  <a:gd name="csY6" fmla="*/ 110858 h 665018"/>
                  <a:gd name="csX0" fmla="*/ 3218140 w 3218140"/>
                  <a:gd name="csY0" fmla="*/ 110858 h 665018"/>
                  <a:gd name="csX1" fmla="*/ 1609070 w 3218140"/>
                  <a:gd name="csY1" fmla="*/ 221717 h 665018"/>
                  <a:gd name="csX2" fmla="*/ 0 w 3218140"/>
                  <a:gd name="csY2" fmla="*/ 110858 h 665018"/>
                  <a:gd name="csX0" fmla="*/ 0 w 3218140"/>
                  <a:gd name="csY0" fmla="*/ 110858 h 665018"/>
                  <a:gd name="csX1" fmla="*/ 1609070 w 3218140"/>
                  <a:gd name="csY1" fmla="*/ 0 h 665018"/>
                  <a:gd name="csX2" fmla="*/ 3218140 w 3218140"/>
                  <a:gd name="csY2" fmla="*/ 110858 h 665018"/>
                  <a:gd name="csX3" fmla="*/ 3218140 w 3218140"/>
                  <a:gd name="csY3" fmla="*/ 554159 h 665018"/>
                  <a:gd name="csX4" fmla="*/ 1609070 w 3218140"/>
                  <a:gd name="csY4" fmla="*/ 665018 h 665018"/>
                  <a:gd name="csX5" fmla="*/ 0 w 3218140"/>
                  <a:gd name="csY5" fmla="*/ 554159 h 665018"/>
                  <a:gd name="csX6" fmla="*/ 0 w 3218140"/>
                  <a:gd name="csY6" fmla="*/ 110858 h 6650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3218140" h="665018" stroke="0" extrusionOk="0">
                    <a:moveTo>
                      <a:pt x="0" y="110858"/>
                    </a:moveTo>
                    <a:cubicBezTo>
                      <a:pt x="-38158" y="26073"/>
                      <a:pt x="663008" y="21593"/>
                      <a:pt x="1609070" y="0"/>
                    </a:cubicBezTo>
                    <a:cubicBezTo>
                      <a:pt x="2505237" y="1608"/>
                      <a:pt x="3208521" y="49916"/>
                      <a:pt x="3218140" y="110858"/>
                    </a:cubicBezTo>
                    <a:cubicBezTo>
                      <a:pt x="3234392" y="279707"/>
                      <a:pt x="3214557" y="474727"/>
                      <a:pt x="3218140" y="554159"/>
                    </a:cubicBezTo>
                    <a:cubicBezTo>
                      <a:pt x="3172302" y="590328"/>
                      <a:pt x="2610252" y="718845"/>
                      <a:pt x="1609070" y="665018"/>
                    </a:cubicBezTo>
                    <a:cubicBezTo>
                      <a:pt x="723319" y="665348"/>
                      <a:pt x="445" y="614492"/>
                      <a:pt x="0" y="554159"/>
                    </a:cubicBezTo>
                    <a:cubicBezTo>
                      <a:pt x="21575" y="386886"/>
                      <a:pt x="-38173" y="281633"/>
                      <a:pt x="0" y="110858"/>
                    </a:cubicBezTo>
                    <a:close/>
                  </a:path>
                  <a:path w="3218140" h="665018" fill="none" extrusionOk="0">
                    <a:moveTo>
                      <a:pt x="3218140" y="110858"/>
                    </a:moveTo>
                    <a:cubicBezTo>
                      <a:pt x="3159555" y="162630"/>
                      <a:pt x="2543025" y="258868"/>
                      <a:pt x="1609070" y="221717"/>
                    </a:cubicBezTo>
                    <a:cubicBezTo>
                      <a:pt x="722269" y="224289"/>
                      <a:pt x="117" y="173319"/>
                      <a:pt x="0" y="110858"/>
                    </a:cubicBezTo>
                  </a:path>
                  <a:path w="3218140" h="665018" fill="none" extrusionOk="0">
                    <a:moveTo>
                      <a:pt x="0" y="110858"/>
                    </a:moveTo>
                    <a:cubicBezTo>
                      <a:pt x="-6050" y="193437"/>
                      <a:pt x="818244" y="-57955"/>
                      <a:pt x="1609070" y="0"/>
                    </a:cubicBezTo>
                    <a:cubicBezTo>
                      <a:pt x="2496904" y="1102"/>
                      <a:pt x="3212434" y="49914"/>
                      <a:pt x="3218140" y="110858"/>
                    </a:cubicBezTo>
                    <a:cubicBezTo>
                      <a:pt x="3210384" y="164390"/>
                      <a:pt x="3199083" y="344324"/>
                      <a:pt x="3218140" y="554159"/>
                    </a:cubicBezTo>
                    <a:cubicBezTo>
                      <a:pt x="3227537" y="561672"/>
                      <a:pt x="2409556" y="660035"/>
                      <a:pt x="1609070" y="665018"/>
                    </a:cubicBezTo>
                    <a:cubicBezTo>
                      <a:pt x="728430" y="671810"/>
                      <a:pt x="-3243" y="625200"/>
                      <a:pt x="0" y="554159"/>
                    </a:cubicBezTo>
                    <a:cubicBezTo>
                      <a:pt x="6847" y="423701"/>
                      <a:pt x="36153" y="155286"/>
                      <a:pt x="0" y="110858"/>
                    </a:cubicBezTo>
                    <a:close/>
                  </a:path>
                  <a:path w="3218140" h="665018" fill="none" stroke="0" extrusionOk="0">
                    <a:moveTo>
                      <a:pt x="3218140" y="110858"/>
                    </a:moveTo>
                    <a:cubicBezTo>
                      <a:pt x="3214122" y="133792"/>
                      <a:pt x="2424985" y="322628"/>
                      <a:pt x="1609070" y="221717"/>
                    </a:cubicBezTo>
                    <a:cubicBezTo>
                      <a:pt x="722447" y="222784"/>
                      <a:pt x="6928" y="173772"/>
                      <a:pt x="0" y="110858"/>
                    </a:cubicBezTo>
                  </a:path>
                  <a:path w="3218140" h="665018" fill="none" stroke="0" extrusionOk="0">
                    <a:moveTo>
                      <a:pt x="0" y="110858"/>
                    </a:moveTo>
                    <a:cubicBezTo>
                      <a:pt x="76390" y="167276"/>
                      <a:pt x="792395" y="88016"/>
                      <a:pt x="1609070" y="0"/>
                    </a:cubicBezTo>
                    <a:cubicBezTo>
                      <a:pt x="2504898" y="-6392"/>
                      <a:pt x="3219432" y="43531"/>
                      <a:pt x="3218140" y="110858"/>
                    </a:cubicBezTo>
                    <a:cubicBezTo>
                      <a:pt x="3248891" y="308775"/>
                      <a:pt x="3192817" y="473644"/>
                      <a:pt x="3218140" y="554159"/>
                    </a:cubicBezTo>
                    <a:cubicBezTo>
                      <a:pt x="3199161" y="614060"/>
                      <a:pt x="2442011" y="551706"/>
                      <a:pt x="1609070" y="665018"/>
                    </a:cubicBezTo>
                    <a:cubicBezTo>
                      <a:pt x="721152" y="656755"/>
                      <a:pt x="-5079" y="618372"/>
                      <a:pt x="0" y="554159"/>
                    </a:cubicBezTo>
                    <a:cubicBezTo>
                      <a:pt x="-37075" y="475329"/>
                      <a:pt x="10132" y="188957"/>
                      <a:pt x="0" y="110858"/>
                    </a:cubicBezTo>
                    <a:close/>
                  </a:path>
                </a:pathLst>
              </a:custGeom>
              <a:solidFill>
                <a:srgbClr val="6155CB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flowChartMagneticDisk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</p:txBody>
          </p:sp>
          <p:sp>
            <p:nvSpPr>
              <p:cNvPr id="14" name="Magnetic Disk 13">
                <a:extLst>
                  <a:ext uri="{FF2B5EF4-FFF2-40B4-BE49-F238E27FC236}">
                    <a16:creationId xmlns:a16="http://schemas.microsoft.com/office/drawing/2014/main" id="{D20CE529-6984-D14C-4176-6F596FA67245}"/>
                  </a:ext>
                </a:extLst>
              </p:cNvPr>
              <p:cNvSpPr/>
              <p:nvPr/>
            </p:nvSpPr>
            <p:spPr>
              <a:xfrm rot="21238767">
                <a:off x="10320853" y="6473871"/>
                <a:ext cx="3218140" cy="665018"/>
              </a:xfrm>
              <a:custGeom>
                <a:avLst/>
                <a:gdLst>
                  <a:gd name="csX0" fmla="*/ 0 w 3218140"/>
                  <a:gd name="csY0" fmla="*/ 110858 h 665018"/>
                  <a:gd name="csX1" fmla="*/ 1609070 w 3218140"/>
                  <a:gd name="csY1" fmla="*/ 0 h 665018"/>
                  <a:gd name="csX2" fmla="*/ 3218140 w 3218140"/>
                  <a:gd name="csY2" fmla="*/ 110858 h 665018"/>
                  <a:gd name="csX3" fmla="*/ 3218140 w 3218140"/>
                  <a:gd name="csY3" fmla="*/ 554159 h 665018"/>
                  <a:gd name="csX4" fmla="*/ 1609070 w 3218140"/>
                  <a:gd name="csY4" fmla="*/ 665018 h 665018"/>
                  <a:gd name="csX5" fmla="*/ 0 w 3218140"/>
                  <a:gd name="csY5" fmla="*/ 554159 h 665018"/>
                  <a:gd name="csX6" fmla="*/ 0 w 3218140"/>
                  <a:gd name="csY6" fmla="*/ 110858 h 665018"/>
                  <a:gd name="csX0" fmla="*/ 3218140 w 3218140"/>
                  <a:gd name="csY0" fmla="*/ 110858 h 665018"/>
                  <a:gd name="csX1" fmla="*/ 1609070 w 3218140"/>
                  <a:gd name="csY1" fmla="*/ 221717 h 665018"/>
                  <a:gd name="csX2" fmla="*/ 0 w 3218140"/>
                  <a:gd name="csY2" fmla="*/ 110858 h 665018"/>
                  <a:gd name="csX0" fmla="*/ 0 w 3218140"/>
                  <a:gd name="csY0" fmla="*/ 110858 h 665018"/>
                  <a:gd name="csX1" fmla="*/ 1609070 w 3218140"/>
                  <a:gd name="csY1" fmla="*/ 0 h 665018"/>
                  <a:gd name="csX2" fmla="*/ 3218140 w 3218140"/>
                  <a:gd name="csY2" fmla="*/ 110858 h 665018"/>
                  <a:gd name="csX3" fmla="*/ 3218140 w 3218140"/>
                  <a:gd name="csY3" fmla="*/ 554159 h 665018"/>
                  <a:gd name="csX4" fmla="*/ 1609070 w 3218140"/>
                  <a:gd name="csY4" fmla="*/ 665018 h 665018"/>
                  <a:gd name="csX5" fmla="*/ 0 w 3218140"/>
                  <a:gd name="csY5" fmla="*/ 554159 h 665018"/>
                  <a:gd name="csX6" fmla="*/ 0 w 3218140"/>
                  <a:gd name="csY6" fmla="*/ 110858 h 6650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3218140" h="665018" stroke="0" extrusionOk="0">
                    <a:moveTo>
                      <a:pt x="0" y="110858"/>
                    </a:moveTo>
                    <a:cubicBezTo>
                      <a:pt x="-38158" y="26073"/>
                      <a:pt x="663008" y="21593"/>
                      <a:pt x="1609070" y="0"/>
                    </a:cubicBezTo>
                    <a:cubicBezTo>
                      <a:pt x="2505237" y="1608"/>
                      <a:pt x="3208521" y="49916"/>
                      <a:pt x="3218140" y="110858"/>
                    </a:cubicBezTo>
                    <a:cubicBezTo>
                      <a:pt x="3234392" y="279707"/>
                      <a:pt x="3214557" y="474727"/>
                      <a:pt x="3218140" y="554159"/>
                    </a:cubicBezTo>
                    <a:cubicBezTo>
                      <a:pt x="3172302" y="590328"/>
                      <a:pt x="2610252" y="718845"/>
                      <a:pt x="1609070" y="665018"/>
                    </a:cubicBezTo>
                    <a:cubicBezTo>
                      <a:pt x="723319" y="665348"/>
                      <a:pt x="445" y="614492"/>
                      <a:pt x="0" y="554159"/>
                    </a:cubicBezTo>
                    <a:cubicBezTo>
                      <a:pt x="21575" y="386886"/>
                      <a:pt x="-38173" y="281633"/>
                      <a:pt x="0" y="110858"/>
                    </a:cubicBezTo>
                    <a:close/>
                  </a:path>
                  <a:path w="3218140" h="665018" fill="none" extrusionOk="0">
                    <a:moveTo>
                      <a:pt x="3218140" y="110858"/>
                    </a:moveTo>
                    <a:cubicBezTo>
                      <a:pt x="3159555" y="162630"/>
                      <a:pt x="2543025" y="258868"/>
                      <a:pt x="1609070" y="221717"/>
                    </a:cubicBezTo>
                    <a:cubicBezTo>
                      <a:pt x="722269" y="224289"/>
                      <a:pt x="117" y="173319"/>
                      <a:pt x="0" y="110858"/>
                    </a:cubicBezTo>
                  </a:path>
                  <a:path w="3218140" h="665018" fill="none" extrusionOk="0">
                    <a:moveTo>
                      <a:pt x="0" y="110858"/>
                    </a:moveTo>
                    <a:cubicBezTo>
                      <a:pt x="-6050" y="193437"/>
                      <a:pt x="818244" y="-57955"/>
                      <a:pt x="1609070" y="0"/>
                    </a:cubicBezTo>
                    <a:cubicBezTo>
                      <a:pt x="2496904" y="1102"/>
                      <a:pt x="3212434" y="49914"/>
                      <a:pt x="3218140" y="110858"/>
                    </a:cubicBezTo>
                    <a:cubicBezTo>
                      <a:pt x="3210384" y="164390"/>
                      <a:pt x="3199083" y="344324"/>
                      <a:pt x="3218140" y="554159"/>
                    </a:cubicBezTo>
                    <a:cubicBezTo>
                      <a:pt x="3227537" y="561672"/>
                      <a:pt x="2409556" y="660035"/>
                      <a:pt x="1609070" y="665018"/>
                    </a:cubicBezTo>
                    <a:cubicBezTo>
                      <a:pt x="728430" y="671810"/>
                      <a:pt x="-3243" y="625200"/>
                      <a:pt x="0" y="554159"/>
                    </a:cubicBezTo>
                    <a:cubicBezTo>
                      <a:pt x="6847" y="423701"/>
                      <a:pt x="36153" y="155286"/>
                      <a:pt x="0" y="110858"/>
                    </a:cubicBezTo>
                    <a:close/>
                  </a:path>
                  <a:path w="3218140" h="665018" fill="none" stroke="0" extrusionOk="0">
                    <a:moveTo>
                      <a:pt x="3218140" y="110858"/>
                    </a:moveTo>
                    <a:cubicBezTo>
                      <a:pt x="3214122" y="133792"/>
                      <a:pt x="2424985" y="322628"/>
                      <a:pt x="1609070" y="221717"/>
                    </a:cubicBezTo>
                    <a:cubicBezTo>
                      <a:pt x="722447" y="222784"/>
                      <a:pt x="6928" y="173772"/>
                      <a:pt x="0" y="110858"/>
                    </a:cubicBezTo>
                  </a:path>
                  <a:path w="3218140" h="665018" fill="none" stroke="0" extrusionOk="0">
                    <a:moveTo>
                      <a:pt x="0" y="110858"/>
                    </a:moveTo>
                    <a:cubicBezTo>
                      <a:pt x="76390" y="167276"/>
                      <a:pt x="792395" y="88016"/>
                      <a:pt x="1609070" y="0"/>
                    </a:cubicBezTo>
                    <a:cubicBezTo>
                      <a:pt x="2504898" y="-6392"/>
                      <a:pt x="3219432" y="43531"/>
                      <a:pt x="3218140" y="110858"/>
                    </a:cubicBezTo>
                    <a:cubicBezTo>
                      <a:pt x="3248891" y="308775"/>
                      <a:pt x="3192817" y="473644"/>
                      <a:pt x="3218140" y="554159"/>
                    </a:cubicBezTo>
                    <a:cubicBezTo>
                      <a:pt x="3199161" y="614060"/>
                      <a:pt x="2442011" y="551706"/>
                      <a:pt x="1609070" y="665018"/>
                    </a:cubicBezTo>
                    <a:cubicBezTo>
                      <a:pt x="721152" y="656755"/>
                      <a:pt x="-5079" y="618372"/>
                      <a:pt x="0" y="554159"/>
                    </a:cubicBezTo>
                    <a:cubicBezTo>
                      <a:pt x="-37075" y="475329"/>
                      <a:pt x="10132" y="188957"/>
                      <a:pt x="0" y="110858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flowChartMagneticDisk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</p:txBody>
          </p:sp>
          <p:sp>
            <p:nvSpPr>
              <p:cNvPr id="15" name="Magnetic Disk 14">
                <a:extLst>
                  <a:ext uri="{FF2B5EF4-FFF2-40B4-BE49-F238E27FC236}">
                    <a16:creationId xmlns:a16="http://schemas.microsoft.com/office/drawing/2014/main" id="{159E3C12-8A76-B075-462F-B9D8B489CAD8}"/>
                  </a:ext>
                </a:extLst>
              </p:cNvPr>
              <p:cNvSpPr/>
              <p:nvPr/>
            </p:nvSpPr>
            <p:spPr>
              <a:xfrm rot="21238767">
                <a:off x="10006632" y="4202515"/>
                <a:ext cx="3218140" cy="665018"/>
              </a:xfrm>
              <a:custGeom>
                <a:avLst/>
                <a:gdLst>
                  <a:gd name="csX0" fmla="*/ 0 w 3218140"/>
                  <a:gd name="csY0" fmla="*/ 110858 h 665018"/>
                  <a:gd name="csX1" fmla="*/ 1609070 w 3218140"/>
                  <a:gd name="csY1" fmla="*/ 0 h 665018"/>
                  <a:gd name="csX2" fmla="*/ 3218140 w 3218140"/>
                  <a:gd name="csY2" fmla="*/ 110858 h 665018"/>
                  <a:gd name="csX3" fmla="*/ 3218140 w 3218140"/>
                  <a:gd name="csY3" fmla="*/ 554159 h 665018"/>
                  <a:gd name="csX4" fmla="*/ 1609070 w 3218140"/>
                  <a:gd name="csY4" fmla="*/ 665018 h 665018"/>
                  <a:gd name="csX5" fmla="*/ 0 w 3218140"/>
                  <a:gd name="csY5" fmla="*/ 554159 h 665018"/>
                  <a:gd name="csX6" fmla="*/ 0 w 3218140"/>
                  <a:gd name="csY6" fmla="*/ 110858 h 665018"/>
                  <a:gd name="csX0" fmla="*/ 3218140 w 3218140"/>
                  <a:gd name="csY0" fmla="*/ 110858 h 665018"/>
                  <a:gd name="csX1" fmla="*/ 1609070 w 3218140"/>
                  <a:gd name="csY1" fmla="*/ 221717 h 665018"/>
                  <a:gd name="csX2" fmla="*/ 0 w 3218140"/>
                  <a:gd name="csY2" fmla="*/ 110858 h 665018"/>
                  <a:gd name="csX0" fmla="*/ 0 w 3218140"/>
                  <a:gd name="csY0" fmla="*/ 110858 h 665018"/>
                  <a:gd name="csX1" fmla="*/ 1609070 w 3218140"/>
                  <a:gd name="csY1" fmla="*/ 0 h 665018"/>
                  <a:gd name="csX2" fmla="*/ 3218140 w 3218140"/>
                  <a:gd name="csY2" fmla="*/ 110858 h 665018"/>
                  <a:gd name="csX3" fmla="*/ 3218140 w 3218140"/>
                  <a:gd name="csY3" fmla="*/ 554159 h 665018"/>
                  <a:gd name="csX4" fmla="*/ 1609070 w 3218140"/>
                  <a:gd name="csY4" fmla="*/ 665018 h 665018"/>
                  <a:gd name="csX5" fmla="*/ 0 w 3218140"/>
                  <a:gd name="csY5" fmla="*/ 554159 h 665018"/>
                  <a:gd name="csX6" fmla="*/ 0 w 3218140"/>
                  <a:gd name="csY6" fmla="*/ 110858 h 6650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3218140" h="665018" stroke="0" extrusionOk="0">
                    <a:moveTo>
                      <a:pt x="0" y="110858"/>
                    </a:moveTo>
                    <a:cubicBezTo>
                      <a:pt x="-38158" y="26073"/>
                      <a:pt x="663008" y="21593"/>
                      <a:pt x="1609070" y="0"/>
                    </a:cubicBezTo>
                    <a:cubicBezTo>
                      <a:pt x="2505237" y="1608"/>
                      <a:pt x="3208521" y="49916"/>
                      <a:pt x="3218140" y="110858"/>
                    </a:cubicBezTo>
                    <a:cubicBezTo>
                      <a:pt x="3234392" y="279707"/>
                      <a:pt x="3214557" y="474727"/>
                      <a:pt x="3218140" y="554159"/>
                    </a:cubicBezTo>
                    <a:cubicBezTo>
                      <a:pt x="3172302" y="590328"/>
                      <a:pt x="2610252" y="718845"/>
                      <a:pt x="1609070" y="665018"/>
                    </a:cubicBezTo>
                    <a:cubicBezTo>
                      <a:pt x="723319" y="665348"/>
                      <a:pt x="445" y="614492"/>
                      <a:pt x="0" y="554159"/>
                    </a:cubicBezTo>
                    <a:cubicBezTo>
                      <a:pt x="21575" y="386886"/>
                      <a:pt x="-38173" y="281633"/>
                      <a:pt x="0" y="110858"/>
                    </a:cubicBezTo>
                    <a:close/>
                  </a:path>
                  <a:path w="3218140" h="665018" fill="none" extrusionOk="0">
                    <a:moveTo>
                      <a:pt x="3218140" y="110858"/>
                    </a:moveTo>
                    <a:cubicBezTo>
                      <a:pt x="3159555" y="162630"/>
                      <a:pt x="2543025" y="258868"/>
                      <a:pt x="1609070" y="221717"/>
                    </a:cubicBezTo>
                    <a:cubicBezTo>
                      <a:pt x="722269" y="224289"/>
                      <a:pt x="117" y="173319"/>
                      <a:pt x="0" y="110858"/>
                    </a:cubicBezTo>
                  </a:path>
                  <a:path w="3218140" h="665018" fill="none" extrusionOk="0">
                    <a:moveTo>
                      <a:pt x="0" y="110858"/>
                    </a:moveTo>
                    <a:cubicBezTo>
                      <a:pt x="-6050" y="193437"/>
                      <a:pt x="818244" y="-57955"/>
                      <a:pt x="1609070" y="0"/>
                    </a:cubicBezTo>
                    <a:cubicBezTo>
                      <a:pt x="2496904" y="1102"/>
                      <a:pt x="3212434" y="49914"/>
                      <a:pt x="3218140" y="110858"/>
                    </a:cubicBezTo>
                    <a:cubicBezTo>
                      <a:pt x="3210384" y="164390"/>
                      <a:pt x="3199083" y="344324"/>
                      <a:pt x="3218140" y="554159"/>
                    </a:cubicBezTo>
                    <a:cubicBezTo>
                      <a:pt x="3227537" y="561672"/>
                      <a:pt x="2409556" y="660035"/>
                      <a:pt x="1609070" y="665018"/>
                    </a:cubicBezTo>
                    <a:cubicBezTo>
                      <a:pt x="728430" y="671810"/>
                      <a:pt x="-3243" y="625200"/>
                      <a:pt x="0" y="554159"/>
                    </a:cubicBezTo>
                    <a:cubicBezTo>
                      <a:pt x="6847" y="423701"/>
                      <a:pt x="36153" y="155286"/>
                      <a:pt x="0" y="110858"/>
                    </a:cubicBezTo>
                    <a:close/>
                  </a:path>
                  <a:path w="3218140" h="665018" fill="none" stroke="0" extrusionOk="0">
                    <a:moveTo>
                      <a:pt x="3218140" y="110858"/>
                    </a:moveTo>
                    <a:cubicBezTo>
                      <a:pt x="3214122" y="133792"/>
                      <a:pt x="2424985" y="322628"/>
                      <a:pt x="1609070" y="221717"/>
                    </a:cubicBezTo>
                    <a:cubicBezTo>
                      <a:pt x="722447" y="222784"/>
                      <a:pt x="6928" y="173772"/>
                      <a:pt x="0" y="110858"/>
                    </a:cubicBezTo>
                  </a:path>
                  <a:path w="3218140" h="665018" fill="none" stroke="0" extrusionOk="0">
                    <a:moveTo>
                      <a:pt x="0" y="110858"/>
                    </a:moveTo>
                    <a:cubicBezTo>
                      <a:pt x="76390" y="167276"/>
                      <a:pt x="792395" y="88016"/>
                      <a:pt x="1609070" y="0"/>
                    </a:cubicBezTo>
                    <a:cubicBezTo>
                      <a:pt x="2504898" y="-6392"/>
                      <a:pt x="3219432" y="43531"/>
                      <a:pt x="3218140" y="110858"/>
                    </a:cubicBezTo>
                    <a:cubicBezTo>
                      <a:pt x="3248891" y="308775"/>
                      <a:pt x="3192817" y="473644"/>
                      <a:pt x="3218140" y="554159"/>
                    </a:cubicBezTo>
                    <a:cubicBezTo>
                      <a:pt x="3199161" y="614060"/>
                      <a:pt x="2442011" y="551706"/>
                      <a:pt x="1609070" y="665018"/>
                    </a:cubicBezTo>
                    <a:cubicBezTo>
                      <a:pt x="721152" y="656755"/>
                      <a:pt x="-5079" y="618372"/>
                      <a:pt x="0" y="554159"/>
                    </a:cubicBezTo>
                    <a:cubicBezTo>
                      <a:pt x="-37075" y="475329"/>
                      <a:pt x="10132" y="188957"/>
                      <a:pt x="0" y="11085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flowChartMagneticDisk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latin typeface="Inter Light" panose="02000403000000020004" pitchFamily="50" charset="0"/>
                  <a:ea typeface="Inter Light" panose="02000403000000020004" pitchFamily="50" charset="0"/>
                  <a:cs typeface="Inter Light" panose="02000403000000020004" pitchFamily="50" charset="0"/>
                </a:endParaRPr>
              </a:p>
            </p:txBody>
          </p:sp>
        </p:grp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DB41D365-B788-CEB8-EE46-199AE4DB9EDD}"/>
                </a:ext>
              </a:extLst>
            </p:cNvPr>
            <p:cNvSpPr/>
            <p:nvPr/>
          </p:nvSpPr>
          <p:spPr>
            <a:xfrm>
              <a:off x="3541848" y="6747207"/>
              <a:ext cx="7546703" cy="54864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9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GT Standard L Extended" pitchFamily="2" charset="77"/>
                  <a:ea typeface="Inter Light" panose="02000403000000020004" pitchFamily="50" charset="0"/>
                  <a:cs typeface="Inter Light" panose="02000403000000020004" pitchFamily="50" charset="0"/>
                </a:rPr>
                <a:t>Baseline Stack Requirements</a:t>
              </a:r>
            </a:p>
          </p:txBody>
        </p:sp>
      </p:grpSp>
      <p:sp>
        <p:nvSpPr>
          <p:cNvPr id="2" name="Subtitle 1">
            <a:extLst>
              <a:ext uri="{FF2B5EF4-FFF2-40B4-BE49-F238E27FC236}">
                <a16:creationId xmlns:a16="http://schemas.microsoft.com/office/drawing/2014/main" id="{BDD0D1D2-CC54-BAD4-DF14-210B2BB82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51" y="888296"/>
            <a:ext cx="5601196" cy="201337"/>
          </a:xfrm>
        </p:spPr>
        <p:txBody>
          <a:bodyPr/>
          <a:lstStyle/>
          <a:p>
            <a:r>
              <a:rPr lang="en-US"/>
              <a:t>The path to tomorrow – leveraging a true Financial Services Operating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C79936-2A8F-4235-A768-6DBC72F8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Functional Areas of Relevance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02F1E9-829C-64AB-9E3A-6822AAABE8E1}"/>
              </a:ext>
            </a:extLst>
          </p:cNvPr>
          <p:cNvSpPr/>
          <p:nvPr/>
        </p:nvSpPr>
        <p:spPr>
          <a:xfrm>
            <a:off x="484187" y="3010960"/>
            <a:ext cx="4164695" cy="10972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20"/>
              </a:spcBef>
            </a:pPr>
            <a:r>
              <a:rPr lang="en-US" sz="1600" b="1" dirty="0">
                <a:solidFill>
                  <a:schemeClr val="accent2"/>
                </a:solidFill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rPr>
              <a:t>Current State</a:t>
            </a:r>
          </a:p>
          <a:p>
            <a:pPr algn="ctr"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Infrastructure, budget, people capacity, higher priorities, and operational constraints</a:t>
            </a:r>
            <a:endParaRPr lang="en-US" sz="1600" dirty="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AC604BB-4021-819D-7B80-E313ECCB4E8F}"/>
              </a:ext>
            </a:extLst>
          </p:cNvPr>
          <p:cNvSpPr/>
          <p:nvPr/>
        </p:nvSpPr>
        <p:spPr>
          <a:xfrm>
            <a:off x="4678071" y="3540336"/>
            <a:ext cx="5355771" cy="2344054"/>
          </a:xfrm>
          <a:custGeom>
            <a:avLst/>
            <a:gdLst>
              <a:gd name="csX0" fmla="*/ 0 w 5355771"/>
              <a:gd name="csY0" fmla="*/ 0 h 2051048"/>
              <a:gd name="csX1" fmla="*/ 1614196 w 5355771"/>
              <a:gd name="csY1" fmla="*/ 1828800 h 2051048"/>
              <a:gd name="csX2" fmla="*/ 3872204 w 5355771"/>
              <a:gd name="csY2" fmla="*/ 1819469 h 2051048"/>
              <a:gd name="csX3" fmla="*/ 5355771 w 5355771"/>
              <a:gd name="csY3" fmla="*/ 18661 h 2051048"/>
              <a:gd name="csX0" fmla="*/ 0 w 5355771"/>
              <a:gd name="csY0" fmla="*/ 0 h 2051048"/>
              <a:gd name="csX1" fmla="*/ 1614196 w 5355771"/>
              <a:gd name="csY1" fmla="*/ 1828800 h 2051048"/>
              <a:gd name="csX2" fmla="*/ 3872204 w 5355771"/>
              <a:gd name="csY2" fmla="*/ 1819469 h 2051048"/>
              <a:gd name="csX3" fmla="*/ 5355771 w 5355771"/>
              <a:gd name="csY3" fmla="*/ 18661 h 2051048"/>
              <a:gd name="csX0" fmla="*/ 0 w 5355771"/>
              <a:gd name="csY0" fmla="*/ 0 h 2051048"/>
              <a:gd name="csX1" fmla="*/ 1614196 w 5355771"/>
              <a:gd name="csY1" fmla="*/ 1828800 h 2051048"/>
              <a:gd name="csX2" fmla="*/ 3872204 w 5355771"/>
              <a:gd name="csY2" fmla="*/ 1819469 h 2051048"/>
              <a:gd name="csX3" fmla="*/ 5355771 w 5355771"/>
              <a:gd name="csY3" fmla="*/ 18661 h 2051048"/>
              <a:gd name="csX0" fmla="*/ 0 w 5355771"/>
              <a:gd name="csY0" fmla="*/ 0 h 2074162"/>
              <a:gd name="csX1" fmla="*/ 1614196 w 5355771"/>
              <a:gd name="csY1" fmla="*/ 1828800 h 2074162"/>
              <a:gd name="csX2" fmla="*/ 3750906 w 5355771"/>
              <a:gd name="csY2" fmla="*/ 1859883 h 2074162"/>
              <a:gd name="csX3" fmla="*/ 5355771 w 5355771"/>
              <a:gd name="csY3" fmla="*/ 18661 h 2074162"/>
              <a:gd name="csX0" fmla="*/ 0 w 5355771"/>
              <a:gd name="csY0" fmla="*/ 0 h 1828805"/>
              <a:gd name="csX1" fmla="*/ 1614196 w 5355771"/>
              <a:gd name="csY1" fmla="*/ 1828800 h 1828805"/>
              <a:gd name="csX2" fmla="*/ 5355771 w 5355771"/>
              <a:gd name="csY2" fmla="*/ 18661 h 1828805"/>
              <a:gd name="csX0" fmla="*/ 0 w 5355771"/>
              <a:gd name="csY0" fmla="*/ 0 h 1950047"/>
              <a:gd name="csX1" fmla="*/ 2668555 w 5355771"/>
              <a:gd name="csY1" fmla="*/ 1950043 h 1950047"/>
              <a:gd name="csX2" fmla="*/ 5355771 w 5355771"/>
              <a:gd name="csY2" fmla="*/ 18661 h 1950047"/>
              <a:gd name="csX0" fmla="*/ 0 w 5355771"/>
              <a:gd name="csY0" fmla="*/ 0 h 1950356"/>
              <a:gd name="csX1" fmla="*/ 2668555 w 5355771"/>
              <a:gd name="csY1" fmla="*/ 1950043 h 1950356"/>
              <a:gd name="csX2" fmla="*/ 5355771 w 5355771"/>
              <a:gd name="csY2" fmla="*/ 18661 h 1950356"/>
              <a:gd name="csX0" fmla="*/ 0 w 5355771"/>
              <a:gd name="csY0" fmla="*/ 0 h 1950356"/>
              <a:gd name="csX1" fmla="*/ 2668555 w 5355771"/>
              <a:gd name="csY1" fmla="*/ 1950043 h 1950356"/>
              <a:gd name="csX2" fmla="*/ 5355771 w 5355771"/>
              <a:gd name="csY2" fmla="*/ 18661 h 1950356"/>
              <a:gd name="csX0" fmla="*/ 0 w 5355771"/>
              <a:gd name="csY0" fmla="*/ 0 h 1950168"/>
              <a:gd name="csX1" fmla="*/ 2668555 w 5355771"/>
              <a:gd name="csY1" fmla="*/ 1950043 h 1950168"/>
              <a:gd name="csX2" fmla="*/ 5355771 w 5355771"/>
              <a:gd name="csY2" fmla="*/ 18661 h 19501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355771" h="1950168">
                <a:moveTo>
                  <a:pt x="0" y="0"/>
                </a:moveTo>
                <a:cubicBezTo>
                  <a:pt x="1090904" y="227282"/>
                  <a:pt x="320352" y="1967140"/>
                  <a:pt x="2668555" y="1950043"/>
                </a:cubicBezTo>
                <a:cubicBezTo>
                  <a:pt x="5016758" y="1932946"/>
                  <a:pt x="4091084" y="153285"/>
                  <a:pt x="5355771" y="18661"/>
                </a:cubicBezTo>
              </a:path>
            </a:pathLst>
          </a:custGeom>
          <a:noFill/>
          <a:ln w="25400">
            <a:gradFill flip="none" rotWithShape="1">
              <a:gsLst>
                <a:gs pos="0">
                  <a:schemeClr val="accent2"/>
                </a:gs>
                <a:gs pos="98000">
                  <a:schemeClr val="accent5"/>
                </a:gs>
              </a:gsLst>
              <a:lin ang="0" scaled="1"/>
              <a:tileRect/>
            </a:gradFill>
            <a:prstDash val="sys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1E18E7-C325-6B61-6872-AE266ADE7281}"/>
              </a:ext>
            </a:extLst>
          </p:cNvPr>
          <p:cNvSpPr/>
          <p:nvPr/>
        </p:nvSpPr>
        <p:spPr>
          <a:xfrm>
            <a:off x="10012951" y="3010960"/>
            <a:ext cx="4164694" cy="10972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5"/>
                </a:solidFill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rPr>
              <a:t>Target State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Inter Light" panose="02000403000000020004" pitchFamily="50" charset="0"/>
                <a:ea typeface="Inter Light" panose="02000403000000020004" pitchFamily="50" charset="0"/>
                <a:cs typeface="Inter Light" panose="02000403000000020004" pitchFamily="50" charset="0"/>
              </a:rPr>
              <a:t>Infrastructure agility and capital efficiency along with scaled operational efficacy and optionality</a:t>
            </a:r>
            <a:endParaRPr lang="en-US" sz="1800">
              <a:solidFill>
                <a:schemeClr val="tx1"/>
              </a:solidFill>
              <a:latin typeface="Inter Light" panose="02000403000000020004" pitchFamily="50" charset="0"/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EFCB2200-20CC-FE70-83F9-6E33F7F339ED}"/>
              </a:ext>
            </a:extLst>
          </p:cNvPr>
          <p:cNvSpPr/>
          <p:nvPr/>
        </p:nvSpPr>
        <p:spPr>
          <a:xfrm>
            <a:off x="5387013" y="2650004"/>
            <a:ext cx="3884812" cy="1097280"/>
          </a:xfrm>
          <a:prstGeom prst="roundRect">
            <a:avLst/>
          </a:prstGeom>
          <a:gradFill flip="none" rotWithShape="1">
            <a:gsLst>
              <a:gs pos="26000">
                <a:schemeClr val="accent2"/>
              </a:gs>
              <a:gs pos="0">
                <a:schemeClr val="accent1"/>
              </a:gs>
              <a:gs pos="87000">
                <a:schemeClr val="accent5"/>
              </a:gs>
            </a:gsLst>
            <a:lin ang="3600000" scaled="0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20"/>
              </a:spcBef>
            </a:pPr>
            <a:r>
              <a:rPr lang="en-US" sz="2000" b="1">
                <a:solidFill>
                  <a:schemeClr val="bg2"/>
                </a:solidFill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rPr>
              <a:t>Digital Asset Convergence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3D7373E4-EB27-7997-AE7F-2DCD8C8EF1BA}"/>
              </a:ext>
            </a:extLst>
          </p:cNvPr>
          <p:cNvSpPr/>
          <p:nvPr/>
        </p:nvSpPr>
        <p:spPr>
          <a:xfrm>
            <a:off x="5366206" y="3778496"/>
            <a:ext cx="3884812" cy="1097280"/>
          </a:xfrm>
          <a:prstGeom prst="roundRect">
            <a:avLst/>
          </a:prstGeom>
          <a:gradFill flip="none" rotWithShape="1">
            <a:gsLst>
              <a:gs pos="26000">
                <a:schemeClr val="accent2"/>
              </a:gs>
              <a:gs pos="0">
                <a:schemeClr val="accent1"/>
              </a:gs>
              <a:gs pos="87000">
                <a:schemeClr val="accent5"/>
              </a:gs>
            </a:gsLst>
            <a:lin ang="3600000" scaled="0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20"/>
              </a:spcBef>
            </a:pPr>
            <a:r>
              <a:rPr lang="en-US" sz="2000" b="1">
                <a:solidFill>
                  <a:schemeClr val="bg2"/>
                </a:solidFill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rPr>
              <a:t>Trusted AI Output</a:t>
            </a: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F0569BB4-A3DF-6FEA-DB1C-CC5D276592D1}"/>
              </a:ext>
            </a:extLst>
          </p:cNvPr>
          <p:cNvSpPr/>
          <p:nvPr/>
        </p:nvSpPr>
        <p:spPr>
          <a:xfrm>
            <a:off x="5350087" y="4906988"/>
            <a:ext cx="3884812" cy="1097280"/>
          </a:xfrm>
          <a:prstGeom prst="roundRect">
            <a:avLst/>
          </a:prstGeom>
          <a:gradFill flip="none" rotWithShape="1">
            <a:gsLst>
              <a:gs pos="26000">
                <a:schemeClr val="accent2"/>
              </a:gs>
              <a:gs pos="0">
                <a:schemeClr val="accent1"/>
              </a:gs>
              <a:gs pos="87000">
                <a:schemeClr val="accent5"/>
              </a:gs>
            </a:gsLst>
            <a:lin ang="3600000" scaled="0"/>
            <a:tileRect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20"/>
              </a:spcBef>
            </a:pPr>
            <a:r>
              <a:rPr lang="en-US" sz="2000" b="1">
                <a:solidFill>
                  <a:schemeClr val="bg2"/>
                </a:solidFill>
                <a:latin typeface="GT Standard L Extended" pitchFamily="2" charset="77"/>
                <a:ea typeface="Inter Light" panose="02000403000000020004" pitchFamily="50" charset="0"/>
                <a:cs typeface="Inter Light" panose="02000403000000020004" pitchFamily="50" charset="0"/>
              </a:rPr>
              <a:t>Real-time posting &amp; data</a:t>
            </a:r>
          </a:p>
        </p:txBody>
      </p:sp>
    </p:spTree>
    <p:extLst>
      <p:ext uri="{BB962C8B-B14F-4D97-AF65-F5344CB8AC3E}">
        <p14:creationId xmlns:p14="http://schemas.microsoft.com/office/powerpoint/2010/main" val="33038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DXC">
  <a:themeElements>
    <a:clrScheme name="DXC New Brand">
      <a:dk1>
        <a:srgbClr val="0E1020"/>
      </a:dk1>
      <a:lt1>
        <a:sysClr val="window" lastClr="FFFFFF"/>
      </a:lt1>
      <a:dk2>
        <a:srgbClr val="FFC982"/>
      </a:dk2>
      <a:lt2>
        <a:srgbClr val="F6F3F0"/>
      </a:lt2>
      <a:accent1>
        <a:srgbClr val="FFAE41"/>
      </a:accent1>
      <a:accent2>
        <a:srgbClr val="FF7E51"/>
      </a:accent2>
      <a:accent3>
        <a:srgbClr val="D14600"/>
      </a:accent3>
      <a:accent4>
        <a:srgbClr val="004AAC"/>
      </a:accent4>
      <a:accent5>
        <a:srgbClr val="4995FF"/>
      </a:accent5>
      <a:accent6>
        <a:srgbClr val="A1E6FF"/>
      </a:accent6>
      <a:hlink>
        <a:srgbClr val="0E1020"/>
      </a:hlink>
      <a:folHlink>
        <a:srgbClr val="0E1020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err="1" smtClean="0">
            <a:latin typeface="Inter Light" panose="02000403000000020004" pitchFamily="50" charset="0"/>
            <a:ea typeface="Inter Light" panose="02000403000000020004" pitchFamily="50" charset="0"/>
            <a:cs typeface="Inter Light" panose="02000403000000020004" pitchFamily="50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z="1600" dirty="0" smtClean="0">
            <a:latin typeface="Inter Light" panose="02000403000000020004" pitchFamily="50" charset="0"/>
            <a:ea typeface="Inter Light" panose="02000403000000020004" pitchFamily="50" charset="0"/>
            <a:cs typeface="Inter Light" panose="02000403000000020004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T_6149a-26 New Brand Template_DXC Confidential_UPDATED.pptx" id="{390E4DDA-BF82-4772-BB46-B5E11CB82E6F}" vid="{B1046F7D-15E6-46D9-86E7-6765263E30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4c609c-cda5-4a55-a179-8f06e87c49d9" xsi:nil="true"/>
    <lcf76f155ced4ddcb4097134ff3c332f xmlns="0da3c31f-0528-4ddf-aebd-547b244e1bfe">
      <Terms xmlns="http://schemas.microsoft.com/office/infopath/2007/PartnerControls"/>
    </lcf76f155ced4ddcb4097134ff3c332f>
    <_Flow_SignoffStatus xmlns="0da3c31f-0528-4ddf-aebd-547b244e1bfe" xsi:nil="true"/>
    <LinktoSEPortal xmlns="0da3c31f-0528-4ddf-aebd-547b244e1bfe">
      <Url xsi:nil="true"/>
      <Description xsi:nil="true"/>
    </LinktoSEPortal>
    <Notes xmlns="0da3c31f-0528-4ddf-aebd-547b244e1bf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AB94A60246F4E8E87A7E48DCA7565" ma:contentTypeVersion="16" ma:contentTypeDescription="Create a new document." ma:contentTypeScope="" ma:versionID="7f4b8c4555eb2311e2716f4f28f8099a">
  <xsd:schema xmlns:xsd="http://www.w3.org/2001/XMLSchema" xmlns:xs="http://www.w3.org/2001/XMLSchema" xmlns:p="http://schemas.microsoft.com/office/2006/metadata/properties" xmlns:ns2="0da3c31f-0528-4ddf-aebd-547b244e1bfe" xmlns:ns3="2a4c609c-cda5-4a55-a179-8f06e87c49d9" targetNamespace="http://schemas.microsoft.com/office/2006/metadata/properties" ma:root="true" ma:fieldsID="8f13b889420c2109431cdff8727632b1" ns2:_="" ns3:_="">
    <xsd:import namespace="0da3c31f-0528-4ddf-aebd-547b244e1bfe"/>
    <xsd:import namespace="2a4c609c-cda5-4a55-a179-8f06e87c49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_Flow_SignoffStatu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LengthInSeconds" minOccurs="0"/>
                <xsd:element ref="ns2:LinktoSEPorta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3c31f-0528-4ddf-aebd-547b244e1b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11" nillable="true" ma:displayName="Sign-off status" ma:internalName="_x0024_Resources_x003a_core_x002c_Signoff_Status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8f211cb-e08d-4e65-a875-32590ca7bb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9" nillable="true" ma:displayName="Notes" ma:description="Details content within" ma:format="Dropdown" ma:internalName="Note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inktoSEPortal" ma:index="21" nillable="true" ma:displayName="Link" ma:format="Hyperlink" ma:internalName="LinktoSEPorta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4c609c-cda5-4a55-a179-8f06e87c49d9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0d7e82bf-9266-4c26-9296-7e4530822f4e}" ma:internalName="TaxCatchAll" ma:showField="CatchAllData" ma:web="2a4c609c-cda5-4a55-a179-8f06e87c49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7B85A2-75C3-4CD8-AC19-C8AB936C2325}">
  <ds:schemaRefs>
    <ds:schemaRef ds:uri="0da3c31f-0528-4ddf-aebd-547b244e1bfe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2a4c609c-cda5-4a55-a179-8f06e87c49d9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4A928F9-97CB-4F41-8B47-E18E2CC49806}">
  <ds:schemaRefs>
    <ds:schemaRef ds:uri="0da3c31f-0528-4ddf-aebd-547b244e1bfe"/>
    <ds:schemaRef ds:uri="2a4c609c-cda5-4a55-a179-8f06e87c49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ED33D45-2EFE-42F1-88AC-D3D0CD9B56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2283</Words>
  <Application>Microsoft Macintosh PowerPoint</Application>
  <PresentationFormat>Custom</PresentationFormat>
  <Paragraphs>414</Paragraphs>
  <Slides>20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GT Standard L Extended</vt:lpstr>
      <vt:lpstr>GT Standard L Extended Medium</vt:lpstr>
      <vt:lpstr>Impact</vt:lpstr>
      <vt:lpstr>Inter</vt:lpstr>
      <vt:lpstr>Inter Bold</vt:lpstr>
      <vt:lpstr>Inter Light</vt:lpstr>
      <vt:lpstr>Inter Medium</vt:lpstr>
      <vt:lpstr>Inter Regular</vt:lpstr>
      <vt:lpstr>Inter SemiBold</vt:lpstr>
      <vt:lpstr>DXC</vt:lpstr>
      <vt:lpstr>The Rapid Evolution of Banking Infrastructure: Achieving 'Continuous Innovation' is More Feasible Than You Think</vt:lpstr>
      <vt:lpstr>Trad-Fi vs. Fintech Perception</vt:lpstr>
      <vt:lpstr>Trad-Fi vs. Fintech Reality</vt:lpstr>
      <vt:lpstr>DXC Position on Building the Bridge</vt:lpstr>
      <vt:lpstr>Modernizing the core with HoganX</vt:lpstr>
      <vt:lpstr>CoreIgnite overview</vt:lpstr>
      <vt:lpstr>Coreignite platform overview</vt:lpstr>
      <vt:lpstr>PowerPoint Presentation</vt:lpstr>
      <vt:lpstr>3 Functional Areas of Relevance</vt:lpstr>
      <vt:lpstr>THE PATH TO REAL-TIME</vt:lpstr>
      <vt:lpstr>Problems solved by hoganai</vt:lpstr>
      <vt:lpstr>HOGANX REAL-TIME POSTING </vt:lpstr>
      <vt:lpstr>OUR APPROACH</vt:lpstr>
      <vt:lpstr>Tokenized Deposits: CoreIgnite Approach</vt:lpstr>
      <vt:lpstr>Digital Assets: Defining Commercial objectives</vt:lpstr>
      <vt:lpstr>Digital Assets with CoreIgnite</vt:lpstr>
      <vt:lpstr>Stablecoin for the retail bank</vt:lpstr>
      <vt:lpstr>Continuous Innovation</vt:lpstr>
      <vt:lpstr>PowerPoint Presentation</vt:lpstr>
      <vt:lpstr>Digital assets: CoreIgnite Approach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Wells Fargo bank  Digital Assets Strategy That Scales</dc:title>
  <dc:subject/>
  <dc:creator>Devilliers, Laura</dc:creator>
  <cp:keywords/>
  <dc:description/>
  <cp:lastModifiedBy>Goad, Brad</cp:lastModifiedBy>
  <cp:revision>8</cp:revision>
  <dcterms:created xsi:type="dcterms:W3CDTF">2026-01-08T23:30:55Z</dcterms:created>
  <dcterms:modified xsi:type="dcterms:W3CDTF">2026-06-01T07:07:30Z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0x0101005EDAB94A60246F4E8E87A7E48DCA7565</vt:lpwstr>
  </property>
  <property fmtid="{D5CDD505-2E9C-101B-9397-08002B2CF9AE}" pid="4" name="MSIP_Label_552f2903-d68d-45a1-84ba-4e70e8d6a265_Enabled">
    <vt:lpwstr>true</vt:lpwstr>
  </property>
  <property fmtid="{D5CDD505-2E9C-101B-9397-08002B2CF9AE}" pid="5" name="MSIP_Label_552f2903-d68d-45a1-84ba-4e70e8d6a265_SetDate">
    <vt:lpwstr>2026-05-31T21:58:16Z</vt:lpwstr>
  </property>
  <property fmtid="{D5CDD505-2E9C-101B-9397-08002B2CF9AE}" pid="6" name="MSIP_Label_552f2903-d68d-45a1-84ba-4e70e8d6a265_Method">
    <vt:lpwstr>Privileged</vt:lpwstr>
  </property>
  <property fmtid="{D5CDD505-2E9C-101B-9397-08002B2CF9AE}" pid="7" name="MSIP_Label_552f2903-d68d-45a1-84ba-4e70e8d6a265_Name">
    <vt:lpwstr>DXC Confidential</vt:lpwstr>
  </property>
  <property fmtid="{D5CDD505-2E9C-101B-9397-08002B2CF9AE}" pid="8" name="MSIP_Label_552f2903-d68d-45a1-84ba-4e70e8d6a265_SiteId">
    <vt:lpwstr>93f33571-550f-43cf-b09f-cd331338d086</vt:lpwstr>
  </property>
  <property fmtid="{D5CDD505-2E9C-101B-9397-08002B2CF9AE}" pid="9" name="MSIP_Label_552f2903-d68d-45a1-84ba-4e70e8d6a265_ActionId">
    <vt:lpwstr>74e33459-8b2a-4a5c-b269-e2522704c4b6</vt:lpwstr>
  </property>
  <property fmtid="{D5CDD505-2E9C-101B-9397-08002B2CF9AE}" pid="10" name="MSIP_Label_552f2903-d68d-45a1-84ba-4e70e8d6a265_ContentBits">
    <vt:lpwstr>0</vt:lpwstr>
  </property>
  <property fmtid="{D5CDD505-2E9C-101B-9397-08002B2CF9AE}" pid="11" name="MSIP_Label_552f2903-d68d-45a1-84ba-4e70e8d6a265_Tag">
    <vt:lpwstr>50, 0, 1, 1</vt:lpwstr>
  </property>
</Properties>
</file>