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16"/>
  </p:notesMasterIdLst>
  <p:sldIdLst>
    <p:sldId id="256" r:id="rId2"/>
    <p:sldId id="257" r:id="rId3"/>
    <p:sldId id="258" r:id="rId4"/>
    <p:sldId id="259" r:id="rId5"/>
    <p:sldId id="281" r:id="rId6"/>
    <p:sldId id="282" r:id="rId7"/>
    <p:sldId id="266" r:id="rId8"/>
    <p:sldId id="268" r:id="rId9"/>
    <p:sldId id="267" r:id="rId10"/>
    <p:sldId id="269" r:id="rId11"/>
    <p:sldId id="270" r:id="rId12"/>
    <p:sldId id="263" r:id="rId13"/>
    <p:sldId id="264" r:id="rId14"/>
    <p:sldId id="260" r:id="rId15"/>
  </p:sldIdLst>
  <p:sldSz cx="9144000" cy="5143500" type="screen16x9"/>
  <p:notesSz cx="51435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601028-7EDB-42C9-8365-9D62374EF691}">
  <a:tblStyle styleId="{EB601028-7EDB-42C9-8365-9D62374EF69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66" autoAdjust="0"/>
    <p:restoredTop sz="19337" autoAdjust="0"/>
  </p:normalViewPr>
  <p:slideViewPr>
    <p:cSldViewPr snapToGrid="0">
      <p:cViewPr>
        <p:scale>
          <a:sx n="100" d="100"/>
          <a:sy n="100" d="100"/>
        </p:scale>
        <p:origin x="801" y="-1242"/>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 name="Google Shape;1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dirty="0"/>
              <a:t>Hi, I'm Oren Rosenzweig, co-founder and C</a:t>
            </a:r>
            <a:r>
              <a:rPr lang="en-US" dirty="0"/>
              <a:t>hief </a:t>
            </a:r>
            <a:r>
              <a:rPr dirty="0"/>
              <a:t>P</a:t>
            </a:r>
            <a:r>
              <a:rPr lang="en-US" dirty="0"/>
              <a:t>roduct </a:t>
            </a:r>
            <a:r>
              <a:rPr dirty="0"/>
              <a:t>O</a:t>
            </a:r>
            <a:r>
              <a:rPr lang="en-US" dirty="0"/>
              <a:t>fficer</a:t>
            </a:r>
            <a:r>
              <a:rPr dirty="0"/>
              <a:t> at Cobalt.</a:t>
            </a:r>
          </a:p>
          <a:p>
            <a:endParaRPr dirty="0"/>
          </a:p>
          <a:p>
            <a:r>
              <a:rPr dirty="0"/>
              <a:t>In the next </a:t>
            </a:r>
            <a:r>
              <a:rPr lang="en-US" dirty="0"/>
              <a:t>few</a:t>
            </a:r>
            <a:r>
              <a:rPr dirty="0"/>
              <a:t> minutes I'll argue that the bottleneck in bank transformation today is not strategy, not tech selection, and not people. It's visibility. </a:t>
            </a:r>
            <a:endParaRPr lang="en-US" dirty="0"/>
          </a:p>
          <a:p>
            <a:endParaRPr lang="en-US" dirty="0"/>
          </a:p>
          <a:p>
            <a:r>
              <a:rPr dirty="0"/>
              <a:t>You can't execute on what you can't see.</a:t>
            </a:r>
          </a:p>
          <a:p>
            <a:endParaRPr dirty="0"/>
          </a:p>
          <a:p>
            <a:r>
              <a:rPr dirty="0"/>
              <a:t>Then I'll show you how </a:t>
            </a:r>
            <a:r>
              <a:rPr lang="en-US" dirty="0"/>
              <a:t>Cobalt</a:t>
            </a:r>
            <a:r>
              <a:rPr dirty="0"/>
              <a:t> solve</a:t>
            </a:r>
            <a:r>
              <a:rPr lang="en-US" dirty="0"/>
              <a:t>s</a:t>
            </a:r>
            <a:r>
              <a:rPr dirty="0"/>
              <a:t> that.</a:t>
            </a:r>
          </a:p>
        </p:txBody>
      </p:sp>
      <p:sp>
        <p:nvSpPr>
          <p:cNvPr id="16" name="Google Shape;1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So I'm opening Cobie – our agentic architect and ask Cobie: “how do I add a fee to the wire transfer process?” </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Cobie suggests what steps to add to the process, How to implement and test them across the different systems, and even the regulatory considerations that I need to take into account.</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That analysis would have taken weeks of interviews with multiple teams. Cobalt does it immediately </a:t>
            </a:r>
          </a:p>
          <a:p>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0504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sp>
      <p:sp>
        <p:nvSpPr>
          <p:cNvPr id="3" name="Notes Placeholder 2"/>
          <p:cNvSpPr>
            <a:spLocks noGrp="1"/>
          </p:cNvSpPr>
          <p:nvPr>
            <p:ph type="body" idx="1"/>
          </p:nvPr>
        </p:nvSpPr>
        <p:spPr/>
        <p:txBody>
          <a:bodyPr/>
          <a:lstStyle/>
          <a:p>
            <a:r>
              <a:rPr dirty="0"/>
              <a:t>One more thing before I wrap up. </a:t>
            </a:r>
            <a:endParaRPr lang="en-US" dirty="0"/>
          </a:p>
          <a:p>
            <a:r>
              <a:rPr dirty="0"/>
              <a:t>Modernization is the use case I've shown you, but it's not the only one</a:t>
            </a:r>
            <a:r>
              <a:rPr lang="en-US" dirty="0"/>
              <a:t> that</a:t>
            </a:r>
            <a:r>
              <a:rPr dirty="0"/>
              <a:t> this map</a:t>
            </a:r>
            <a:r>
              <a:rPr lang="en-US" dirty="0"/>
              <a:t>ping</a:t>
            </a:r>
            <a:r>
              <a:rPr dirty="0"/>
              <a:t> serves.</a:t>
            </a:r>
          </a:p>
          <a:p>
            <a:endParaRPr dirty="0"/>
          </a:p>
          <a:p>
            <a:r>
              <a:rPr dirty="0"/>
              <a:t>Incident response is </a:t>
            </a:r>
            <a:r>
              <a:rPr lang="en-US" dirty="0"/>
              <a:t>another </a:t>
            </a:r>
            <a:r>
              <a:rPr dirty="0"/>
              <a:t>obvious use case. </a:t>
            </a:r>
            <a:endParaRPr lang="en-US" dirty="0"/>
          </a:p>
          <a:p>
            <a:r>
              <a:rPr dirty="0"/>
              <a:t>Industry data shows 60 to 80% of mean time to resolution is investigation, not the fix. </a:t>
            </a:r>
            <a:r>
              <a:rPr lang="en-US" dirty="0"/>
              <a:t> </a:t>
            </a:r>
            <a:r>
              <a:rPr dirty="0"/>
              <a:t>The map you just saw becomes the brain for the </a:t>
            </a:r>
            <a:r>
              <a:rPr lang="en-US" dirty="0"/>
              <a:t>investigation</a:t>
            </a:r>
            <a:r>
              <a:rPr dirty="0"/>
              <a:t>, and triage </a:t>
            </a:r>
            <a:r>
              <a:rPr lang="en-US" dirty="0"/>
              <a:t>can </a:t>
            </a:r>
            <a:r>
              <a:rPr dirty="0"/>
              <a:t>drop from hours to minutes.</a:t>
            </a:r>
          </a:p>
          <a:p>
            <a:endParaRPr dirty="0"/>
          </a:p>
          <a:p>
            <a:r>
              <a:rPr dirty="0"/>
              <a:t>The</a:t>
            </a:r>
            <a:r>
              <a:rPr lang="en-US" dirty="0"/>
              <a:t>re is also a </a:t>
            </a:r>
            <a:r>
              <a:rPr dirty="0"/>
              <a:t>regulatory</a:t>
            </a:r>
            <a:r>
              <a:rPr lang="en-US" dirty="0"/>
              <a:t> aspect to this, as you know </a:t>
            </a:r>
            <a:r>
              <a:rPr dirty="0"/>
              <a:t>DORA, came into force in January 2025. Article 8(4) requires banks to</a:t>
            </a:r>
            <a:r>
              <a:rPr lang="en-US" dirty="0"/>
              <a:t>  </a:t>
            </a:r>
            <a:r>
              <a:rPr dirty="0"/>
              <a:t>i</a:t>
            </a:r>
            <a:r>
              <a:rPr i="1" dirty="0"/>
              <a:t>dentify all information and ICT assets, map the critical ones, and map the configuration and interdependencies between them</a:t>
            </a:r>
            <a:r>
              <a:rPr dirty="0"/>
              <a:t>. That is, almost word for word, the output spec of Cobalt. We produce that map automatically.</a:t>
            </a:r>
            <a:endParaRPr lang="en-IL" dirty="0"/>
          </a:p>
          <a:p>
            <a:endParaRPr lang="he-IL" dirty="0"/>
          </a:p>
          <a:p>
            <a:r>
              <a:rPr lang="he-IL" dirty="0"/>
              <a:t>אם יש זמן .... </a:t>
            </a:r>
          </a:p>
          <a:p>
            <a:endParaRPr lang="he-IL" dirty="0"/>
          </a:p>
          <a:p>
            <a:r>
              <a:rPr lang="en-US" dirty="0"/>
              <a:t>And Article 19's reporting clock, 4 hours to initial notification, 72 hours to intermediate, 1 month to final, makes the speed of incident triage a compliance question, not just an operations question.</a:t>
            </a:r>
          </a:p>
          <a:p>
            <a:endParaRPr lang="en-US" dirty="0"/>
          </a:p>
        </p:txBody>
      </p:sp>
      <p:sp>
        <p:nvSpPr>
          <p:cNvPr id="4" name="Slide Number Placeholder 3"/>
          <p:cNvSpPr>
            <a:spLocks noGrp="1"/>
          </p:cNvSpPr>
          <p:nvPr>
            <p:ph type="sldNum" idx="12"/>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dirty="0"/>
          </a:p>
          <a:p>
            <a:r>
              <a:rPr dirty="0"/>
              <a:t>To recap.</a:t>
            </a:r>
          </a:p>
          <a:p>
            <a:endParaRPr dirty="0"/>
          </a:p>
          <a:p>
            <a:r>
              <a:rPr dirty="0"/>
              <a:t>The reason bank transformation is slower than it should be </a:t>
            </a:r>
            <a:r>
              <a:rPr lang="en-US" dirty="0"/>
              <a:t>is </a:t>
            </a:r>
            <a:r>
              <a:rPr dirty="0"/>
              <a:t>visibility. You cannot execute on what you cannot see.</a:t>
            </a:r>
          </a:p>
          <a:p>
            <a:endParaRPr dirty="0"/>
          </a:p>
          <a:p>
            <a:endParaRPr dirty="0"/>
          </a:p>
          <a:p>
            <a:r>
              <a:rPr dirty="0"/>
              <a:t>If you're a CIO, a CTO, or an enterprise architect with a modernization program that's stuck, or one you can't quite start, </a:t>
            </a:r>
            <a:r>
              <a:rPr lang="en-US" dirty="0"/>
              <a:t>I’ll be here all day</a:t>
            </a:r>
            <a:r>
              <a:rPr lang="he-IL" dirty="0"/>
              <a:t> </a:t>
            </a:r>
            <a:r>
              <a:rPr lang="en-US" dirty="0"/>
              <a:t>, and I’m happy to talk to you </a:t>
            </a:r>
          </a:p>
          <a:p>
            <a:endParaRPr lang="en-US" dirty="0"/>
          </a:p>
          <a:p>
            <a:r>
              <a:rPr lang="en-US" dirty="0"/>
              <a:t>Thank you </a:t>
            </a:r>
            <a:endParaRPr dirty="0"/>
          </a:p>
        </p:txBody>
      </p:sp>
      <p:sp>
        <p:nvSpPr>
          <p:cNvPr id="164" name="Google Shape;16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d36f94565c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3d36f94565c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t>[Q&amp;A, 2 min]</a:t>
            </a:r>
          </a:p>
          <a:p>
            <a:endParaRPr/>
          </a:p>
          <a:p>
            <a:r>
              <a:t>Likely questions and short answers:</a:t>
            </a:r>
          </a:p>
          <a:p>
            <a:endParaRPr/>
          </a:p>
          <a:p>
            <a:r>
              <a:t>Q: How long to stand up Cobalt at a bank?</a:t>
            </a:r>
          </a:p>
          <a:p>
            <a:r>
              <a:t>A: First architectural view in 2 to 4 weeks. We're read-only and metadata-only, so security review is fast.</a:t>
            </a:r>
          </a:p>
          <a:p>
            <a:endParaRPr/>
          </a:p>
          <a:p>
            <a:r>
              <a:t>Q: What sources do you need?</a:t>
            </a:r>
          </a:p>
          <a:p>
            <a:r>
              <a:t>A: Whatever you have. Source repos, CMDB, telemetry, API gateways, logs. The more sources, the higher the confidence. We don't require any single one.</a:t>
            </a:r>
          </a:p>
          <a:p>
            <a:endParaRPr/>
          </a:p>
          <a:p>
            <a:r>
              <a:t>Q: How is this different from process mining or APM?</a:t>
            </a:r>
          </a:p>
          <a:p>
            <a:r>
              <a:t>A: Process mining sees event logs but not architecture. APM sees runtime traffic but not business meaning. Cobalt links code-level structure to business processes. That's the gap.</a:t>
            </a:r>
          </a:p>
          <a:p>
            <a:endParaRPr/>
          </a:p>
          <a:p>
            <a:r>
              <a:t>Q: Does it work on mainframe and COBOL?</a:t>
            </a:r>
          </a:p>
          <a:p>
            <a:r>
              <a:t>A: Yes. That's actually one of our strongest use cases. We parse COBOL, JCL, DB2, copybooks.</a:t>
            </a:r>
          </a:p>
          <a:p>
            <a:endParaRPr/>
          </a:p>
          <a:p>
            <a:r>
              <a:t>Q: Pricing?</a:t>
            </a:r>
          </a:p>
          <a:p>
            <a:r>
              <a:t>A: Per-environment. Happy to walk through after.</a:t>
            </a:r>
          </a:p>
          <a:p>
            <a:endParaRPr/>
          </a:p>
          <a:p>
            <a:r>
              <a:t>Q: Does Cobalt help with DORA compliance?</a:t>
            </a:r>
          </a:p>
          <a:p>
            <a:r>
              <a:t>A: Yes. Article 8(4) requires banks to map all ICT assets and their interdependencies. That is what Cobalt produces by default. Article 19's reporting clocks (4 hours, 72 hours, 1 month) raise the cost of slow triage, which is the second use case for the same map.</a:t>
            </a:r>
          </a:p>
        </p:txBody>
      </p:sp>
      <p:sp>
        <p:nvSpPr>
          <p:cNvPr id="195" name="Google Shape;195;g3d36f94565c_0_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dirty="0"/>
          </a:p>
        </p:txBody>
      </p:sp>
      <p:sp>
        <p:nvSpPr>
          <p:cNvPr id="104" name="Google Shape;10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g3d36f94565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 name="Google Shape;26;g3d36f94565c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dirty="0"/>
              <a:t>Every bank is running some version of three programs in parallel.</a:t>
            </a:r>
          </a:p>
          <a:p>
            <a:endParaRPr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One: improving the efficiency of existing business processes.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a:t>
            </a:r>
            <a:endParaRPr lang="en-US" sz="400" dirty="0"/>
          </a:p>
          <a:p>
            <a:endParaRPr lang="en-US" dirty="0"/>
          </a:p>
          <a:p>
            <a:r>
              <a:rPr lang="en-US" dirty="0"/>
              <a:t>Two</a:t>
            </a:r>
            <a:r>
              <a:rPr dirty="0"/>
              <a:t>: </a:t>
            </a:r>
            <a:r>
              <a:rPr lang="en-US" dirty="0"/>
              <a:t>is </a:t>
            </a:r>
            <a:r>
              <a:rPr dirty="0"/>
              <a:t>introducing AI</a:t>
            </a:r>
            <a:r>
              <a:rPr lang="en-US" dirty="0"/>
              <a:t> </a:t>
            </a:r>
          </a:p>
          <a:p>
            <a:r>
              <a:rPr lang="en-US" dirty="0"/>
              <a:t>		 </a:t>
            </a:r>
            <a:endParaRPr dirty="0"/>
          </a:p>
          <a:p>
            <a:endParaRPr dirty="0"/>
          </a:p>
          <a:p>
            <a:r>
              <a:rPr lang="en-US" dirty="0"/>
              <a:t>Three</a:t>
            </a:r>
            <a:r>
              <a:rPr dirty="0"/>
              <a:t>: modernizing legacy infrastructure. Decommissioning unsupported software, reducing vendor lock-in, integrating post-M&amp;A.</a:t>
            </a:r>
          </a:p>
          <a:p>
            <a:endParaRPr dirty="0"/>
          </a:p>
          <a:p>
            <a:endParaRPr dirty="0"/>
          </a:p>
          <a:p>
            <a:r>
              <a:rPr lang="en-US" dirty="0"/>
              <a:t>D</a:t>
            </a:r>
            <a:r>
              <a:rPr dirty="0"/>
              <a:t>ifferent </a:t>
            </a:r>
            <a:r>
              <a:rPr lang="en-US" dirty="0"/>
              <a:t>objectives but </a:t>
            </a:r>
            <a:r>
              <a:rPr dirty="0"/>
              <a:t>all hit the same wall</a:t>
            </a:r>
            <a:r>
              <a:rPr lang="en-US" dirty="0"/>
              <a:t>s</a:t>
            </a:r>
            <a:endParaRPr dirty="0"/>
          </a:p>
        </p:txBody>
      </p:sp>
      <p:sp>
        <p:nvSpPr>
          <p:cNvPr id="27" name="Google Shape;27;g3d36f94565c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 </a:t>
            </a:r>
            <a:endParaRPr dirty="0"/>
          </a:p>
          <a:p>
            <a:r>
              <a:rPr dirty="0"/>
              <a:t>Pick any of those </a:t>
            </a:r>
            <a:r>
              <a:rPr lang="en-US" dirty="0"/>
              <a:t>goals and a</a:t>
            </a:r>
            <a:r>
              <a:rPr dirty="0"/>
              <a:t>sk </a:t>
            </a:r>
            <a:r>
              <a:rPr lang="en-US" dirty="0"/>
              <a:t>your </a:t>
            </a:r>
            <a:r>
              <a:rPr dirty="0"/>
              <a:t>team a simple question: which systems will be touched?</a:t>
            </a:r>
          </a:p>
          <a:p>
            <a:endParaRPr dirty="0"/>
          </a:p>
          <a:p>
            <a:r>
              <a:rPr dirty="0"/>
              <a:t>You'll get an answer that's operationally useless. Because</a:t>
            </a:r>
            <a:r>
              <a:rPr lang="en-US" dirty="0"/>
              <a:t> there is a </a:t>
            </a:r>
            <a:r>
              <a:rPr dirty="0"/>
              <a:t>gap</a:t>
            </a:r>
            <a:r>
              <a:rPr lang="en-US" dirty="0"/>
              <a:t> </a:t>
            </a:r>
            <a:r>
              <a:rPr dirty="0"/>
              <a:t> between the diagram on the wall and the runtime reality</a:t>
            </a:r>
            <a:r>
              <a:rPr lang="en-US" dirty="0"/>
              <a:t> </a:t>
            </a:r>
            <a:endParaRPr dirty="0"/>
          </a:p>
          <a:p>
            <a:endParaRPr dirty="0"/>
          </a:p>
          <a:p>
            <a:r>
              <a:rPr dirty="0"/>
              <a:t>Every change requires weeks of manual tracing.</a:t>
            </a:r>
          </a:p>
          <a:p>
            <a:endParaRPr dirty="0"/>
          </a:p>
          <a:p>
            <a:r>
              <a:rPr dirty="0"/>
              <a:t>It’s </a:t>
            </a:r>
            <a:r>
              <a:rPr lang="en-US" dirty="0"/>
              <a:t>all </a:t>
            </a:r>
            <a:r>
              <a:rPr dirty="0"/>
              <a:t>a visibility problem.</a:t>
            </a:r>
          </a:p>
        </p:txBody>
      </p:sp>
      <p:sp>
        <p:nvSpPr>
          <p:cNvPr id="48" name="Google Shape;4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So -- </a:t>
            </a:r>
            <a:r>
              <a:rPr dirty="0"/>
              <a:t>To unblock execution, three things have to be true.</a:t>
            </a:r>
          </a:p>
          <a:p>
            <a:endParaRPr dirty="0"/>
          </a:p>
          <a:p>
            <a:r>
              <a:rPr lang="en-US" dirty="0"/>
              <a:t>1</a:t>
            </a:r>
            <a:r>
              <a:rPr dirty="0"/>
              <a:t>. The view of the architecture has to be real-time.  What the systems are actually doing right now.</a:t>
            </a:r>
          </a:p>
          <a:p>
            <a:endParaRPr dirty="0"/>
          </a:p>
          <a:p>
            <a:r>
              <a:rPr lang="en-US" dirty="0"/>
              <a:t>2</a:t>
            </a:r>
            <a:r>
              <a:rPr dirty="0"/>
              <a:t>. It has to be generated automatically.</a:t>
            </a:r>
            <a:r>
              <a:rPr lang="en-US" dirty="0"/>
              <a:t>. Eliminating  interviews and manual work  </a:t>
            </a:r>
            <a:endParaRPr dirty="0"/>
          </a:p>
          <a:p>
            <a:endParaRPr dirty="0"/>
          </a:p>
          <a:p>
            <a:r>
              <a:rPr lang="en-US" dirty="0"/>
              <a:t>3</a:t>
            </a:r>
            <a:r>
              <a:rPr dirty="0"/>
              <a:t>. It has to be operational, Meaning you can use it to make a decision. </a:t>
            </a:r>
            <a:r>
              <a:rPr lang="en-US" dirty="0"/>
              <a:t> </a:t>
            </a:r>
            <a:endParaRPr dirty="0"/>
          </a:p>
          <a:p>
            <a:endParaRPr dirty="0"/>
          </a:p>
          <a:p>
            <a:r>
              <a:rPr lang="en-US" dirty="0"/>
              <a:t>So to summarize it is a </a:t>
            </a:r>
            <a:r>
              <a:rPr dirty="0"/>
              <a:t>shift</a:t>
            </a:r>
            <a:r>
              <a:rPr lang="en-US" dirty="0"/>
              <a:t> </a:t>
            </a:r>
            <a:r>
              <a:rPr dirty="0"/>
              <a:t>from static documentation to a living model of the </a:t>
            </a:r>
            <a:r>
              <a:rPr lang="en-US" dirty="0"/>
              <a:t>bank</a:t>
            </a:r>
            <a:r>
              <a:rPr dirty="0"/>
              <a:t>.</a:t>
            </a:r>
          </a:p>
        </p:txBody>
      </p:sp>
      <p:sp>
        <p:nvSpPr>
          <p:cNvPr id="77" name="Google Shape;7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So how do we do it? </a:t>
            </a:r>
            <a:endParaRPr lang="he-IL" sz="1200" b="0" i="0" u="none" strike="noStrike" cap="none" dirty="0">
              <a:solidFill>
                <a:schemeClr val="dk1"/>
              </a:solidFill>
              <a:effectLst/>
              <a:latin typeface="Calibri"/>
              <a:ea typeface="Calibri"/>
              <a:cs typeface="Calibri"/>
              <a:sym typeface="Calibri"/>
            </a:endParaRP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Cobalt reads the artifacts that already exist in the bank’s environment, logs, code, telemetry</a:t>
            </a:r>
          </a:p>
          <a:p>
            <a:endParaRPr lang="he-IL"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crawling through them to reconstruct the topology and every business process running across it.</a:t>
            </a:r>
            <a:endParaRPr lang="he-IL" sz="1200" b="0" i="0" u="none" strike="noStrike" cap="none" dirty="0">
              <a:solidFill>
                <a:schemeClr val="dk1"/>
              </a:solidFill>
              <a:effectLst/>
              <a:latin typeface="Calibri"/>
              <a:ea typeface="Calibri"/>
              <a:cs typeface="Calibri"/>
              <a:sym typeface="Calibri"/>
            </a:endParaRP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Let me show you what that looks like.</a:t>
            </a:r>
          </a:p>
          <a:p>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744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5BBB1-0526-B2B4-B3E3-18461863C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2EF7A1-D34C-1463-A111-82127916D0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7A065C-2E07-B77C-7309-7FBB5C68CBAC}"/>
              </a:ext>
            </a:extLst>
          </p:cNvPr>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This is a bank’s architecture, on one page. Everything you see here was discovered automatically by Cobalt, by scanning the bank’s systems. </a:t>
            </a:r>
          </a:p>
          <a:p>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"On the left we see the bank's topology map. Each block here is a system component such as a 3rd party application, a cloud service or an in-house developed system. </a:t>
            </a:r>
            <a:endParaRPr lang="he-IL" sz="1200" b="0" i="0" u="none" strike="noStrike" cap="none" dirty="0">
              <a:solidFill>
                <a:schemeClr val="dk1"/>
              </a:solidFill>
              <a:effectLst/>
              <a:latin typeface="Calibri"/>
              <a:ea typeface="Calibri"/>
              <a:cs typeface="Calibri"/>
              <a:sym typeface="Calibri"/>
            </a:endParaRP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The components are arranged in layers according to their place in the IT stack, from channels and user experience on the top, all the way down to the core banking system, the data layer, and the infrastructure layer. </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Internal components, appear on the left side of the map, and third-party services such as Stripe or Plaid, appear on the right </a:t>
            </a:r>
          </a:p>
          <a:p>
            <a:r>
              <a:rPr lang="en-US" sz="1200" b="0" i="0" u="none" strike="noStrike" cap="none" dirty="0">
                <a:solidFill>
                  <a:schemeClr val="dk1"/>
                </a:solidFill>
                <a:effectLst/>
                <a:latin typeface="Calibri"/>
                <a:ea typeface="Calibri"/>
                <a:cs typeface="Calibri"/>
                <a:sym typeface="Calibri"/>
              </a:rPr>
              <a:t>Each component is connected by wires to all the other components that it communicates with. </a:t>
            </a:r>
          </a:p>
          <a:p>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On the right-hand side we see the list of business processes discovered by Cobalt. Here we have for example cross-border wire transfer and mortgage origination. These are just two out of hundreds or thousands of processes that you will find in your bank </a:t>
            </a:r>
          </a:p>
          <a:p>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Generating this view would have taken months for an Enterprise architecture team. Cobalt produces this in minutes.</a:t>
            </a:r>
          </a:p>
          <a:p>
            <a:endParaRPr lang="LID4096" dirty="0"/>
          </a:p>
        </p:txBody>
      </p:sp>
      <p:sp>
        <p:nvSpPr>
          <p:cNvPr id="4" name="Slide Number Placeholder 3">
            <a:extLst>
              <a:ext uri="{FF2B5EF4-FFF2-40B4-BE49-F238E27FC236}">
                <a16:creationId xmlns:a16="http://schemas.microsoft.com/office/drawing/2014/main" id="{C7DC805D-A927-9993-DE12-C33BA92CB0A7}"/>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7760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But now comes the real magic. When I click on any business process, a path lights up on the topology map, and I can immediately see all of the different components that the business process uses. </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This wire transfer, for example, uses 20 different components, from the mobile app through the Fraud Engine to the core banking system. This visibility alone can reduce incident resolution time by an order of magnitude.</a:t>
            </a:r>
          </a:p>
          <a:p>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2011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And it works the other way too. Here I click on Kong Gateway, and immediately I see a list of all the business processes that use this component, and could be affected if it changes.</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But </a:t>
            </a:r>
            <a:r>
              <a:rPr lang="en-US" sz="1200" b="0" i="0" u="none" strike="noStrike" cap="none" dirty="0">
                <a:solidFill>
                  <a:schemeClr val="dk1"/>
                </a:solidFill>
                <a:effectLst/>
                <a:latin typeface="Calibri"/>
                <a:ea typeface="Calibri"/>
                <a:cs typeface="Calibri"/>
                <a:sym typeface="Calibri"/>
              </a:rPr>
              <a:t>when an architect plans to make a change, he or she needs even more details. Let's deep dive into one of the business processes. </a:t>
            </a:r>
          </a:p>
          <a:p>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6885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I’m Going back to the cross border wire transfer from before – </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Here I see the summary that Cobalt produced for this business process in plain English. </a:t>
            </a:r>
          </a:p>
          <a:p>
            <a:r>
              <a:rPr lang="en-US" sz="1200" b="0" i="0" u="none" strike="noStrike" cap="none" dirty="0">
                <a:solidFill>
                  <a:schemeClr val="dk1"/>
                </a:solidFill>
                <a:effectLst/>
                <a:latin typeface="Calibri"/>
                <a:ea typeface="Calibri"/>
                <a:cs typeface="Calibri"/>
                <a:sym typeface="Calibri"/>
              </a:rPr>
              <a:t>Underneath the summary there is a process flow diagram, that covers the entire process, end to end, showing the business logic of each step.</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But Cobalt isn't just a discovery tool. Cobalt can help you plan any change based on its complete understanding of the existing architecture using a chat interface </a:t>
            </a:r>
            <a:br>
              <a:rPr lang="en-US" sz="1200" b="0" i="0" u="none" strike="noStrike" cap="none" dirty="0">
                <a:solidFill>
                  <a:schemeClr val="dk1"/>
                </a:solidFill>
                <a:effectLst/>
                <a:latin typeface="Calibri"/>
                <a:ea typeface="Calibri"/>
                <a:cs typeface="Calibri"/>
                <a:sym typeface="Calibri"/>
              </a:rPr>
            </a:b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8710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1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9"/>
        <p:cNvGrpSpPr/>
        <p:nvPr/>
      </p:nvGrpSpPr>
      <p:grpSpPr>
        <a:xfrm>
          <a:off x="0" y="0"/>
          <a:ext cx="0" cy="0"/>
          <a:chOff x="0" y="0"/>
          <a:chExt cx="0" cy="0"/>
        </a:xfrm>
      </p:grpSpPr>
      <p:pic>
        <p:nvPicPr>
          <p:cNvPr id="10" name="Google Shape;10;p1" title="full LOGO light.png"/>
          <p:cNvPicPr preferRelativeResize="0"/>
          <p:nvPr/>
        </p:nvPicPr>
        <p:blipFill rotWithShape="1">
          <a:blip r:embed="rId3">
            <a:alphaModFix/>
          </a:blip>
          <a:srcRect/>
          <a:stretch/>
        </p:blipFill>
        <p:spPr>
          <a:xfrm>
            <a:off x="1" y="4741300"/>
            <a:ext cx="1581424" cy="402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1320"/>
        </a:solidFill>
        <a:effectLst/>
      </p:bgPr>
    </p:bg>
    <p:spTree>
      <p:nvGrpSpPr>
        <p:cNvPr id="1" name="Shape 17"/>
        <p:cNvGrpSpPr/>
        <p:nvPr/>
      </p:nvGrpSpPr>
      <p:grpSpPr>
        <a:xfrm>
          <a:off x="0" y="0"/>
          <a:ext cx="0" cy="0"/>
          <a:chOff x="0" y="0"/>
          <a:chExt cx="0" cy="0"/>
        </a:xfrm>
      </p:grpSpPr>
      <p:pic>
        <p:nvPicPr>
          <p:cNvPr id="18" name="Google Shape;18;p4" descr="preencoded.png"/>
          <p:cNvPicPr preferRelativeResize="0"/>
          <p:nvPr/>
        </p:nvPicPr>
        <p:blipFill rotWithShape="1">
          <a:blip r:embed="rId3">
            <a:alphaModFix amt="60000"/>
          </a:blip>
          <a:srcRect/>
          <a:stretch/>
        </p:blipFill>
        <p:spPr>
          <a:xfrm>
            <a:off x="4114800" y="0"/>
            <a:ext cx="5029200" cy="5143500"/>
          </a:xfrm>
          <a:prstGeom prst="rect">
            <a:avLst/>
          </a:prstGeom>
          <a:noFill/>
          <a:ln>
            <a:noFill/>
          </a:ln>
        </p:spPr>
      </p:pic>
      <p:sp>
        <p:nvSpPr>
          <p:cNvPr id="19" name="Google Shape;19;p4"/>
          <p:cNvSpPr/>
          <p:nvPr/>
        </p:nvSpPr>
        <p:spPr>
          <a:xfrm>
            <a:off x="0" y="0"/>
            <a:ext cx="9144000" cy="54864"/>
          </a:xfrm>
          <a:prstGeom prst="rect">
            <a:avLst/>
          </a:prstGeom>
          <a:solidFill>
            <a:srgbClr val="00B4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4"/>
          <p:cNvSpPr/>
          <p:nvPr/>
        </p:nvSpPr>
        <p:spPr>
          <a:xfrm>
            <a:off x="731520" y="2651760"/>
            <a:ext cx="4572000" cy="457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B4D8"/>
              </a:buClr>
              <a:buSzPts val="1500"/>
              <a:buFont typeface="Calibri"/>
              <a:buNone/>
            </a:pPr>
            <a:r>
              <a:rPr lang="en-US" sz="1500" b="0" i="0" u="none" strike="noStrike" cap="none">
                <a:solidFill>
                  <a:srgbClr val="00B4D8"/>
                </a:solidFill>
                <a:latin typeface="Calibri"/>
                <a:ea typeface="Calibri"/>
                <a:cs typeface="Calibri"/>
                <a:sym typeface="Calibri"/>
              </a:rPr>
              <a:t>Amsterdam Banking Forum  |  From Strategy to Execution</a:t>
            </a:r>
            <a:endParaRPr sz="1500" b="0" i="0" u="none" strike="noStrike" cap="none">
              <a:solidFill>
                <a:schemeClr val="dk1"/>
              </a:solidFill>
              <a:latin typeface="Calibri"/>
              <a:ea typeface="Calibri"/>
              <a:cs typeface="Calibri"/>
              <a:sym typeface="Calibri"/>
            </a:endParaRPr>
          </a:p>
        </p:txBody>
      </p:sp>
      <p:sp>
        <p:nvSpPr>
          <p:cNvPr id="21" name="Google Shape;21;p4"/>
          <p:cNvSpPr/>
          <p:nvPr/>
        </p:nvSpPr>
        <p:spPr>
          <a:xfrm>
            <a:off x="731520" y="3291840"/>
            <a:ext cx="1828800" cy="36576"/>
          </a:xfrm>
          <a:prstGeom prst="rect">
            <a:avLst/>
          </a:prstGeom>
          <a:solidFill>
            <a:srgbClr val="00B4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4"/>
          <p:cNvSpPr/>
          <p:nvPr/>
        </p:nvSpPr>
        <p:spPr>
          <a:xfrm>
            <a:off x="731520" y="3840480"/>
            <a:ext cx="4572000" cy="27432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64748B"/>
              </a:buClr>
              <a:buSzPts val="1200"/>
              <a:buFont typeface="Calibri"/>
              <a:buNone/>
            </a:pPr>
            <a:r>
              <a:rPr lang="en-US" sz="1200" b="0" i="0" u="none" strike="noStrike" cap="none">
                <a:solidFill>
                  <a:srgbClr val="64748B"/>
                </a:solidFill>
                <a:latin typeface="Calibri"/>
                <a:ea typeface="Calibri"/>
                <a:cs typeface="Calibri"/>
                <a:sym typeface="Calibri"/>
              </a:rPr>
              <a:t>Amsterdam, May 2026  |  Oren Rosenzweig, Co-founder &amp; CPO, Cobalt</a:t>
            </a:r>
            <a:endParaRPr sz="1200" b="0" i="0" u="none" strike="noStrike" cap="none">
              <a:solidFill>
                <a:schemeClr val="dk1"/>
              </a:solidFill>
              <a:latin typeface="Calibri"/>
              <a:ea typeface="Calibri"/>
              <a:cs typeface="Calibri"/>
              <a:sym typeface="Calibri"/>
            </a:endParaRPr>
          </a:p>
        </p:txBody>
      </p:sp>
      <p:sp>
        <p:nvSpPr>
          <p:cNvPr id="23" name="Google Shape;23;p4"/>
          <p:cNvSpPr/>
          <p:nvPr/>
        </p:nvSpPr>
        <p:spPr>
          <a:xfrm>
            <a:off x="731520" y="640080"/>
            <a:ext cx="5029200" cy="201168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3800"/>
              <a:buFont typeface="Georgia"/>
              <a:buNone/>
            </a:pPr>
            <a:r>
              <a:rPr lang="en-US" sz="3800" b="1" dirty="0">
                <a:solidFill>
                  <a:srgbClr val="FFFFFF"/>
                </a:solidFill>
                <a:latin typeface="Georgia"/>
                <a:ea typeface="Georgia"/>
                <a:cs typeface="Georgia"/>
                <a:sym typeface="Georgia"/>
              </a:rPr>
              <a:t>You Can't Transform What You Can't See</a:t>
            </a:r>
            <a:endParaRPr sz="3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image displays a dashboard layout, featuring a banking process flow for cross-border corporate wire transactions, including identity verification, compliance checks, exchange rate locking, debiting, and funds dispatch, along with an additional fee calculation step.&#10;&#10;AI-generated content may be incorrect.">
            <a:extLst>
              <a:ext uri="{FF2B5EF4-FFF2-40B4-BE49-F238E27FC236}">
                <a16:creationId xmlns:a16="http://schemas.microsoft.com/office/drawing/2014/main" id="{CE13B1B5-3DB0-CDEE-F7C3-43CE67CA8AB2}"/>
              </a:ext>
            </a:extLst>
          </p:cNvPr>
          <p:cNvPicPr>
            <a:picLocks noChangeAspect="1"/>
          </p:cNvPicPr>
          <p:nvPr/>
        </p:nvPicPr>
        <p:blipFill>
          <a:blip r:embed="rId3"/>
          <a:stretch>
            <a:fillRect/>
          </a:stretch>
        </p:blipFill>
        <p:spPr>
          <a:xfrm>
            <a:off x="-37077" y="51834"/>
            <a:ext cx="9218153" cy="5039832"/>
          </a:xfrm>
          <a:prstGeom prst="rect">
            <a:avLst/>
          </a:prstGeom>
        </p:spPr>
      </p:pic>
    </p:spTree>
    <p:extLst>
      <p:ext uri="{BB962C8B-B14F-4D97-AF65-F5344CB8AC3E}">
        <p14:creationId xmlns:p14="http://schemas.microsoft.com/office/powerpoint/2010/main" val="839537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rgbClr val="0C18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457200" y="320040"/>
            <a:ext cx="8229600" cy="274320"/>
          </a:xfrm>
          <a:prstGeom prst="rect">
            <a:avLst/>
          </a:prstGeom>
          <a:noFill/>
        </p:spPr>
        <p:txBody>
          <a:bodyPr wrap="square" lIns="0" tIns="0" rIns="0" bIns="0">
            <a:spAutoFit/>
          </a:bodyPr>
          <a:lstStyle/>
          <a:p>
            <a:pPr algn="l"/>
            <a:r>
              <a:rPr sz="1000" b="1" i="0">
                <a:solidFill>
                  <a:srgbClr val="00C4CC"/>
                </a:solidFill>
                <a:latin typeface="Inter"/>
              </a:rPr>
              <a:t>ALSO IN SCOPE</a:t>
            </a:r>
          </a:p>
        </p:txBody>
      </p:sp>
      <p:sp>
        <p:nvSpPr>
          <p:cNvPr id="4" name="TextBox 3"/>
          <p:cNvSpPr txBox="1"/>
          <p:nvPr/>
        </p:nvSpPr>
        <p:spPr>
          <a:xfrm>
            <a:off x="457200" y="566928"/>
            <a:ext cx="8229600" cy="640080"/>
          </a:xfrm>
          <a:prstGeom prst="rect">
            <a:avLst/>
          </a:prstGeom>
          <a:noFill/>
        </p:spPr>
        <p:txBody>
          <a:bodyPr wrap="square" lIns="0" tIns="0" rIns="0" bIns="0">
            <a:spAutoFit/>
          </a:bodyPr>
          <a:lstStyle/>
          <a:p>
            <a:pPr algn="l"/>
            <a:r>
              <a:rPr sz="3200" b="1" i="0">
                <a:solidFill>
                  <a:srgbClr val="FFFFFF"/>
                </a:solidFill>
                <a:latin typeface="Georgia"/>
              </a:rPr>
              <a:t>Incident response, and DORA</a:t>
            </a:r>
          </a:p>
        </p:txBody>
      </p:sp>
      <p:sp>
        <p:nvSpPr>
          <p:cNvPr id="5" name="TextBox 4"/>
          <p:cNvSpPr txBox="1"/>
          <p:nvPr/>
        </p:nvSpPr>
        <p:spPr>
          <a:xfrm>
            <a:off x="457200" y="1298448"/>
            <a:ext cx="8229600" cy="457200"/>
          </a:xfrm>
          <a:prstGeom prst="rect">
            <a:avLst/>
          </a:prstGeom>
          <a:noFill/>
        </p:spPr>
        <p:txBody>
          <a:bodyPr wrap="square" lIns="0" tIns="0" rIns="0" bIns="0">
            <a:spAutoFit/>
          </a:bodyPr>
          <a:lstStyle/>
          <a:p>
            <a:pPr algn="l">
              <a:lnSpc>
                <a:spcPct val="130000"/>
              </a:lnSpc>
            </a:pPr>
            <a:r>
              <a:rPr sz="1200" b="0" i="0" dirty="0">
                <a:solidFill>
                  <a:srgbClr val="8B9BB4"/>
                </a:solidFill>
                <a:latin typeface="Inter"/>
              </a:rPr>
              <a:t>The same map serves more than transformation. It's also how you cut incident triage, and it's what DORA now requires by law.</a:t>
            </a:r>
          </a:p>
        </p:txBody>
      </p:sp>
      <p:sp>
        <p:nvSpPr>
          <p:cNvPr id="6" name="Rectangle 5"/>
          <p:cNvSpPr/>
          <p:nvPr/>
        </p:nvSpPr>
        <p:spPr>
          <a:xfrm>
            <a:off x="457200" y="2103120"/>
            <a:ext cx="54864" cy="2011680"/>
          </a:xfrm>
          <a:prstGeom prst="rect">
            <a:avLst/>
          </a:prstGeom>
          <a:solidFill>
            <a:srgbClr val="F5A6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731520" y="2240280"/>
            <a:ext cx="7863840" cy="1371600"/>
          </a:xfrm>
          <a:prstGeom prst="rect">
            <a:avLst/>
          </a:prstGeom>
          <a:noFill/>
        </p:spPr>
        <p:txBody>
          <a:bodyPr wrap="square" lIns="0" tIns="0" rIns="0" bIns="0">
            <a:spAutoFit/>
          </a:bodyPr>
          <a:lstStyle/>
          <a:p>
            <a:pPr algn="l">
              <a:lnSpc>
                <a:spcPct val="130000"/>
              </a:lnSpc>
            </a:pPr>
            <a:r>
              <a:rPr sz="1500" b="0" i="1" dirty="0">
                <a:solidFill>
                  <a:srgbClr val="FFFFFF"/>
                </a:solidFill>
                <a:latin typeface="Georgia"/>
              </a:rPr>
              <a:t>"Financial entities shall identify all information assets and ICT assets, and shall map those considered critical. They shall map the configuration of the information assets and ICT assets and the links and interdependencies between them."</a:t>
            </a:r>
          </a:p>
        </p:txBody>
      </p:sp>
      <p:sp>
        <p:nvSpPr>
          <p:cNvPr id="8" name="TextBox 7"/>
          <p:cNvSpPr txBox="1"/>
          <p:nvPr/>
        </p:nvSpPr>
        <p:spPr>
          <a:xfrm>
            <a:off x="731520" y="3703320"/>
            <a:ext cx="7863840" cy="320040"/>
          </a:xfrm>
          <a:prstGeom prst="rect">
            <a:avLst/>
          </a:prstGeom>
          <a:noFill/>
        </p:spPr>
        <p:txBody>
          <a:bodyPr wrap="square" lIns="0" tIns="0" rIns="0" bIns="0">
            <a:spAutoFit/>
          </a:bodyPr>
          <a:lstStyle/>
          <a:p>
            <a:pPr algn="l"/>
            <a:r>
              <a:rPr sz="1100" b="1" i="0">
                <a:solidFill>
                  <a:srgbClr val="F5A623"/>
                </a:solidFill>
                <a:latin typeface="Inter"/>
              </a:rPr>
              <a:t>DORA Article 8(4)  |  EU Regulation 2022/2554, in force since January 2025</a:t>
            </a:r>
          </a:p>
        </p:txBody>
      </p:sp>
      <p:pic>
        <p:nvPicPr>
          <p:cNvPr id="10" name="Picture 9" descr="image.png"/>
          <p:cNvPicPr>
            <a:picLocks noChangeAspect="1"/>
          </p:cNvPicPr>
          <p:nvPr/>
        </p:nvPicPr>
        <p:blipFill>
          <a:blip r:embed="rId3"/>
          <a:stretch>
            <a:fillRect/>
          </a:stretch>
        </p:blipFill>
        <p:spPr>
          <a:xfrm>
            <a:off x="365760" y="4658868"/>
            <a:ext cx="1188720" cy="3474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F1B2D"/>
        </a:solidFill>
        <a:effectLst/>
      </p:bgPr>
    </p:bg>
    <p:spTree>
      <p:nvGrpSpPr>
        <p:cNvPr id="1" name="Shape 165"/>
        <p:cNvGrpSpPr/>
        <p:nvPr/>
      </p:nvGrpSpPr>
      <p:grpSpPr>
        <a:xfrm>
          <a:off x="0" y="0"/>
          <a:ext cx="0" cy="0"/>
          <a:chOff x="0" y="0"/>
          <a:chExt cx="0" cy="0"/>
        </a:xfrm>
      </p:grpSpPr>
      <p:sp>
        <p:nvSpPr>
          <p:cNvPr id="166" name="Google Shape;166;p11"/>
          <p:cNvSpPr/>
          <p:nvPr/>
        </p:nvSpPr>
        <p:spPr>
          <a:xfrm>
            <a:off x="320050" y="258481"/>
            <a:ext cx="8092500" cy="793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2800"/>
              <a:buFont typeface="Georgia"/>
              <a:buNone/>
            </a:pPr>
            <a:r>
              <a:rPr lang="en-US" sz="2800" b="1" i="0" u="none" strike="noStrike" cap="none">
                <a:solidFill>
                  <a:srgbClr val="FFFFFF"/>
                </a:solidFill>
                <a:latin typeface="Georgia"/>
                <a:ea typeface="Georgia"/>
                <a:cs typeface="Georgia"/>
                <a:sym typeface="Georgia"/>
              </a:rPr>
              <a:t>From Investigation to Instant Visibility</a:t>
            </a:r>
            <a:endParaRPr sz="2800" b="0" i="0" u="none" strike="noStrike" cap="none">
              <a:solidFill>
                <a:schemeClr val="dk1"/>
              </a:solidFill>
              <a:latin typeface="Calibri"/>
              <a:ea typeface="Calibri"/>
              <a:cs typeface="Calibri"/>
              <a:sym typeface="Calibri"/>
            </a:endParaRPr>
          </a:p>
        </p:txBody>
      </p:sp>
      <p:sp>
        <p:nvSpPr>
          <p:cNvPr id="167" name="Google Shape;167;p11"/>
          <p:cNvSpPr/>
          <p:nvPr/>
        </p:nvSpPr>
        <p:spPr>
          <a:xfrm>
            <a:off x="320040" y="1280160"/>
            <a:ext cx="1920240" cy="3017520"/>
          </a:xfrm>
          <a:prstGeom prst="rect">
            <a:avLst/>
          </a:prstGeom>
          <a:solidFill>
            <a:srgbClr val="162236"/>
          </a:solidFill>
          <a:ln w="19050" cap="flat" cmpd="sng">
            <a:solidFill>
              <a:srgbClr val="00B4D8"/>
            </a:solidFill>
            <a:prstDash val="solid"/>
            <a:round/>
            <a:headEnd type="none" w="sm" len="sm"/>
            <a:tailEnd type="none" w="sm" len="sm"/>
          </a:ln>
          <a:effectLst>
            <a:outerShdw blurRad="101600" dist="38100" dir="8100000" algn="bl" rotWithShape="0">
              <a:srgbClr val="000000">
                <a:alpha val="2509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8" name="Google Shape;168;p11" descr="preencoded.png"/>
          <p:cNvPicPr preferRelativeResize="0"/>
          <p:nvPr/>
        </p:nvPicPr>
        <p:blipFill rotWithShape="1">
          <a:blip r:embed="rId3">
            <a:alphaModFix/>
          </a:blip>
          <a:srcRect/>
          <a:stretch/>
        </p:blipFill>
        <p:spPr>
          <a:xfrm>
            <a:off x="914400" y="1463040"/>
            <a:ext cx="548640" cy="548640"/>
          </a:xfrm>
          <a:prstGeom prst="rect">
            <a:avLst/>
          </a:prstGeom>
          <a:noFill/>
          <a:ln>
            <a:noFill/>
          </a:ln>
        </p:spPr>
      </p:pic>
      <p:sp>
        <p:nvSpPr>
          <p:cNvPr id="169" name="Google Shape;169;p11"/>
          <p:cNvSpPr/>
          <p:nvPr/>
        </p:nvSpPr>
        <p:spPr>
          <a:xfrm>
            <a:off x="411480" y="2148840"/>
            <a:ext cx="1737360" cy="3657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700"/>
              <a:buFont typeface="Calibri"/>
              <a:buNone/>
            </a:pPr>
            <a:r>
              <a:rPr lang="en-US" sz="1700" b="1" i="0" u="none" strike="noStrike" cap="none">
                <a:solidFill>
                  <a:srgbClr val="FFFFFF"/>
                </a:solidFill>
                <a:latin typeface="Calibri"/>
                <a:ea typeface="Calibri"/>
                <a:cs typeface="Calibri"/>
                <a:sym typeface="Calibri"/>
              </a:rPr>
              <a:t>Visible</a:t>
            </a:r>
            <a:endParaRPr sz="1700" b="0" i="0" u="none" strike="noStrike" cap="none">
              <a:solidFill>
                <a:schemeClr val="dk1"/>
              </a:solidFill>
              <a:latin typeface="Calibri"/>
              <a:ea typeface="Calibri"/>
              <a:cs typeface="Calibri"/>
              <a:sym typeface="Calibri"/>
            </a:endParaRPr>
          </a:p>
        </p:txBody>
      </p:sp>
      <p:sp>
        <p:nvSpPr>
          <p:cNvPr id="170" name="Google Shape;170;p11"/>
          <p:cNvSpPr/>
          <p:nvPr/>
        </p:nvSpPr>
        <p:spPr>
          <a:xfrm>
            <a:off x="411480" y="2606040"/>
            <a:ext cx="1737360" cy="54864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59E0B"/>
              </a:buClr>
              <a:buSzPts val="1000"/>
              <a:buFont typeface="Calibri"/>
              <a:buNone/>
            </a:pPr>
            <a:r>
              <a:rPr lang="en-US" sz="1000" b="0" i="0" u="none" strike="noStrike" cap="none">
                <a:solidFill>
                  <a:srgbClr val="F59E0B"/>
                </a:solidFill>
                <a:latin typeface="Calibri"/>
                <a:ea typeface="Calibri"/>
                <a:cs typeface="Calibri"/>
                <a:sym typeface="Calibri"/>
              </a:rPr>
              <a:t>How the organization actually operates</a:t>
            </a:r>
            <a:endParaRPr sz="1000" b="0" i="0" u="none" strike="noStrike" cap="none">
              <a:solidFill>
                <a:schemeClr val="dk1"/>
              </a:solidFill>
              <a:latin typeface="Calibri"/>
              <a:ea typeface="Calibri"/>
              <a:cs typeface="Calibri"/>
              <a:sym typeface="Calibri"/>
            </a:endParaRPr>
          </a:p>
        </p:txBody>
      </p:sp>
      <p:sp>
        <p:nvSpPr>
          <p:cNvPr id="171" name="Google Shape;171;p11"/>
          <p:cNvSpPr/>
          <p:nvPr/>
        </p:nvSpPr>
        <p:spPr>
          <a:xfrm>
            <a:off x="594360" y="3200400"/>
            <a:ext cx="1371600" cy="18288"/>
          </a:xfrm>
          <a:prstGeom prst="rect">
            <a:avLst/>
          </a:prstGeom>
          <a:solidFill>
            <a:srgbClr val="1E3A5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1"/>
          <p:cNvSpPr/>
          <p:nvPr/>
        </p:nvSpPr>
        <p:spPr>
          <a:xfrm>
            <a:off x="411480" y="3291840"/>
            <a:ext cx="1737360" cy="54864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B4D8"/>
              </a:buClr>
              <a:buSzPts val="1000"/>
              <a:buFont typeface="Calibri"/>
              <a:buNone/>
            </a:pPr>
            <a:r>
              <a:rPr lang="en-US" sz="1000" b="0" i="0" u="none" strike="noStrike" cap="none">
                <a:solidFill>
                  <a:srgbClr val="00B4D8"/>
                </a:solidFill>
                <a:latin typeface="Calibri"/>
                <a:ea typeface="Calibri"/>
                <a:cs typeface="Calibri"/>
                <a:sym typeface="Calibri"/>
              </a:rPr>
              <a:t>Real runtime interactions, not diagrams</a:t>
            </a:r>
            <a:endParaRPr sz="1000" b="0" i="0" u="none" strike="noStrike" cap="none">
              <a:solidFill>
                <a:schemeClr val="dk1"/>
              </a:solidFill>
              <a:latin typeface="Calibri"/>
              <a:ea typeface="Calibri"/>
              <a:cs typeface="Calibri"/>
              <a:sym typeface="Calibri"/>
            </a:endParaRPr>
          </a:p>
        </p:txBody>
      </p:sp>
      <p:sp>
        <p:nvSpPr>
          <p:cNvPr id="173" name="Google Shape;173;p11"/>
          <p:cNvSpPr/>
          <p:nvPr/>
        </p:nvSpPr>
        <p:spPr>
          <a:xfrm>
            <a:off x="2514600" y="1280160"/>
            <a:ext cx="1920240" cy="3017520"/>
          </a:xfrm>
          <a:prstGeom prst="rect">
            <a:avLst/>
          </a:prstGeom>
          <a:solidFill>
            <a:srgbClr val="162236"/>
          </a:solidFill>
          <a:ln w="19050" cap="flat" cmpd="sng">
            <a:solidFill>
              <a:srgbClr val="10B981"/>
            </a:solidFill>
            <a:prstDash val="solid"/>
            <a:round/>
            <a:headEnd type="none" w="sm" len="sm"/>
            <a:tailEnd type="none" w="sm" len="sm"/>
          </a:ln>
          <a:effectLst>
            <a:outerShdw blurRad="101600" dist="38100" dir="8100000" algn="bl" rotWithShape="0">
              <a:srgbClr val="000000">
                <a:alpha val="2509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4" name="Google Shape;174;p11" descr="preencoded.png"/>
          <p:cNvPicPr preferRelativeResize="0"/>
          <p:nvPr/>
        </p:nvPicPr>
        <p:blipFill rotWithShape="1">
          <a:blip r:embed="rId4">
            <a:alphaModFix/>
          </a:blip>
          <a:srcRect/>
          <a:stretch/>
        </p:blipFill>
        <p:spPr>
          <a:xfrm>
            <a:off x="3108960" y="1463040"/>
            <a:ext cx="548640" cy="548640"/>
          </a:xfrm>
          <a:prstGeom prst="rect">
            <a:avLst/>
          </a:prstGeom>
          <a:noFill/>
          <a:ln>
            <a:noFill/>
          </a:ln>
        </p:spPr>
      </p:pic>
      <p:sp>
        <p:nvSpPr>
          <p:cNvPr id="175" name="Google Shape;175;p11"/>
          <p:cNvSpPr/>
          <p:nvPr/>
        </p:nvSpPr>
        <p:spPr>
          <a:xfrm>
            <a:off x="2606040" y="2148840"/>
            <a:ext cx="1737360" cy="3657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700"/>
              <a:buFont typeface="Calibri"/>
              <a:buNone/>
            </a:pPr>
            <a:r>
              <a:rPr lang="en-US" sz="1700" b="1" i="0" u="none" strike="noStrike" cap="none">
                <a:solidFill>
                  <a:srgbClr val="FFFFFF"/>
                </a:solidFill>
                <a:latin typeface="Calibri"/>
                <a:ea typeface="Calibri"/>
                <a:cs typeface="Calibri"/>
                <a:sym typeface="Calibri"/>
              </a:rPr>
              <a:t>Connected</a:t>
            </a:r>
            <a:endParaRPr sz="1700" b="0" i="0" u="none" strike="noStrike" cap="none">
              <a:solidFill>
                <a:schemeClr val="dk1"/>
              </a:solidFill>
              <a:latin typeface="Calibri"/>
              <a:ea typeface="Calibri"/>
              <a:cs typeface="Calibri"/>
              <a:sym typeface="Calibri"/>
            </a:endParaRPr>
          </a:p>
        </p:txBody>
      </p:sp>
      <p:sp>
        <p:nvSpPr>
          <p:cNvPr id="176" name="Google Shape;176;p11"/>
          <p:cNvSpPr/>
          <p:nvPr/>
        </p:nvSpPr>
        <p:spPr>
          <a:xfrm>
            <a:off x="2606040" y="2606040"/>
            <a:ext cx="1737360" cy="54864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59E0B"/>
              </a:buClr>
              <a:buSzPts val="1000"/>
              <a:buFont typeface="Calibri"/>
              <a:buNone/>
            </a:pPr>
            <a:r>
              <a:rPr lang="en-US" sz="1000" b="0" i="0" u="none" strike="noStrike" cap="none">
                <a:solidFill>
                  <a:srgbClr val="F59E0B"/>
                </a:solidFill>
                <a:latin typeface="Calibri"/>
                <a:ea typeface="Calibri"/>
                <a:cs typeface="Calibri"/>
                <a:sym typeface="Calibri"/>
              </a:rPr>
              <a:t>End-to-end view across all business processes</a:t>
            </a:r>
            <a:endParaRPr sz="1000" b="0" i="0" u="none" strike="noStrike" cap="none">
              <a:solidFill>
                <a:schemeClr val="dk1"/>
              </a:solidFill>
              <a:latin typeface="Calibri"/>
              <a:ea typeface="Calibri"/>
              <a:cs typeface="Calibri"/>
              <a:sym typeface="Calibri"/>
            </a:endParaRPr>
          </a:p>
        </p:txBody>
      </p:sp>
      <p:sp>
        <p:nvSpPr>
          <p:cNvPr id="177" name="Google Shape;177;p11"/>
          <p:cNvSpPr/>
          <p:nvPr/>
        </p:nvSpPr>
        <p:spPr>
          <a:xfrm>
            <a:off x="2788920" y="3200400"/>
            <a:ext cx="1371600" cy="18288"/>
          </a:xfrm>
          <a:prstGeom prst="rect">
            <a:avLst/>
          </a:prstGeom>
          <a:solidFill>
            <a:srgbClr val="1E3A5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1"/>
          <p:cNvSpPr/>
          <p:nvPr/>
        </p:nvSpPr>
        <p:spPr>
          <a:xfrm>
            <a:off x="2606040" y="3291840"/>
            <a:ext cx="1737360" cy="54864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B4D8"/>
              </a:buClr>
              <a:buSzPts val="1000"/>
              <a:buFont typeface="Calibri"/>
              <a:buNone/>
            </a:pPr>
            <a:r>
              <a:rPr lang="en-US" sz="1000" b="0" i="0" u="none" strike="noStrike" cap="none">
                <a:solidFill>
                  <a:srgbClr val="00B4D8"/>
                </a:solidFill>
                <a:latin typeface="Calibri"/>
                <a:ea typeface="Calibri"/>
                <a:cs typeface="Calibri"/>
                <a:sym typeface="Calibri"/>
              </a:rPr>
              <a:t>Cross-system dependency mapping</a:t>
            </a:r>
            <a:endParaRPr sz="1000" b="0" i="0" u="none" strike="noStrike" cap="none">
              <a:solidFill>
                <a:schemeClr val="dk1"/>
              </a:solidFill>
              <a:latin typeface="Calibri"/>
              <a:ea typeface="Calibri"/>
              <a:cs typeface="Calibri"/>
              <a:sym typeface="Calibri"/>
            </a:endParaRPr>
          </a:p>
        </p:txBody>
      </p:sp>
      <p:sp>
        <p:nvSpPr>
          <p:cNvPr id="179" name="Google Shape;179;p11"/>
          <p:cNvSpPr/>
          <p:nvPr/>
        </p:nvSpPr>
        <p:spPr>
          <a:xfrm>
            <a:off x="4709160" y="1280160"/>
            <a:ext cx="1920240" cy="3017520"/>
          </a:xfrm>
          <a:prstGeom prst="rect">
            <a:avLst/>
          </a:prstGeom>
          <a:solidFill>
            <a:srgbClr val="162236"/>
          </a:solidFill>
          <a:ln w="19050" cap="flat" cmpd="sng">
            <a:solidFill>
              <a:srgbClr val="F59E0B"/>
            </a:solidFill>
            <a:prstDash val="solid"/>
            <a:round/>
            <a:headEnd type="none" w="sm" len="sm"/>
            <a:tailEnd type="none" w="sm" len="sm"/>
          </a:ln>
          <a:effectLst>
            <a:outerShdw blurRad="101600" dist="38100" dir="8100000" algn="bl" rotWithShape="0">
              <a:srgbClr val="000000">
                <a:alpha val="2509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0" name="Google Shape;180;p11" descr="preencoded.png"/>
          <p:cNvPicPr preferRelativeResize="0"/>
          <p:nvPr/>
        </p:nvPicPr>
        <p:blipFill rotWithShape="1">
          <a:blip r:embed="rId5">
            <a:alphaModFix/>
          </a:blip>
          <a:srcRect/>
          <a:stretch/>
        </p:blipFill>
        <p:spPr>
          <a:xfrm>
            <a:off x="5303520" y="1463040"/>
            <a:ext cx="548640" cy="548640"/>
          </a:xfrm>
          <a:prstGeom prst="rect">
            <a:avLst/>
          </a:prstGeom>
          <a:noFill/>
          <a:ln>
            <a:noFill/>
          </a:ln>
        </p:spPr>
      </p:pic>
      <p:sp>
        <p:nvSpPr>
          <p:cNvPr id="181" name="Google Shape;181;p11"/>
          <p:cNvSpPr/>
          <p:nvPr/>
        </p:nvSpPr>
        <p:spPr>
          <a:xfrm>
            <a:off x="4800600" y="2148840"/>
            <a:ext cx="1737360" cy="3657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700"/>
              <a:buFont typeface="Calibri"/>
              <a:buNone/>
            </a:pPr>
            <a:r>
              <a:rPr lang="en-US" sz="1700" b="1" i="0" u="none" strike="noStrike" cap="none">
                <a:solidFill>
                  <a:srgbClr val="FFFFFF"/>
                </a:solidFill>
                <a:latin typeface="Calibri"/>
                <a:ea typeface="Calibri"/>
                <a:cs typeface="Calibri"/>
                <a:sym typeface="Calibri"/>
              </a:rPr>
              <a:t>Actionable</a:t>
            </a:r>
            <a:endParaRPr sz="1700" b="0" i="0" u="none" strike="noStrike" cap="none">
              <a:solidFill>
                <a:schemeClr val="dk1"/>
              </a:solidFill>
              <a:latin typeface="Calibri"/>
              <a:ea typeface="Calibri"/>
              <a:cs typeface="Calibri"/>
              <a:sym typeface="Calibri"/>
            </a:endParaRPr>
          </a:p>
        </p:txBody>
      </p:sp>
      <p:sp>
        <p:nvSpPr>
          <p:cNvPr id="182" name="Google Shape;182;p11"/>
          <p:cNvSpPr/>
          <p:nvPr/>
        </p:nvSpPr>
        <p:spPr>
          <a:xfrm>
            <a:off x="4800600" y="2606040"/>
            <a:ext cx="1737360" cy="54864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59E0B"/>
              </a:buClr>
              <a:buSzPts val="1000"/>
              <a:buFont typeface="Calibri"/>
              <a:buNone/>
            </a:pPr>
            <a:r>
              <a:rPr lang="en-US" sz="1000" b="0" i="0" u="none" strike="noStrike" cap="none">
                <a:solidFill>
                  <a:srgbClr val="F59E0B"/>
                </a:solidFill>
                <a:latin typeface="Calibri"/>
                <a:ea typeface="Calibri"/>
                <a:cs typeface="Calibri"/>
                <a:sym typeface="Calibri"/>
              </a:rPr>
              <a:t>Confident decisions backed by blast radius data</a:t>
            </a:r>
            <a:endParaRPr sz="1000" b="0" i="0" u="none" strike="noStrike" cap="none">
              <a:solidFill>
                <a:schemeClr val="dk1"/>
              </a:solidFill>
              <a:latin typeface="Calibri"/>
              <a:ea typeface="Calibri"/>
              <a:cs typeface="Calibri"/>
              <a:sym typeface="Calibri"/>
            </a:endParaRPr>
          </a:p>
        </p:txBody>
      </p:sp>
      <p:sp>
        <p:nvSpPr>
          <p:cNvPr id="183" name="Google Shape;183;p11"/>
          <p:cNvSpPr/>
          <p:nvPr/>
        </p:nvSpPr>
        <p:spPr>
          <a:xfrm>
            <a:off x="4983480" y="3200400"/>
            <a:ext cx="1371600" cy="18288"/>
          </a:xfrm>
          <a:prstGeom prst="rect">
            <a:avLst/>
          </a:prstGeom>
          <a:solidFill>
            <a:srgbClr val="1E3A5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1"/>
          <p:cNvSpPr/>
          <p:nvPr/>
        </p:nvSpPr>
        <p:spPr>
          <a:xfrm>
            <a:off x="4800600" y="3291840"/>
            <a:ext cx="1737360" cy="54864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B4D8"/>
              </a:buClr>
              <a:buSzPts val="1000"/>
              <a:buFont typeface="Calibri"/>
              <a:buNone/>
            </a:pPr>
            <a:r>
              <a:rPr lang="en-US" sz="1000" b="0" i="0" u="none" strike="noStrike" cap="none">
                <a:solidFill>
                  <a:srgbClr val="00B4D8"/>
                </a:solidFill>
                <a:latin typeface="Calibri"/>
                <a:ea typeface="Calibri"/>
                <a:cs typeface="Calibri"/>
                <a:sym typeface="Calibri"/>
              </a:rPr>
              <a:t>Instant impact analysis for every change</a:t>
            </a:r>
            <a:endParaRPr sz="1000" b="0" i="0" u="none" strike="noStrike" cap="none">
              <a:solidFill>
                <a:schemeClr val="dk1"/>
              </a:solidFill>
              <a:latin typeface="Calibri"/>
              <a:ea typeface="Calibri"/>
              <a:cs typeface="Calibri"/>
              <a:sym typeface="Calibri"/>
            </a:endParaRPr>
          </a:p>
        </p:txBody>
      </p:sp>
      <p:sp>
        <p:nvSpPr>
          <p:cNvPr id="185" name="Google Shape;185;p11"/>
          <p:cNvSpPr/>
          <p:nvPr/>
        </p:nvSpPr>
        <p:spPr>
          <a:xfrm>
            <a:off x="6903720" y="1280160"/>
            <a:ext cx="1920240" cy="3017520"/>
          </a:xfrm>
          <a:prstGeom prst="rect">
            <a:avLst/>
          </a:prstGeom>
          <a:solidFill>
            <a:srgbClr val="162236"/>
          </a:solidFill>
          <a:ln w="19050" cap="flat" cmpd="sng">
            <a:solidFill>
              <a:srgbClr val="A78BFA"/>
            </a:solidFill>
            <a:prstDash val="solid"/>
            <a:round/>
            <a:headEnd type="none" w="sm" len="sm"/>
            <a:tailEnd type="none" w="sm" len="sm"/>
          </a:ln>
          <a:effectLst>
            <a:outerShdw blurRad="101600" dist="38100" dir="8100000" algn="bl" rotWithShape="0">
              <a:srgbClr val="000000">
                <a:alpha val="2509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6" name="Google Shape;186;p11" descr="preencoded.png"/>
          <p:cNvPicPr preferRelativeResize="0"/>
          <p:nvPr/>
        </p:nvPicPr>
        <p:blipFill rotWithShape="1">
          <a:blip r:embed="rId6">
            <a:alphaModFix/>
          </a:blip>
          <a:srcRect/>
          <a:stretch/>
        </p:blipFill>
        <p:spPr>
          <a:xfrm>
            <a:off x="7498080" y="1463040"/>
            <a:ext cx="548640" cy="548640"/>
          </a:xfrm>
          <a:prstGeom prst="rect">
            <a:avLst/>
          </a:prstGeom>
          <a:noFill/>
          <a:ln>
            <a:noFill/>
          </a:ln>
        </p:spPr>
      </p:pic>
      <p:sp>
        <p:nvSpPr>
          <p:cNvPr id="187" name="Google Shape;187;p11"/>
          <p:cNvSpPr/>
          <p:nvPr/>
        </p:nvSpPr>
        <p:spPr>
          <a:xfrm>
            <a:off x="6995160" y="2148840"/>
            <a:ext cx="1737360" cy="3657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700"/>
              <a:buFont typeface="Calibri"/>
              <a:buNone/>
            </a:pPr>
            <a:r>
              <a:rPr lang="en-US" sz="1700" b="1" i="0" u="none" strike="noStrike" cap="none">
                <a:solidFill>
                  <a:srgbClr val="FFFFFF"/>
                </a:solidFill>
                <a:latin typeface="Calibri"/>
                <a:ea typeface="Calibri"/>
                <a:cs typeface="Calibri"/>
                <a:sym typeface="Calibri"/>
              </a:rPr>
              <a:t>Trusted</a:t>
            </a:r>
            <a:endParaRPr sz="1700" b="0" i="0" u="none" strike="noStrike" cap="none">
              <a:solidFill>
                <a:schemeClr val="dk1"/>
              </a:solidFill>
              <a:latin typeface="Calibri"/>
              <a:ea typeface="Calibri"/>
              <a:cs typeface="Calibri"/>
              <a:sym typeface="Calibri"/>
            </a:endParaRPr>
          </a:p>
        </p:txBody>
      </p:sp>
      <p:sp>
        <p:nvSpPr>
          <p:cNvPr id="188" name="Google Shape;188;p11"/>
          <p:cNvSpPr/>
          <p:nvPr/>
        </p:nvSpPr>
        <p:spPr>
          <a:xfrm>
            <a:off x="6995160" y="2606040"/>
            <a:ext cx="1737360" cy="54864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59E0B"/>
              </a:buClr>
              <a:buSzPts val="1000"/>
              <a:buFont typeface="Calibri"/>
              <a:buNone/>
            </a:pPr>
            <a:r>
              <a:rPr lang="en-US" sz="1000" b="0" i="0" u="none" strike="noStrike" cap="none">
                <a:solidFill>
                  <a:srgbClr val="F59E0B"/>
                </a:solidFill>
                <a:latin typeface="Calibri"/>
                <a:ea typeface="Calibri"/>
                <a:cs typeface="Calibri"/>
                <a:sym typeface="Calibri"/>
              </a:rPr>
              <a:t>Continuously updated, not point-in-time snapshots</a:t>
            </a:r>
            <a:endParaRPr sz="1000" b="0" i="0" u="none" strike="noStrike" cap="none">
              <a:solidFill>
                <a:schemeClr val="dk1"/>
              </a:solidFill>
              <a:latin typeface="Calibri"/>
              <a:ea typeface="Calibri"/>
              <a:cs typeface="Calibri"/>
              <a:sym typeface="Calibri"/>
            </a:endParaRPr>
          </a:p>
        </p:txBody>
      </p:sp>
      <p:sp>
        <p:nvSpPr>
          <p:cNvPr id="189" name="Google Shape;189;p11"/>
          <p:cNvSpPr/>
          <p:nvPr/>
        </p:nvSpPr>
        <p:spPr>
          <a:xfrm>
            <a:off x="7178040" y="3200400"/>
            <a:ext cx="1371600" cy="18288"/>
          </a:xfrm>
          <a:prstGeom prst="rect">
            <a:avLst/>
          </a:prstGeom>
          <a:solidFill>
            <a:srgbClr val="1E3A5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1"/>
          <p:cNvSpPr/>
          <p:nvPr/>
        </p:nvSpPr>
        <p:spPr>
          <a:xfrm>
            <a:off x="6995160" y="3291840"/>
            <a:ext cx="1737360" cy="54864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B4D8"/>
              </a:buClr>
              <a:buSzPts val="1000"/>
              <a:buFont typeface="Calibri"/>
              <a:buNone/>
            </a:pPr>
            <a:r>
              <a:rPr lang="en-US" sz="1000" b="0" i="0" u="none" strike="noStrike" cap="none">
                <a:solidFill>
                  <a:srgbClr val="00B4D8"/>
                </a:solidFill>
                <a:latin typeface="Calibri"/>
                <a:ea typeface="Calibri"/>
                <a:cs typeface="Calibri"/>
                <a:sym typeface="Calibri"/>
              </a:rPr>
              <a:t>Multi-source, traceable, validated by runtime data</a:t>
            </a:r>
            <a:endParaRPr sz="1000" b="0" i="0" u="none" strike="noStrike" cap="none">
              <a:solidFill>
                <a:schemeClr val="dk1"/>
              </a:solidFill>
              <a:latin typeface="Calibri"/>
              <a:ea typeface="Calibri"/>
              <a:cs typeface="Calibri"/>
              <a:sym typeface="Calibri"/>
            </a:endParaRPr>
          </a:p>
        </p:txBody>
      </p:sp>
      <p:sp>
        <p:nvSpPr>
          <p:cNvPr id="191" name="Google Shape;191;p11"/>
          <p:cNvSpPr/>
          <p:nvPr/>
        </p:nvSpPr>
        <p:spPr>
          <a:xfrm>
            <a:off x="2464250" y="4434849"/>
            <a:ext cx="5948100" cy="428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10B981"/>
              </a:buClr>
              <a:buSzPts val="1300"/>
              <a:buFont typeface="Calibri"/>
              <a:buNone/>
            </a:pPr>
            <a:r>
              <a:rPr lang="en-US" sz="1300" b="0" i="1" u="none" strike="noStrike" cap="none">
                <a:solidFill>
                  <a:srgbClr val="10B981"/>
                </a:solidFill>
                <a:latin typeface="Calibri"/>
                <a:ea typeface="Calibri"/>
                <a:cs typeface="Calibri"/>
                <a:sym typeface="Calibri"/>
              </a:rPr>
              <a:t>It's no longer something you investigate. It's something you see.</a:t>
            </a:r>
            <a:endParaRPr sz="13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A1320"/>
        </a:solidFill>
        <a:effectLst/>
      </p:bgPr>
    </p:bg>
    <p:spTree>
      <p:nvGrpSpPr>
        <p:cNvPr id="1" name="Shape 196"/>
        <p:cNvGrpSpPr/>
        <p:nvPr/>
      </p:nvGrpSpPr>
      <p:grpSpPr>
        <a:xfrm>
          <a:off x="0" y="0"/>
          <a:ext cx="0" cy="0"/>
          <a:chOff x="0" y="0"/>
          <a:chExt cx="0" cy="0"/>
        </a:xfrm>
      </p:grpSpPr>
      <p:pic>
        <p:nvPicPr>
          <p:cNvPr id="197" name="Google Shape;197;p12" descr="preencoded.png"/>
          <p:cNvPicPr preferRelativeResize="0"/>
          <p:nvPr/>
        </p:nvPicPr>
        <p:blipFill rotWithShape="1">
          <a:blip r:embed="rId3">
            <a:alphaModFix amt="60000"/>
          </a:blip>
          <a:srcRect/>
          <a:stretch/>
        </p:blipFill>
        <p:spPr>
          <a:xfrm>
            <a:off x="4114800" y="0"/>
            <a:ext cx="5029200" cy="5143500"/>
          </a:xfrm>
          <a:prstGeom prst="rect">
            <a:avLst/>
          </a:prstGeom>
          <a:noFill/>
          <a:ln>
            <a:noFill/>
          </a:ln>
        </p:spPr>
      </p:pic>
      <p:sp>
        <p:nvSpPr>
          <p:cNvPr id="198" name="Google Shape;198;p12"/>
          <p:cNvSpPr/>
          <p:nvPr/>
        </p:nvSpPr>
        <p:spPr>
          <a:xfrm>
            <a:off x="0" y="0"/>
            <a:ext cx="9144000" cy="54900"/>
          </a:xfrm>
          <a:prstGeom prst="rect">
            <a:avLst/>
          </a:prstGeom>
          <a:solidFill>
            <a:srgbClr val="00B4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12"/>
          <p:cNvSpPr/>
          <p:nvPr/>
        </p:nvSpPr>
        <p:spPr>
          <a:xfrm>
            <a:off x="731520" y="1471913"/>
            <a:ext cx="5029200" cy="2011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3800"/>
              <a:buFont typeface="Georgia"/>
              <a:buNone/>
            </a:pPr>
            <a:r>
              <a:rPr lang="en-US" sz="3800" b="1">
                <a:solidFill>
                  <a:srgbClr val="FFFFFF"/>
                </a:solidFill>
                <a:latin typeface="Georgia"/>
                <a:ea typeface="Georgia"/>
                <a:cs typeface="Georgia"/>
                <a:sym typeface="Georgia"/>
              </a:rPr>
              <a:t>Thank You</a:t>
            </a:r>
            <a:endParaRPr sz="38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1B2D"/>
        </a:solidFill>
        <a:effectLst/>
      </p:bgPr>
    </p:bg>
    <p:spTree>
      <p:nvGrpSpPr>
        <p:cNvPr id="1" name="Shape 105"/>
        <p:cNvGrpSpPr/>
        <p:nvPr/>
      </p:nvGrpSpPr>
      <p:grpSpPr>
        <a:xfrm>
          <a:off x="0" y="0"/>
          <a:ext cx="0" cy="0"/>
          <a:chOff x="0" y="0"/>
          <a:chExt cx="0" cy="0"/>
        </a:xfrm>
      </p:grpSpPr>
      <p:sp>
        <p:nvSpPr>
          <p:cNvPr id="106" name="Google Shape;106;p8"/>
          <p:cNvSpPr/>
          <p:nvPr/>
        </p:nvSpPr>
        <p:spPr>
          <a:xfrm>
            <a:off x="548650" y="279548"/>
            <a:ext cx="7863900" cy="817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2800"/>
              <a:buFont typeface="Georgia"/>
              <a:buNone/>
            </a:pPr>
            <a:r>
              <a:rPr lang="en-US" sz="2800" b="1" i="0" u="none" strike="noStrike" cap="none">
                <a:solidFill>
                  <a:srgbClr val="FFFFFF"/>
                </a:solidFill>
                <a:latin typeface="Georgia"/>
                <a:ea typeface="Georgia"/>
                <a:cs typeface="Georgia"/>
                <a:sym typeface="Georgia"/>
              </a:rPr>
              <a:t>How Cobalt Delivers This</a:t>
            </a:r>
            <a:endParaRPr sz="2800" b="0" i="0" u="none" strike="noStrike" cap="none">
              <a:solidFill>
                <a:schemeClr val="dk1"/>
              </a:solidFill>
              <a:latin typeface="Calibri"/>
              <a:ea typeface="Calibri"/>
              <a:cs typeface="Calibri"/>
              <a:sym typeface="Calibri"/>
            </a:endParaRPr>
          </a:p>
        </p:txBody>
      </p:sp>
      <p:sp>
        <p:nvSpPr>
          <p:cNvPr id="107" name="Google Shape;107;p8"/>
          <p:cNvSpPr/>
          <p:nvPr/>
        </p:nvSpPr>
        <p:spPr>
          <a:xfrm>
            <a:off x="375342" y="1554480"/>
            <a:ext cx="2560200" cy="2103000"/>
          </a:xfrm>
          <a:prstGeom prst="rect">
            <a:avLst/>
          </a:prstGeom>
          <a:solidFill>
            <a:srgbClr val="162236"/>
          </a:solidFill>
          <a:ln w="19050" cap="flat" cmpd="sng">
            <a:solidFill>
              <a:srgbClr val="0891B2"/>
            </a:solidFill>
            <a:prstDash val="solid"/>
            <a:round/>
            <a:headEnd type="none" w="sm" len="sm"/>
            <a:tailEnd type="none" w="sm" len="sm"/>
          </a:ln>
          <a:effectLst>
            <a:outerShdw blurRad="101600" dist="38100" dir="8100000" algn="bl" rotWithShape="0">
              <a:srgbClr val="000000">
                <a:alpha val="2509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8" descr="preencoded.png"/>
          <p:cNvPicPr preferRelativeResize="0"/>
          <p:nvPr/>
        </p:nvPicPr>
        <p:blipFill rotWithShape="1">
          <a:blip r:embed="rId3">
            <a:alphaModFix/>
          </a:blip>
          <a:srcRect/>
          <a:stretch/>
        </p:blipFill>
        <p:spPr>
          <a:xfrm>
            <a:off x="1335461" y="1737360"/>
            <a:ext cx="502920" cy="502920"/>
          </a:xfrm>
          <a:prstGeom prst="rect">
            <a:avLst/>
          </a:prstGeom>
          <a:noFill/>
          <a:ln>
            <a:noFill/>
          </a:ln>
        </p:spPr>
      </p:pic>
      <p:sp>
        <p:nvSpPr>
          <p:cNvPr id="109" name="Google Shape;109;p8"/>
          <p:cNvSpPr/>
          <p:nvPr/>
        </p:nvSpPr>
        <p:spPr>
          <a:xfrm>
            <a:off x="558222" y="2377440"/>
            <a:ext cx="2194500" cy="3657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Georgia"/>
              <a:buNone/>
            </a:pPr>
            <a:r>
              <a:rPr lang="en-US" sz="2000" b="1" i="0" u="none" strike="noStrike" cap="none">
                <a:solidFill>
                  <a:srgbClr val="FFFFFF"/>
                </a:solidFill>
                <a:latin typeface="Georgia"/>
                <a:ea typeface="Georgia"/>
                <a:cs typeface="Georgia"/>
                <a:sym typeface="Georgia"/>
              </a:rPr>
              <a:t>Sources</a:t>
            </a:r>
            <a:endParaRPr sz="2000" b="0" i="0" u="none" strike="noStrike" cap="none">
              <a:solidFill>
                <a:schemeClr val="dk1"/>
              </a:solidFill>
              <a:latin typeface="Calibri"/>
              <a:ea typeface="Calibri"/>
              <a:cs typeface="Calibri"/>
              <a:sym typeface="Calibri"/>
            </a:endParaRPr>
          </a:p>
        </p:txBody>
      </p:sp>
      <p:sp>
        <p:nvSpPr>
          <p:cNvPr id="110" name="Google Shape;110;p8"/>
          <p:cNvSpPr/>
          <p:nvPr/>
        </p:nvSpPr>
        <p:spPr>
          <a:xfrm>
            <a:off x="558222" y="2788920"/>
            <a:ext cx="2194500" cy="7314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94A3B8"/>
              </a:buClr>
              <a:buSzPts val="1200"/>
              <a:buFont typeface="Calibri"/>
              <a:buNone/>
            </a:pPr>
            <a:r>
              <a:rPr lang="en-US" sz="1200" b="0" i="0" u="none" strike="noStrike" cap="none">
                <a:solidFill>
                  <a:srgbClr val="94A3B8"/>
                </a:solidFill>
                <a:latin typeface="Calibri"/>
                <a:ea typeface="Calibri"/>
                <a:cs typeface="Calibri"/>
                <a:sym typeface="Calibri"/>
              </a:rPr>
              <a:t>Code / Logs / CMDB /</a:t>
            </a: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94A3B8"/>
              </a:buClr>
              <a:buSzPts val="1200"/>
              <a:buFont typeface="Calibri"/>
              <a:buNone/>
            </a:pPr>
            <a:r>
              <a:rPr lang="en-US" sz="1200" b="0" i="0" u="none" strike="noStrike" cap="none">
                <a:solidFill>
                  <a:srgbClr val="94A3B8"/>
                </a:solidFill>
                <a:latin typeface="Calibri"/>
                <a:ea typeface="Calibri"/>
                <a:cs typeface="Calibri"/>
                <a:sym typeface="Calibri"/>
              </a:rPr>
              <a:t>Telemetry / APIs / Doc</a:t>
            </a:r>
            <a:r>
              <a:rPr lang="en-US" sz="1200">
                <a:solidFill>
                  <a:srgbClr val="94A3B8"/>
                </a:solidFill>
                <a:latin typeface="Calibri"/>
                <a:ea typeface="Calibri"/>
                <a:cs typeface="Calibri"/>
                <a:sym typeface="Calibri"/>
              </a:rPr>
              <a:t>s</a:t>
            </a:r>
            <a:endParaRPr sz="1200" b="0" i="0" u="none" strike="noStrike" cap="none">
              <a:solidFill>
                <a:schemeClr val="dk1"/>
              </a:solidFill>
              <a:latin typeface="Calibri"/>
              <a:ea typeface="Calibri"/>
              <a:cs typeface="Calibri"/>
              <a:sym typeface="Calibri"/>
            </a:endParaRPr>
          </a:p>
        </p:txBody>
      </p:sp>
      <p:pic>
        <p:nvPicPr>
          <p:cNvPr id="111" name="Google Shape;111;p8" descr="preencoded.png"/>
          <p:cNvPicPr preferRelativeResize="0"/>
          <p:nvPr/>
        </p:nvPicPr>
        <p:blipFill rotWithShape="1">
          <a:blip r:embed="rId4">
            <a:alphaModFix/>
          </a:blip>
          <a:srcRect/>
          <a:stretch/>
        </p:blipFill>
        <p:spPr>
          <a:xfrm>
            <a:off x="3027102" y="2377440"/>
            <a:ext cx="201168" cy="201168"/>
          </a:xfrm>
          <a:prstGeom prst="rect">
            <a:avLst/>
          </a:prstGeom>
          <a:noFill/>
          <a:ln>
            <a:noFill/>
          </a:ln>
        </p:spPr>
      </p:pic>
      <p:sp>
        <p:nvSpPr>
          <p:cNvPr id="112" name="Google Shape;112;p8"/>
          <p:cNvSpPr/>
          <p:nvPr/>
        </p:nvSpPr>
        <p:spPr>
          <a:xfrm>
            <a:off x="3301421" y="1554480"/>
            <a:ext cx="2560200" cy="2103000"/>
          </a:xfrm>
          <a:prstGeom prst="rect">
            <a:avLst/>
          </a:prstGeom>
          <a:solidFill>
            <a:srgbClr val="162236"/>
          </a:solidFill>
          <a:ln w="19050" cap="flat" cmpd="sng">
            <a:solidFill>
              <a:srgbClr val="00B4D8"/>
            </a:solidFill>
            <a:prstDash val="solid"/>
            <a:round/>
            <a:headEnd type="none" w="sm" len="sm"/>
            <a:tailEnd type="none" w="sm" len="sm"/>
          </a:ln>
          <a:effectLst>
            <a:outerShdw blurRad="101600" dist="38100" dir="8100000" algn="bl" rotWithShape="0">
              <a:srgbClr val="000000">
                <a:alpha val="2509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3" name="Google Shape;113;p8" descr="preencoded.png"/>
          <p:cNvPicPr preferRelativeResize="0"/>
          <p:nvPr/>
        </p:nvPicPr>
        <p:blipFill rotWithShape="1">
          <a:blip r:embed="rId5">
            <a:alphaModFix/>
          </a:blip>
          <a:srcRect/>
          <a:stretch/>
        </p:blipFill>
        <p:spPr>
          <a:xfrm>
            <a:off x="4261542" y="1737360"/>
            <a:ext cx="502920" cy="502920"/>
          </a:xfrm>
          <a:prstGeom prst="rect">
            <a:avLst/>
          </a:prstGeom>
          <a:noFill/>
          <a:ln>
            <a:noFill/>
          </a:ln>
        </p:spPr>
      </p:pic>
      <p:sp>
        <p:nvSpPr>
          <p:cNvPr id="114" name="Google Shape;114;p8"/>
          <p:cNvSpPr/>
          <p:nvPr/>
        </p:nvSpPr>
        <p:spPr>
          <a:xfrm>
            <a:off x="3484302" y="2377440"/>
            <a:ext cx="2194500" cy="3657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Georgia"/>
              <a:buNone/>
            </a:pPr>
            <a:r>
              <a:rPr lang="en-US" sz="2000" b="1" i="0" u="none" strike="noStrike" cap="none" dirty="0">
                <a:solidFill>
                  <a:srgbClr val="FFFFFF"/>
                </a:solidFill>
                <a:latin typeface="Georgia"/>
                <a:ea typeface="Georgia"/>
                <a:cs typeface="Georgia"/>
                <a:sym typeface="Georgia"/>
              </a:rPr>
              <a:t>Cobalt Engine</a:t>
            </a:r>
            <a:endParaRPr sz="2000" b="0" i="0" u="none" strike="noStrike" cap="none" dirty="0">
              <a:solidFill>
                <a:schemeClr val="dk1"/>
              </a:solidFill>
              <a:latin typeface="Calibri"/>
              <a:ea typeface="Calibri"/>
              <a:cs typeface="Calibri"/>
              <a:sym typeface="Calibri"/>
            </a:endParaRPr>
          </a:p>
        </p:txBody>
      </p:sp>
      <p:pic>
        <p:nvPicPr>
          <p:cNvPr id="115" name="Google Shape;115;p8" descr="preencoded.png"/>
          <p:cNvPicPr preferRelativeResize="0"/>
          <p:nvPr/>
        </p:nvPicPr>
        <p:blipFill rotWithShape="1">
          <a:blip r:embed="rId4">
            <a:alphaModFix/>
          </a:blip>
          <a:srcRect/>
          <a:stretch/>
        </p:blipFill>
        <p:spPr>
          <a:xfrm>
            <a:off x="5953182" y="2377440"/>
            <a:ext cx="201168" cy="201168"/>
          </a:xfrm>
          <a:prstGeom prst="rect">
            <a:avLst/>
          </a:prstGeom>
          <a:noFill/>
          <a:ln>
            <a:noFill/>
          </a:ln>
        </p:spPr>
      </p:pic>
      <p:sp>
        <p:nvSpPr>
          <p:cNvPr id="116" name="Google Shape;116;p8"/>
          <p:cNvSpPr/>
          <p:nvPr/>
        </p:nvSpPr>
        <p:spPr>
          <a:xfrm>
            <a:off x="3484302" y="2788920"/>
            <a:ext cx="2194500" cy="7314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94A3B8"/>
              </a:buClr>
              <a:buSzPts val="1200"/>
              <a:buFont typeface="Calibri"/>
              <a:buNone/>
            </a:pPr>
            <a:r>
              <a:rPr lang="en-US" sz="1200">
                <a:solidFill>
                  <a:srgbClr val="94A3B8"/>
                </a:solidFill>
                <a:latin typeface="Calibri"/>
                <a:ea typeface="Calibri"/>
                <a:cs typeface="Calibri"/>
                <a:sym typeface="Calibri"/>
              </a:rPr>
              <a:t>Semantic Crawler</a:t>
            </a:r>
            <a:endParaRPr sz="1200" b="0" i="0" u="none" strike="noStrike" cap="none">
              <a:solidFill>
                <a:schemeClr val="dk1"/>
              </a:solidFill>
              <a:latin typeface="Calibri"/>
              <a:ea typeface="Calibri"/>
              <a:cs typeface="Calibri"/>
              <a:sym typeface="Calibri"/>
            </a:endParaRPr>
          </a:p>
        </p:txBody>
      </p:sp>
      <p:sp>
        <p:nvSpPr>
          <p:cNvPr id="117" name="Google Shape;117;p8"/>
          <p:cNvSpPr/>
          <p:nvPr/>
        </p:nvSpPr>
        <p:spPr>
          <a:xfrm>
            <a:off x="6227502" y="1554480"/>
            <a:ext cx="2560200" cy="2103000"/>
          </a:xfrm>
          <a:prstGeom prst="rect">
            <a:avLst/>
          </a:prstGeom>
          <a:solidFill>
            <a:srgbClr val="162236"/>
          </a:solidFill>
          <a:ln w="19050" cap="flat" cmpd="sng">
            <a:solidFill>
              <a:srgbClr val="10B981"/>
            </a:solidFill>
            <a:prstDash val="solid"/>
            <a:round/>
            <a:headEnd type="none" w="sm" len="sm"/>
            <a:tailEnd type="none" w="sm" len="sm"/>
          </a:ln>
          <a:effectLst>
            <a:outerShdw blurRad="101600" dist="38100" dir="8100000" algn="bl" rotWithShape="0">
              <a:srgbClr val="000000">
                <a:alpha val="2509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8" name="Google Shape;118;p8" descr="preencoded.png"/>
          <p:cNvPicPr preferRelativeResize="0"/>
          <p:nvPr/>
        </p:nvPicPr>
        <p:blipFill rotWithShape="1">
          <a:blip r:embed="rId6">
            <a:alphaModFix/>
          </a:blip>
          <a:srcRect/>
          <a:stretch/>
        </p:blipFill>
        <p:spPr>
          <a:xfrm>
            <a:off x="7187622" y="1737360"/>
            <a:ext cx="502920" cy="502920"/>
          </a:xfrm>
          <a:prstGeom prst="rect">
            <a:avLst/>
          </a:prstGeom>
          <a:noFill/>
          <a:ln>
            <a:noFill/>
          </a:ln>
        </p:spPr>
      </p:pic>
      <p:sp>
        <p:nvSpPr>
          <p:cNvPr id="119" name="Google Shape;119;p8"/>
          <p:cNvSpPr/>
          <p:nvPr/>
        </p:nvSpPr>
        <p:spPr>
          <a:xfrm>
            <a:off x="6410382" y="2377440"/>
            <a:ext cx="2194500" cy="3657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Georgia"/>
              <a:buNone/>
            </a:pPr>
            <a:r>
              <a:rPr lang="en-US" sz="2000" b="1" i="0" u="none" strike="noStrike" cap="none">
                <a:solidFill>
                  <a:srgbClr val="FFFFFF"/>
                </a:solidFill>
                <a:latin typeface="Georgia"/>
                <a:ea typeface="Georgia"/>
                <a:cs typeface="Georgia"/>
                <a:sym typeface="Georgia"/>
              </a:rPr>
              <a:t>Outputs</a:t>
            </a:r>
            <a:endParaRPr sz="2000" b="0" i="0" u="none" strike="noStrike" cap="none">
              <a:solidFill>
                <a:schemeClr val="dk1"/>
              </a:solidFill>
              <a:latin typeface="Calibri"/>
              <a:ea typeface="Calibri"/>
              <a:cs typeface="Calibri"/>
              <a:sym typeface="Calibri"/>
            </a:endParaRPr>
          </a:p>
        </p:txBody>
      </p:sp>
      <p:sp>
        <p:nvSpPr>
          <p:cNvPr id="120" name="Google Shape;120;p8"/>
          <p:cNvSpPr/>
          <p:nvPr/>
        </p:nvSpPr>
        <p:spPr>
          <a:xfrm>
            <a:off x="6410382" y="2788920"/>
            <a:ext cx="2194500" cy="7314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94A3B8"/>
              </a:buClr>
              <a:buSzPts val="1200"/>
              <a:buFont typeface="Calibri"/>
              <a:buNone/>
            </a:pPr>
            <a:r>
              <a:rPr lang="en-US" sz="1200" b="0" i="0" u="none" strike="noStrike" cap="none">
                <a:solidFill>
                  <a:srgbClr val="94A3B8"/>
                </a:solidFill>
                <a:latin typeface="Calibri"/>
                <a:ea typeface="Calibri"/>
                <a:cs typeface="Calibri"/>
                <a:sym typeface="Calibri"/>
              </a:rPr>
              <a:t>Business processes</a:t>
            </a: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94A3B8"/>
              </a:buClr>
              <a:buSzPts val="1200"/>
              <a:buFont typeface="Calibri"/>
              <a:buNone/>
            </a:pPr>
            <a:r>
              <a:rPr lang="en-US" sz="1200" b="0" i="0" u="none" strike="noStrike" cap="none">
                <a:solidFill>
                  <a:srgbClr val="94A3B8"/>
                </a:solidFill>
                <a:latin typeface="Calibri"/>
                <a:ea typeface="Calibri"/>
                <a:cs typeface="Calibri"/>
                <a:sym typeface="Calibri"/>
              </a:rPr>
              <a:t>Dependencies</a:t>
            </a: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94A3B8"/>
              </a:buClr>
              <a:buSzPts val="1200"/>
              <a:buFont typeface="Calibri"/>
              <a:buNone/>
            </a:pPr>
            <a:r>
              <a:rPr lang="en-US" sz="1200" b="0" i="0" u="none" strike="noStrike" cap="none">
                <a:solidFill>
                  <a:srgbClr val="94A3B8"/>
                </a:solidFill>
                <a:latin typeface="Calibri"/>
                <a:ea typeface="Calibri"/>
                <a:cs typeface="Calibri"/>
                <a:sym typeface="Calibri"/>
              </a:rPr>
              <a:t>Blast radius / Impact</a:t>
            </a:r>
            <a:endParaRPr sz="1200" b="0" i="0" u="none" strike="noStrike" cap="none">
              <a:solidFill>
                <a:schemeClr val="dk1"/>
              </a:solidFill>
              <a:latin typeface="Calibri"/>
              <a:ea typeface="Calibri"/>
              <a:cs typeface="Calibri"/>
              <a:sym typeface="Calibri"/>
            </a:endParaRPr>
          </a:p>
        </p:txBody>
      </p:sp>
      <p:sp>
        <p:nvSpPr>
          <p:cNvPr id="121" name="Google Shape;121;p8"/>
          <p:cNvSpPr/>
          <p:nvPr/>
        </p:nvSpPr>
        <p:spPr>
          <a:xfrm>
            <a:off x="457200" y="3886200"/>
            <a:ext cx="8229600" cy="502920"/>
          </a:xfrm>
          <a:prstGeom prst="rect">
            <a:avLst/>
          </a:prstGeom>
          <a:solidFill>
            <a:srgbClr val="162236"/>
          </a:solidFill>
          <a:ln w="12700" cap="flat" cmpd="sng">
            <a:solidFill>
              <a:srgbClr val="0891B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8"/>
          <p:cNvSpPr/>
          <p:nvPr/>
        </p:nvSpPr>
        <p:spPr>
          <a:xfrm>
            <a:off x="457200" y="3886200"/>
            <a:ext cx="8229600" cy="50292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B4D8"/>
              </a:buClr>
              <a:buSzPts val="1200"/>
              <a:buFont typeface="Calibri"/>
              <a:buNone/>
            </a:pPr>
            <a:r>
              <a:rPr lang="en-US" sz="1200" b="0" i="0" u="none" strike="noStrike" cap="none">
                <a:solidFill>
                  <a:srgbClr val="00B4D8"/>
                </a:solidFill>
                <a:latin typeface="Calibri"/>
                <a:ea typeface="Calibri"/>
                <a:cs typeface="Calibri"/>
                <a:sym typeface="Calibri"/>
              </a:rPr>
              <a:t>No agents installed  |  No credentials required  |  Read-only access  |  Metadata only  |  No changes to production</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1B2D"/>
        </a:solidFill>
        <a:effectLst/>
      </p:bgPr>
    </p:bg>
    <p:spTree>
      <p:nvGrpSpPr>
        <p:cNvPr id="1" name="Shape 28"/>
        <p:cNvGrpSpPr/>
        <p:nvPr/>
      </p:nvGrpSpPr>
      <p:grpSpPr>
        <a:xfrm>
          <a:off x="0" y="0"/>
          <a:ext cx="0" cy="0"/>
          <a:chOff x="0" y="0"/>
          <a:chExt cx="0" cy="0"/>
        </a:xfrm>
      </p:grpSpPr>
      <p:sp>
        <p:nvSpPr>
          <p:cNvPr id="29" name="Google Shape;29;p5"/>
          <p:cNvSpPr/>
          <p:nvPr/>
        </p:nvSpPr>
        <p:spPr>
          <a:xfrm>
            <a:off x="731520" y="274320"/>
            <a:ext cx="7680900" cy="594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2800"/>
              <a:buFont typeface="Georgia"/>
              <a:buNone/>
            </a:pPr>
            <a:r>
              <a:rPr lang="en-US" sz="2800" b="1">
                <a:solidFill>
                  <a:srgbClr val="FFFFFF"/>
                </a:solidFill>
                <a:latin typeface="Georgia"/>
                <a:ea typeface="Georgia"/>
                <a:cs typeface="Georgia"/>
                <a:sym typeface="Georgia"/>
              </a:rPr>
              <a:t>Banks are on a Transformation Journey</a:t>
            </a:r>
            <a:endParaRPr sz="2800" b="0" i="0" u="none" strike="noStrike" cap="none">
              <a:solidFill>
                <a:schemeClr val="dk1"/>
              </a:solidFill>
              <a:latin typeface="Calibri"/>
              <a:ea typeface="Calibri"/>
              <a:cs typeface="Calibri"/>
              <a:sym typeface="Calibri"/>
            </a:endParaRPr>
          </a:p>
        </p:txBody>
      </p:sp>
      <p:sp>
        <p:nvSpPr>
          <p:cNvPr id="30" name="Google Shape;30;p5"/>
          <p:cNvSpPr/>
          <p:nvPr/>
        </p:nvSpPr>
        <p:spPr>
          <a:xfrm>
            <a:off x="3356063" y="1371600"/>
            <a:ext cx="2606100" cy="2694000"/>
          </a:xfrm>
          <a:prstGeom prst="rect">
            <a:avLst/>
          </a:prstGeom>
          <a:solidFill>
            <a:srgbClr val="162236"/>
          </a:solidFill>
          <a:ln w="19050" cap="flat" cmpd="sng">
            <a:solidFill>
              <a:srgbClr val="00B4D8"/>
            </a:solidFill>
            <a:prstDash val="solid"/>
            <a:round/>
            <a:headEnd type="none" w="sm" len="sm"/>
            <a:tailEnd type="none" w="sm" len="sm"/>
          </a:ln>
          <a:effectLst>
            <a:outerShdw blurRad="101600" dist="38100" dir="8100000" algn="bl" rotWithShape="0">
              <a:srgbClr val="000000">
                <a:alpha val="25099"/>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3538943" y="1508760"/>
            <a:ext cx="731400" cy="457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B4D8"/>
              </a:buClr>
              <a:buSzPts val="2800"/>
              <a:buFont typeface="Georgia"/>
              <a:buNone/>
            </a:pPr>
            <a:r>
              <a:rPr lang="en-US" sz="2800" b="1" i="0" u="none" strike="noStrike" cap="none">
                <a:solidFill>
                  <a:srgbClr val="00B4D8"/>
                </a:solidFill>
                <a:latin typeface="Georgia"/>
                <a:ea typeface="Georgia"/>
                <a:cs typeface="Georgia"/>
                <a:sym typeface="Georgia"/>
              </a:rPr>
              <a:t>0</a:t>
            </a:r>
            <a:r>
              <a:rPr lang="en-US" sz="2800" b="1">
                <a:solidFill>
                  <a:srgbClr val="00B4D8"/>
                </a:solidFill>
                <a:latin typeface="Georgia"/>
                <a:ea typeface="Georgia"/>
                <a:cs typeface="Georgia"/>
                <a:sym typeface="Georgia"/>
              </a:rPr>
              <a:t>2</a:t>
            </a:r>
            <a:endParaRPr sz="2800" b="0" i="0" u="none" strike="noStrike" cap="none">
              <a:solidFill>
                <a:schemeClr val="dk1"/>
              </a:solidFill>
              <a:latin typeface="Calibri"/>
              <a:ea typeface="Calibri"/>
              <a:cs typeface="Calibri"/>
              <a:sym typeface="Calibri"/>
            </a:endParaRPr>
          </a:p>
        </p:txBody>
      </p:sp>
      <p:pic>
        <p:nvPicPr>
          <p:cNvPr id="32" name="Google Shape;32;p5" descr="preencoded.png"/>
          <p:cNvPicPr preferRelativeResize="0"/>
          <p:nvPr/>
        </p:nvPicPr>
        <p:blipFill rotWithShape="1">
          <a:blip r:embed="rId3">
            <a:alphaModFix/>
          </a:blip>
          <a:srcRect/>
          <a:stretch/>
        </p:blipFill>
        <p:spPr>
          <a:xfrm>
            <a:off x="5322022" y="1554480"/>
            <a:ext cx="411480" cy="411480"/>
          </a:xfrm>
          <a:prstGeom prst="rect">
            <a:avLst/>
          </a:prstGeom>
          <a:noFill/>
          <a:ln>
            <a:noFill/>
          </a:ln>
        </p:spPr>
      </p:pic>
      <p:sp>
        <p:nvSpPr>
          <p:cNvPr id="33" name="Google Shape;33;p5"/>
          <p:cNvSpPr/>
          <p:nvPr/>
        </p:nvSpPr>
        <p:spPr>
          <a:xfrm>
            <a:off x="3538943" y="2057400"/>
            <a:ext cx="2240400" cy="365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Introduce Agentic AI</a:t>
            </a:r>
            <a:endParaRPr sz="1600" b="0" i="0" u="none" strike="noStrike" cap="none">
              <a:solidFill>
                <a:schemeClr val="dk1"/>
              </a:solidFill>
              <a:latin typeface="Calibri"/>
              <a:ea typeface="Calibri"/>
              <a:cs typeface="Calibri"/>
              <a:sym typeface="Calibri"/>
            </a:endParaRPr>
          </a:p>
        </p:txBody>
      </p:sp>
      <p:sp>
        <p:nvSpPr>
          <p:cNvPr id="34" name="Google Shape;34;p5"/>
          <p:cNvSpPr/>
          <p:nvPr/>
        </p:nvSpPr>
        <p:spPr>
          <a:xfrm>
            <a:off x="3538943" y="2468880"/>
            <a:ext cx="2240400" cy="118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94A3B8"/>
              </a:buClr>
              <a:buSzPts val="1100"/>
              <a:buFont typeface="Calibri"/>
              <a:buNone/>
            </a:pPr>
            <a:r>
              <a:rPr lang="en-US" sz="1100">
                <a:solidFill>
                  <a:srgbClr val="94A3B8"/>
                </a:solidFill>
                <a:latin typeface="Calibri"/>
                <a:ea typeface="Calibri"/>
                <a:cs typeface="Calibri"/>
                <a:sym typeface="Calibri"/>
              </a:rPr>
              <a:t>Agentic AI is here with many powerful products on the market capable of improving customer satisfaction and enterprise efficiency. </a:t>
            </a:r>
            <a:endParaRPr sz="1100">
              <a:solidFill>
                <a:srgbClr val="94A3B8"/>
              </a:solidFill>
              <a:latin typeface="Calibri"/>
              <a:ea typeface="Calibri"/>
              <a:cs typeface="Calibri"/>
              <a:sym typeface="Calibri"/>
            </a:endParaRPr>
          </a:p>
          <a:p>
            <a:pPr marL="0" marR="0" lvl="0" indent="0" algn="l" rtl="0">
              <a:spcBef>
                <a:spcPts val="0"/>
              </a:spcBef>
              <a:spcAft>
                <a:spcPts val="0"/>
              </a:spcAft>
              <a:buClr>
                <a:srgbClr val="94A3B8"/>
              </a:buClr>
              <a:buSzPts val="1100"/>
              <a:buFont typeface="Calibri"/>
              <a:buNone/>
            </a:pPr>
            <a:r>
              <a:rPr lang="en-US" sz="1100">
                <a:solidFill>
                  <a:srgbClr val="94A3B8"/>
                </a:solidFill>
                <a:latin typeface="Calibri"/>
                <a:ea typeface="Calibri"/>
                <a:cs typeface="Calibri"/>
                <a:sym typeface="Calibri"/>
              </a:rPr>
              <a:t>What’s not clear is where to start, and what integration looks like</a:t>
            </a:r>
            <a:endParaRPr sz="1100">
              <a:solidFill>
                <a:srgbClr val="94A3B8"/>
              </a:solidFill>
              <a:latin typeface="Calibri"/>
              <a:ea typeface="Calibri"/>
              <a:cs typeface="Calibri"/>
              <a:sym typeface="Calibri"/>
            </a:endParaRPr>
          </a:p>
        </p:txBody>
      </p:sp>
      <p:sp>
        <p:nvSpPr>
          <p:cNvPr id="35" name="Google Shape;35;p5"/>
          <p:cNvSpPr/>
          <p:nvPr/>
        </p:nvSpPr>
        <p:spPr>
          <a:xfrm>
            <a:off x="494207" y="1371600"/>
            <a:ext cx="2606100" cy="2694000"/>
          </a:xfrm>
          <a:prstGeom prst="rect">
            <a:avLst/>
          </a:prstGeom>
          <a:solidFill>
            <a:srgbClr val="162236"/>
          </a:solidFill>
          <a:ln w="19050" cap="flat" cmpd="sng">
            <a:solidFill>
              <a:srgbClr val="10B981"/>
            </a:solidFill>
            <a:prstDash val="solid"/>
            <a:round/>
            <a:headEnd type="none" w="sm" len="sm"/>
            <a:tailEnd type="none" w="sm" len="sm"/>
          </a:ln>
          <a:effectLst>
            <a:outerShdw blurRad="101600" dist="38100" dir="8100000" algn="bl" rotWithShape="0">
              <a:srgbClr val="000000">
                <a:alpha val="25099"/>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677090" y="1508760"/>
            <a:ext cx="731400" cy="457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0B981"/>
              </a:buClr>
              <a:buSzPts val="2800"/>
              <a:buFont typeface="Georgia"/>
              <a:buNone/>
            </a:pPr>
            <a:r>
              <a:rPr lang="en-US" sz="2800" b="1" i="0" u="none" strike="noStrike" cap="none">
                <a:solidFill>
                  <a:srgbClr val="10B981"/>
                </a:solidFill>
                <a:latin typeface="Georgia"/>
                <a:ea typeface="Georgia"/>
                <a:cs typeface="Georgia"/>
                <a:sym typeface="Georgia"/>
              </a:rPr>
              <a:t>0</a:t>
            </a:r>
            <a:r>
              <a:rPr lang="en-US" sz="2800" b="1">
                <a:solidFill>
                  <a:srgbClr val="10B981"/>
                </a:solidFill>
                <a:latin typeface="Georgia"/>
                <a:ea typeface="Georgia"/>
                <a:cs typeface="Georgia"/>
                <a:sym typeface="Georgia"/>
              </a:rPr>
              <a:t>1</a:t>
            </a:r>
            <a:endParaRPr sz="2800" b="0" i="0" u="none" strike="noStrike" cap="none">
              <a:solidFill>
                <a:schemeClr val="dk1"/>
              </a:solidFill>
              <a:latin typeface="Calibri"/>
              <a:ea typeface="Calibri"/>
              <a:cs typeface="Calibri"/>
              <a:sym typeface="Calibri"/>
            </a:endParaRPr>
          </a:p>
        </p:txBody>
      </p:sp>
      <p:pic>
        <p:nvPicPr>
          <p:cNvPr id="37" name="Google Shape;37;p5" descr="preencoded.png"/>
          <p:cNvPicPr preferRelativeResize="0"/>
          <p:nvPr/>
        </p:nvPicPr>
        <p:blipFill rotWithShape="1">
          <a:blip r:embed="rId4">
            <a:alphaModFix/>
          </a:blip>
          <a:srcRect/>
          <a:stretch/>
        </p:blipFill>
        <p:spPr>
          <a:xfrm>
            <a:off x="2460170" y="1554480"/>
            <a:ext cx="411480" cy="411480"/>
          </a:xfrm>
          <a:prstGeom prst="rect">
            <a:avLst/>
          </a:prstGeom>
          <a:noFill/>
          <a:ln>
            <a:noFill/>
          </a:ln>
        </p:spPr>
      </p:pic>
      <p:sp>
        <p:nvSpPr>
          <p:cNvPr id="38" name="Google Shape;38;p5"/>
          <p:cNvSpPr/>
          <p:nvPr/>
        </p:nvSpPr>
        <p:spPr>
          <a:xfrm>
            <a:off x="677090" y="2057400"/>
            <a:ext cx="2240400" cy="365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600"/>
              <a:buFont typeface="Calibri"/>
              <a:buNone/>
            </a:pPr>
            <a:r>
              <a:rPr lang="en-US" sz="1600" b="1" dirty="0">
                <a:solidFill>
                  <a:srgbClr val="FFFFFF"/>
                </a:solidFill>
                <a:latin typeface="Calibri"/>
                <a:ea typeface="Calibri"/>
                <a:cs typeface="Calibri"/>
                <a:sym typeface="Calibri"/>
              </a:rPr>
              <a:t>Improve Business Process Efficiency</a:t>
            </a:r>
            <a:endParaRPr sz="1600" b="0" i="0" u="none" strike="noStrike" cap="none" dirty="0">
              <a:solidFill>
                <a:schemeClr val="dk1"/>
              </a:solidFill>
              <a:latin typeface="Calibri"/>
              <a:ea typeface="Calibri"/>
              <a:cs typeface="Calibri"/>
              <a:sym typeface="Calibri"/>
            </a:endParaRPr>
          </a:p>
        </p:txBody>
      </p:sp>
      <p:sp>
        <p:nvSpPr>
          <p:cNvPr id="39" name="Google Shape;39;p5"/>
          <p:cNvSpPr/>
          <p:nvPr/>
        </p:nvSpPr>
        <p:spPr>
          <a:xfrm>
            <a:off x="6217915" y="1371600"/>
            <a:ext cx="2606100" cy="2694000"/>
          </a:xfrm>
          <a:prstGeom prst="rect">
            <a:avLst/>
          </a:prstGeom>
          <a:solidFill>
            <a:srgbClr val="162236"/>
          </a:solidFill>
          <a:ln w="19050" cap="flat" cmpd="sng">
            <a:solidFill>
              <a:srgbClr val="F59E0B"/>
            </a:solidFill>
            <a:prstDash val="solid"/>
            <a:round/>
            <a:headEnd type="none" w="sm" len="sm"/>
            <a:tailEnd type="none" w="sm" len="sm"/>
          </a:ln>
          <a:effectLst>
            <a:outerShdw blurRad="101600" dist="38100" dir="8100000" algn="bl" rotWithShape="0">
              <a:srgbClr val="000000">
                <a:alpha val="25099"/>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6400800" y="1508760"/>
            <a:ext cx="731400" cy="457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59E0B"/>
              </a:buClr>
              <a:buSzPts val="2800"/>
              <a:buFont typeface="Georgia"/>
              <a:buNone/>
            </a:pPr>
            <a:r>
              <a:rPr lang="en-US" sz="2800" b="1" i="0" u="none" strike="noStrike" cap="none">
                <a:solidFill>
                  <a:srgbClr val="F59E0B"/>
                </a:solidFill>
                <a:latin typeface="Georgia"/>
                <a:ea typeface="Georgia"/>
                <a:cs typeface="Georgia"/>
                <a:sym typeface="Georgia"/>
              </a:rPr>
              <a:t>0</a:t>
            </a:r>
            <a:r>
              <a:rPr lang="en-US" sz="2800" b="1">
                <a:solidFill>
                  <a:srgbClr val="F59E0B"/>
                </a:solidFill>
                <a:latin typeface="Georgia"/>
                <a:ea typeface="Georgia"/>
                <a:cs typeface="Georgia"/>
                <a:sym typeface="Georgia"/>
              </a:rPr>
              <a:t>3</a:t>
            </a:r>
            <a:endParaRPr sz="2800" b="0" i="0" u="none" strike="noStrike" cap="none">
              <a:solidFill>
                <a:schemeClr val="dk1"/>
              </a:solidFill>
              <a:latin typeface="Calibri"/>
              <a:ea typeface="Calibri"/>
              <a:cs typeface="Calibri"/>
              <a:sym typeface="Calibri"/>
            </a:endParaRPr>
          </a:p>
        </p:txBody>
      </p:sp>
      <p:pic>
        <p:nvPicPr>
          <p:cNvPr id="41" name="Google Shape;41;p5" descr="preencoded.png"/>
          <p:cNvPicPr preferRelativeResize="0"/>
          <p:nvPr/>
        </p:nvPicPr>
        <p:blipFill rotWithShape="1">
          <a:blip r:embed="rId5">
            <a:alphaModFix/>
          </a:blip>
          <a:srcRect/>
          <a:stretch/>
        </p:blipFill>
        <p:spPr>
          <a:xfrm>
            <a:off x="8183880" y="1554480"/>
            <a:ext cx="411480" cy="411480"/>
          </a:xfrm>
          <a:prstGeom prst="rect">
            <a:avLst/>
          </a:prstGeom>
          <a:noFill/>
          <a:ln>
            <a:noFill/>
          </a:ln>
        </p:spPr>
      </p:pic>
      <p:sp>
        <p:nvSpPr>
          <p:cNvPr id="42" name="Google Shape;42;p5"/>
          <p:cNvSpPr/>
          <p:nvPr/>
        </p:nvSpPr>
        <p:spPr>
          <a:xfrm>
            <a:off x="6400800" y="2057400"/>
            <a:ext cx="2240400" cy="365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600"/>
              <a:buFont typeface="Calibri"/>
              <a:buNone/>
            </a:pPr>
            <a:r>
              <a:rPr lang="en-US" sz="1600" b="1" dirty="0">
                <a:solidFill>
                  <a:srgbClr val="FFFFFF"/>
                </a:solidFill>
                <a:latin typeface="Calibri"/>
                <a:ea typeface="Calibri"/>
                <a:cs typeface="Calibri"/>
                <a:sym typeface="Calibri"/>
              </a:rPr>
              <a:t>Modernize legacy infra</a:t>
            </a:r>
            <a:endParaRPr sz="1600" b="0" i="0" u="none" strike="noStrike" cap="none" dirty="0">
              <a:solidFill>
                <a:schemeClr val="dk1"/>
              </a:solidFill>
              <a:latin typeface="Calibri"/>
              <a:ea typeface="Calibri"/>
              <a:cs typeface="Calibri"/>
              <a:sym typeface="Calibri"/>
            </a:endParaRPr>
          </a:p>
        </p:txBody>
      </p:sp>
      <p:sp>
        <p:nvSpPr>
          <p:cNvPr id="43" name="Google Shape;43;p5"/>
          <p:cNvSpPr/>
          <p:nvPr/>
        </p:nvSpPr>
        <p:spPr>
          <a:xfrm>
            <a:off x="6400730" y="2514555"/>
            <a:ext cx="2240400" cy="118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94A3B8"/>
              </a:buClr>
              <a:buSzPts val="1100"/>
              <a:buFont typeface="Calibri"/>
              <a:buNone/>
            </a:pPr>
            <a:r>
              <a:rPr lang="en-US" sz="1100">
                <a:solidFill>
                  <a:srgbClr val="94A3B8"/>
                </a:solidFill>
                <a:latin typeface="Calibri"/>
                <a:ea typeface="Calibri"/>
                <a:cs typeface="Calibri"/>
                <a:sym typeface="Calibri"/>
              </a:rPr>
              <a:t>Reduce vendor lock-in, decommission out-of-use products, migrate from unsupported legacy SW, and integrate systems post M&amp;A</a:t>
            </a:r>
            <a:endParaRPr sz="1100" b="0" i="0" u="none" strike="noStrike" cap="none">
              <a:solidFill>
                <a:schemeClr val="dk1"/>
              </a:solidFill>
              <a:latin typeface="Calibri"/>
              <a:ea typeface="Calibri"/>
              <a:cs typeface="Calibri"/>
              <a:sym typeface="Calibri"/>
            </a:endParaRPr>
          </a:p>
        </p:txBody>
      </p:sp>
      <p:sp>
        <p:nvSpPr>
          <p:cNvPr id="44" name="Google Shape;44;p5"/>
          <p:cNvSpPr/>
          <p:nvPr/>
        </p:nvSpPr>
        <p:spPr>
          <a:xfrm>
            <a:off x="768467" y="2514555"/>
            <a:ext cx="2240400" cy="118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94A3B8"/>
              </a:buClr>
              <a:buSzPts val="1100"/>
              <a:buFont typeface="Calibri"/>
              <a:buNone/>
            </a:pPr>
            <a:r>
              <a:rPr lang="en-US" sz="1100">
                <a:solidFill>
                  <a:srgbClr val="94A3B8"/>
                </a:solidFill>
                <a:latin typeface="Calibri"/>
                <a:ea typeface="Calibri"/>
                <a:cs typeface="Calibri"/>
                <a:sym typeface="Calibri"/>
              </a:rPr>
              <a:t>A typical bank has thousands of business processes. Most are poorly documented or monitored for performance</a:t>
            </a: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1B2D"/>
        </a:solidFill>
        <a:effectLst/>
      </p:bgPr>
    </p:bg>
    <p:spTree>
      <p:nvGrpSpPr>
        <p:cNvPr id="1" name="Shape 49"/>
        <p:cNvGrpSpPr/>
        <p:nvPr/>
      </p:nvGrpSpPr>
      <p:grpSpPr>
        <a:xfrm>
          <a:off x="0" y="0"/>
          <a:ext cx="0" cy="0"/>
          <a:chOff x="0" y="0"/>
          <a:chExt cx="0" cy="0"/>
        </a:xfrm>
      </p:grpSpPr>
      <p:sp>
        <p:nvSpPr>
          <p:cNvPr id="50" name="Google Shape;50;p6"/>
          <p:cNvSpPr/>
          <p:nvPr/>
        </p:nvSpPr>
        <p:spPr>
          <a:xfrm>
            <a:off x="6583680" y="4206240"/>
            <a:ext cx="2286000" cy="201168"/>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B4D8"/>
              </a:buClr>
              <a:buSzPts val="900"/>
              <a:buFont typeface="Calibri"/>
              <a:buNone/>
            </a:pPr>
            <a:r>
              <a:rPr lang="en-US" sz="900" b="0" i="0" u="none" strike="noStrike" cap="none">
                <a:solidFill>
                  <a:srgbClr val="00B4D8"/>
                </a:solidFill>
                <a:latin typeface="Calibri"/>
                <a:ea typeface="Calibri"/>
                <a:cs typeface="Calibri"/>
                <a:sym typeface="Calibri"/>
              </a:rPr>
              <a:t>Hidden dependencies surface </a:t>
            </a:r>
            <a:endParaRPr sz="900" b="0" i="0" u="none" strike="noStrike" cap="none">
              <a:solidFill>
                <a:schemeClr val="dk1"/>
              </a:solidFill>
              <a:latin typeface="Calibri"/>
              <a:ea typeface="Calibri"/>
              <a:cs typeface="Calibri"/>
              <a:sym typeface="Calibri"/>
            </a:endParaRPr>
          </a:p>
        </p:txBody>
      </p:sp>
      <p:pic>
        <p:nvPicPr>
          <p:cNvPr id="51" name="Google Shape;51;p6" descr="preencoded.png"/>
          <p:cNvPicPr preferRelativeResize="0"/>
          <p:nvPr/>
        </p:nvPicPr>
        <p:blipFill rotWithShape="1">
          <a:blip r:embed="rId3">
            <a:alphaModFix amt="80000"/>
          </a:blip>
          <a:srcRect/>
          <a:stretch/>
        </p:blipFill>
        <p:spPr>
          <a:xfrm>
            <a:off x="0" y="457200"/>
            <a:ext cx="3840475" cy="4102500"/>
          </a:xfrm>
          <a:prstGeom prst="rect">
            <a:avLst/>
          </a:prstGeom>
          <a:noFill/>
          <a:ln>
            <a:noFill/>
          </a:ln>
        </p:spPr>
      </p:pic>
      <p:sp>
        <p:nvSpPr>
          <p:cNvPr id="52" name="Google Shape;52;p6"/>
          <p:cNvSpPr/>
          <p:nvPr/>
        </p:nvSpPr>
        <p:spPr>
          <a:xfrm>
            <a:off x="0" y="457200"/>
            <a:ext cx="3840600" cy="4102500"/>
          </a:xfrm>
          <a:prstGeom prst="rect">
            <a:avLst/>
          </a:prstGeom>
          <a:solidFill>
            <a:srgbClr val="0F1B2D">
              <a:alpha val="6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6"/>
          <p:cNvSpPr/>
          <p:nvPr/>
        </p:nvSpPr>
        <p:spPr>
          <a:xfrm>
            <a:off x="353275" y="355199"/>
            <a:ext cx="3487200" cy="1793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2800"/>
              <a:buFont typeface="Georgia"/>
              <a:buNone/>
            </a:pPr>
            <a:r>
              <a:rPr lang="en-US" sz="2800" b="1" i="0" u="none" strike="noStrike" cap="none">
                <a:solidFill>
                  <a:srgbClr val="FFFFFF"/>
                </a:solidFill>
                <a:latin typeface="Georgia"/>
                <a:ea typeface="Georgia"/>
                <a:cs typeface="Georgia"/>
                <a:sym typeface="Georgia"/>
              </a:rPr>
              <a:t>Why Transformation</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2800"/>
              <a:buFont typeface="Georgia"/>
              <a:buNone/>
            </a:pPr>
            <a:r>
              <a:rPr lang="en-US" sz="2800" b="1" i="0" u="none" strike="noStrike" cap="none">
                <a:solidFill>
                  <a:srgbClr val="FFFFFF"/>
                </a:solidFill>
                <a:latin typeface="Georgia"/>
                <a:ea typeface="Georgia"/>
                <a:cs typeface="Georgia"/>
                <a:sym typeface="Georgia"/>
              </a:rPr>
              <a:t>Stalls</a:t>
            </a:r>
            <a:endParaRPr sz="2800" b="0" i="0" u="none" strike="noStrike" cap="none">
              <a:solidFill>
                <a:schemeClr val="dk1"/>
              </a:solidFill>
              <a:latin typeface="Calibri"/>
              <a:ea typeface="Calibri"/>
              <a:cs typeface="Calibri"/>
              <a:sym typeface="Calibri"/>
            </a:endParaRPr>
          </a:p>
        </p:txBody>
      </p:sp>
      <p:sp>
        <p:nvSpPr>
          <p:cNvPr id="54" name="Google Shape;54;p6"/>
          <p:cNvSpPr/>
          <p:nvPr/>
        </p:nvSpPr>
        <p:spPr>
          <a:xfrm>
            <a:off x="4114800" y="1051560"/>
            <a:ext cx="4572000" cy="640080"/>
          </a:xfrm>
          <a:prstGeom prst="rect">
            <a:avLst/>
          </a:prstGeom>
          <a:solidFill>
            <a:srgbClr val="162236"/>
          </a:solidFill>
          <a:ln w="19050" cap="flat" cmpd="sng">
            <a:solidFill>
              <a:srgbClr val="00B4D8"/>
            </a:solidFill>
            <a:prstDash val="solid"/>
            <a:round/>
            <a:headEnd type="none" w="sm" len="sm"/>
            <a:tailEnd type="none" w="sm" len="sm"/>
          </a:ln>
          <a:effectLst>
            <a:outerShdw blurRad="101600" dist="38100" dir="8100000" algn="bl" rotWithShape="0">
              <a:srgbClr val="000000">
                <a:alpha val="2509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6" descr="preencoded.png"/>
          <p:cNvPicPr preferRelativeResize="0"/>
          <p:nvPr/>
        </p:nvPicPr>
        <p:blipFill rotWithShape="1">
          <a:blip r:embed="rId4">
            <a:alphaModFix/>
          </a:blip>
          <a:srcRect/>
          <a:stretch/>
        </p:blipFill>
        <p:spPr>
          <a:xfrm>
            <a:off x="4297680" y="1188720"/>
            <a:ext cx="274320" cy="274320"/>
          </a:xfrm>
          <a:prstGeom prst="rect">
            <a:avLst/>
          </a:prstGeom>
          <a:noFill/>
          <a:ln>
            <a:noFill/>
          </a:ln>
        </p:spPr>
      </p:pic>
      <p:sp>
        <p:nvSpPr>
          <p:cNvPr id="56" name="Google Shape;56;p6"/>
          <p:cNvSpPr/>
          <p:nvPr/>
        </p:nvSpPr>
        <p:spPr>
          <a:xfrm>
            <a:off x="4709160" y="1097280"/>
            <a:ext cx="2286000" cy="27432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1300"/>
              <a:buFont typeface="Calibri"/>
              <a:buNone/>
            </a:pPr>
            <a:r>
              <a:rPr lang="en-US" sz="1300" b="1" i="0" u="none" strike="noStrike" cap="none">
                <a:solidFill>
                  <a:srgbClr val="FFFFFF"/>
                </a:solidFill>
                <a:latin typeface="Calibri"/>
                <a:ea typeface="Calibri"/>
                <a:cs typeface="Calibri"/>
                <a:sym typeface="Calibri"/>
              </a:rPr>
              <a:t>Core Systems</a:t>
            </a:r>
            <a:endParaRPr sz="1300" b="0" i="0" u="none" strike="noStrike" cap="none">
              <a:solidFill>
                <a:schemeClr val="dk1"/>
              </a:solidFill>
              <a:latin typeface="Calibri"/>
              <a:ea typeface="Calibri"/>
              <a:cs typeface="Calibri"/>
              <a:sym typeface="Calibri"/>
            </a:endParaRPr>
          </a:p>
        </p:txBody>
      </p:sp>
      <p:sp>
        <p:nvSpPr>
          <p:cNvPr id="57" name="Google Shape;57;p6"/>
          <p:cNvSpPr/>
          <p:nvPr/>
        </p:nvSpPr>
        <p:spPr>
          <a:xfrm>
            <a:off x="4709160" y="1371600"/>
            <a:ext cx="3657600" cy="228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94A3B8"/>
              </a:buClr>
              <a:buSzPts val="1000"/>
              <a:buFont typeface="Calibri"/>
              <a:buNone/>
            </a:pPr>
            <a:r>
              <a:rPr lang="en-US" sz="1000" b="0" i="0" u="none" strike="noStrike" cap="none">
                <a:solidFill>
                  <a:srgbClr val="94A3B8"/>
                </a:solidFill>
                <a:latin typeface="Calibri"/>
                <a:ea typeface="Calibri"/>
                <a:cs typeface="Calibri"/>
                <a:sym typeface="Calibri"/>
              </a:rPr>
              <a:t>Applications, legacy platforms, vendor systems</a:t>
            </a:r>
            <a:endParaRPr sz="1000" b="0" i="0" u="none" strike="noStrike" cap="none">
              <a:solidFill>
                <a:schemeClr val="dk1"/>
              </a:solidFill>
              <a:latin typeface="Calibri"/>
              <a:ea typeface="Calibri"/>
              <a:cs typeface="Calibri"/>
              <a:sym typeface="Calibri"/>
            </a:endParaRPr>
          </a:p>
        </p:txBody>
      </p:sp>
      <p:sp>
        <p:nvSpPr>
          <p:cNvPr id="58" name="Google Shape;58;p6"/>
          <p:cNvSpPr/>
          <p:nvPr/>
        </p:nvSpPr>
        <p:spPr>
          <a:xfrm>
            <a:off x="4114800" y="1828800"/>
            <a:ext cx="4572000" cy="640080"/>
          </a:xfrm>
          <a:prstGeom prst="rect">
            <a:avLst/>
          </a:prstGeom>
          <a:solidFill>
            <a:srgbClr val="162236"/>
          </a:solidFill>
          <a:ln w="19050" cap="flat" cmpd="sng">
            <a:solidFill>
              <a:srgbClr val="00B4D8"/>
            </a:solidFill>
            <a:prstDash val="solid"/>
            <a:round/>
            <a:headEnd type="none" w="sm" len="sm"/>
            <a:tailEnd type="none" w="sm" len="sm"/>
          </a:ln>
          <a:effectLst>
            <a:outerShdw blurRad="101600" dist="38100" dir="8100000" algn="bl" rotWithShape="0">
              <a:srgbClr val="000000">
                <a:alpha val="2509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 name="Google Shape;59;p6" descr="preencoded.png"/>
          <p:cNvPicPr preferRelativeResize="0"/>
          <p:nvPr/>
        </p:nvPicPr>
        <p:blipFill rotWithShape="1">
          <a:blip r:embed="rId5">
            <a:alphaModFix/>
          </a:blip>
          <a:srcRect/>
          <a:stretch/>
        </p:blipFill>
        <p:spPr>
          <a:xfrm>
            <a:off x="4297680" y="1965960"/>
            <a:ext cx="274320" cy="274320"/>
          </a:xfrm>
          <a:prstGeom prst="rect">
            <a:avLst/>
          </a:prstGeom>
          <a:noFill/>
          <a:ln>
            <a:noFill/>
          </a:ln>
        </p:spPr>
      </p:pic>
      <p:sp>
        <p:nvSpPr>
          <p:cNvPr id="60" name="Google Shape;60;p6"/>
          <p:cNvSpPr/>
          <p:nvPr/>
        </p:nvSpPr>
        <p:spPr>
          <a:xfrm>
            <a:off x="4709160" y="1874520"/>
            <a:ext cx="2286000" cy="27432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1300"/>
              <a:buFont typeface="Calibri"/>
              <a:buNone/>
            </a:pPr>
            <a:r>
              <a:rPr lang="en-US" sz="1300" b="1" i="0" u="none" strike="noStrike" cap="none">
                <a:solidFill>
                  <a:srgbClr val="FFFFFF"/>
                </a:solidFill>
                <a:latin typeface="Calibri"/>
                <a:ea typeface="Calibri"/>
                <a:cs typeface="Calibri"/>
                <a:sym typeface="Calibri"/>
              </a:rPr>
              <a:t>Communication</a:t>
            </a:r>
            <a:endParaRPr sz="1300" b="0" i="0" u="none" strike="noStrike" cap="none">
              <a:solidFill>
                <a:schemeClr val="dk1"/>
              </a:solidFill>
              <a:latin typeface="Calibri"/>
              <a:ea typeface="Calibri"/>
              <a:cs typeface="Calibri"/>
              <a:sym typeface="Calibri"/>
            </a:endParaRPr>
          </a:p>
        </p:txBody>
      </p:sp>
      <p:sp>
        <p:nvSpPr>
          <p:cNvPr id="61" name="Google Shape;61;p6"/>
          <p:cNvSpPr/>
          <p:nvPr/>
        </p:nvSpPr>
        <p:spPr>
          <a:xfrm>
            <a:off x="4709160" y="2148840"/>
            <a:ext cx="3657600" cy="228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94A3B8"/>
              </a:buClr>
              <a:buSzPts val="1000"/>
              <a:buFont typeface="Calibri"/>
              <a:buNone/>
            </a:pPr>
            <a:r>
              <a:rPr lang="en-US" sz="1000" b="0" i="0" u="none" strike="noStrike" cap="none">
                <a:solidFill>
                  <a:srgbClr val="94A3B8"/>
                </a:solidFill>
                <a:latin typeface="Calibri"/>
                <a:ea typeface="Calibri"/>
                <a:cs typeface="Calibri"/>
                <a:sym typeface="Calibri"/>
              </a:rPr>
              <a:t>APIs, messaging, event streams</a:t>
            </a:r>
            <a:endParaRPr sz="1000" b="0" i="0" u="none" strike="noStrike" cap="none">
              <a:solidFill>
                <a:schemeClr val="dk1"/>
              </a:solidFill>
              <a:latin typeface="Calibri"/>
              <a:ea typeface="Calibri"/>
              <a:cs typeface="Calibri"/>
              <a:sym typeface="Calibri"/>
            </a:endParaRPr>
          </a:p>
        </p:txBody>
      </p:sp>
      <p:sp>
        <p:nvSpPr>
          <p:cNvPr id="62" name="Google Shape;62;p6"/>
          <p:cNvSpPr/>
          <p:nvPr/>
        </p:nvSpPr>
        <p:spPr>
          <a:xfrm>
            <a:off x="4114800" y="2606040"/>
            <a:ext cx="4572000" cy="640080"/>
          </a:xfrm>
          <a:prstGeom prst="rect">
            <a:avLst/>
          </a:prstGeom>
          <a:solidFill>
            <a:srgbClr val="162236"/>
          </a:solidFill>
          <a:ln w="19050" cap="flat" cmpd="sng">
            <a:solidFill>
              <a:srgbClr val="00B4D8"/>
            </a:solidFill>
            <a:prstDash val="solid"/>
            <a:round/>
            <a:headEnd type="none" w="sm" len="sm"/>
            <a:tailEnd type="none" w="sm" len="sm"/>
          </a:ln>
          <a:effectLst>
            <a:outerShdw blurRad="101600" dist="38100" dir="8100000" algn="bl" rotWithShape="0">
              <a:srgbClr val="000000">
                <a:alpha val="2509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 name="Google Shape;63;p6" descr="preencoded.png"/>
          <p:cNvPicPr preferRelativeResize="0"/>
          <p:nvPr/>
        </p:nvPicPr>
        <p:blipFill rotWithShape="1">
          <a:blip r:embed="rId6">
            <a:alphaModFix/>
          </a:blip>
          <a:srcRect/>
          <a:stretch/>
        </p:blipFill>
        <p:spPr>
          <a:xfrm>
            <a:off x="4297680" y="2743200"/>
            <a:ext cx="274320" cy="274320"/>
          </a:xfrm>
          <a:prstGeom prst="rect">
            <a:avLst/>
          </a:prstGeom>
          <a:noFill/>
          <a:ln>
            <a:noFill/>
          </a:ln>
        </p:spPr>
      </p:pic>
      <p:sp>
        <p:nvSpPr>
          <p:cNvPr id="64" name="Google Shape;64;p6"/>
          <p:cNvSpPr/>
          <p:nvPr/>
        </p:nvSpPr>
        <p:spPr>
          <a:xfrm>
            <a:off x="4709160" y="2651760"/>
            <a:ext cx="2286000" cy="27432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1300"/>
              <a:buFont typeface="Calibri"/>
              <a:buNone/>
            </a:pPr>
            <a:r>
              <a:rPr lang="en-US" sz="1300" b="1" i="0" u="none" strike="noStrike" cap="none">
                <a:solidFill>
                  <a:srgbClr val="FFFFFF"/>
                </a:solidFill>
                <a:latin typeface="Calibri"/>
                <a:ea typeface="Calibri"/>
                <a:cs typeface="Calibri"/>
                <a:sym typeface="Calibri"/>
              </a:rPr>
              <a:t>Execution</a:t>
            </a:r>
            <a:endParaRPr sz="1300" b="0" i="0" u="none" strike="noStrike" cap="none">
              <a:solidFill>
                <a:schemeClr val="dk1"/>
              </a:solidFill>
              <a:latin typeface="Calibri"/>
              <a:ea typeface="Calibri"/>
              <a:cs typeface="Calibri"/>
              <a:sym typeface="Calibri"/>
            </a:endParaRPr>
          </a:p>
        </p:txBody>
      </p:sp>
      <p:sp>
        <p:nvSpPr>
          <p:cNvPr id="65" name="Google Shape;65;p6"/>
          <p:cNvSpPr/>
          <p:nvPr/>
        </p:nvSpPr>
        <p:spPr>
          <a:xfrm>
            <a:off x="4709160" y="2926080"/>
            <a:ext cx="3657600" cy="228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94A3B8"/>
              </a:buClr>
              <a:buSzPts val="1000"/>
              <a:buFont typeface="Calibri"/>
              <a:buNone/>
            </a:pPr>
            <a:r>
              <a:rPr lang="en-US" sz="1000" b="0" i="0" u="none" strike="noStrike" cap="none">
                <a:solidFill>
                  <a:srgbClr val="94A3B8"/>
                </a:solidFill>
                <a:latin typeface="Calibri"/>
                <a:ea typeface="Calibri"/>
                <a:cs typeface="Calibri"/>
                <a:sym typeface="Calibri"/>
              </a:rPr>
              <a:t>Batch jobs, scheduled processes</a:t>
            </a:r>
            <a:endParaRPr sz="1000" b="0" i="0" u="none" strike="noStrike" cap="none">
              <a:solidFill>
                <a:schemeClr val="dk1"/>
              </a:solidFill>
              <a:latin typeface="Calibri"/>
              <a:ea typeface="Calibri"/>
              <a:cs typeface="Calibri"/>
              <a:sym typeface="Calibri"/>
            </a:endParaRPr>
          </a:p>
        </p:txBody>
      </p:sp>
      <p:sp>
        <p:nvSpPr>
          <p:cNvPr id="66" name="Google Shape;66;p6"/>
          <p:cNvSpPr/>
          <p:nvPr/>
        </p:nvSpPr>
        <p:spPr>
          <a:xfrm>
            <a:off x="4114800" y="3520440"/>
            <a:ext cx="4572000" cy="27432"/>
          </a:xfrm>
          <a:prstGeom prst="rect">
            <a:avLst/>
          </a:prstGeom>
          <a:solidFill>
            <a:srgbClr val="F59E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6"/>
          <p:cNvSpPr/>
          <p:nvPr/>
        </p:nvSpPr>
        <p:spPr>
          <a:xfrm>
            <a:off x="4114800" y="3611880"/>
            <a:ext cx="4572000" cy="32004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59E0B"/>
              </a:buClr>
              <a:buSzPts val="1400"/>
              <a:buFont typeface="Calibri"/>
              <a:buNone/>
            </a:pPr>
            <a:r>
              <a:rPr lang="en-US" sz="1400" b="1" i="0" u="none" strike="noStrike" cap="none">
                <a:solidFill>
                  <a:srgbClr val="F59E0B"/>
                </a:solidFill>
                <a:latin typeface="Calibri"/>
                <a:ea typeface="Calibri"/>
                <a:cs typeface="Calibri"/>
                <a:sym typeface="Calibri"/>
              </a:rPr>
              <a:t>The Impact</a:t>
            </a:r>
            <a:endParaRPr sz="1400" b="0" i="0" u="none" strike="noStrike" cap="none">
              <a:solidFill>
                <a:schemeClr val="dk1"/>
              </a:solidFill>
              <a:latin typeface="Calibri"/>
              <a:ea typeface="Calibri"/>
              <a:cs typeface="Calibri"/>
              <a:sym typeface="Calibri"/>
            </a:endParaRPr>
          </a:p>
        </p:txBody>
      </p:sp>
      <p:sp>
        <p:nvSpPr>
          <p:cNvPr id="68" name="Google Shape;68;p6"/>
          <p:cNvSpPr/>
          <p:nvPr/>
        </p:nvSpPr>
        <p:spPr>
          <a:xfrm>
            <a:off x="4114800" y="3977640"/>
            <a:ext cx="2286000" cy="201168"/>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59E0B"/>
              </a:buClr>
              <a:buSzPts val="900"/>
              <a:buFont typeface="Calibri"/>
              <a:buNone/>
            </a:pPr>
            <a:r>
              <a:rPr lang="en-US" sz="900" b="0" i="0" u="none" strike="noStrike" cap="none">
                <a:solidFill>
                  <a:srgbClr val="F59E0B"/>
                </a:solidFill>
                <a:latin typeface="Calibri"/>
                <a:ea typeface="Calibri"/>
                <a:cs typeface="Calibri"/>
                <a:sym typeface="Calibri"/>
              </a:rPr>
              <a:t>Slower execution of strategic initiatives</a:t>
            </a:r>
            <a:endParaRPr sz="900" b="0" i="0" u="none" strike="noStrike" cap="none">
              <a:solidFill>
                <a:schemeClr val="dk1"/>
              </a:solidFill>
              <a:latin typeface="Calibri"/>
              <a:ea typeface="Calibri"/>
              <a:cs typeface="Calibri"/>
              <a:sym typeface="Calibri"/>
            </a:endParaRPr>
          </a:p>
        </p:txBody>
      </p:sp>
      <p:sp>
        <p:nvSpPr>
          <p:cNvPr id="69" name="Google Shape;69;p6"/>
          <p:cNvSpPr/>
          <p:nvPr/>
        </p:nvSpPr>
        <p:spPr>
          <a:xfrm>
            <a:off x="6583680" y="3977640"/>
            <a:ext cx="2286000" cy="201168"/>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B4D8"/>
              </a:buClr>
              <a:buSzPts val="900"/>
              <a:buFont typeface="Calibri"/>
              <a:buNone/>
            </a:pPr>
            <a:r>
              <a:rPr lang="en-US" sz="900" b="0" i="0" u="none" strike="noStrike" cap="none">
                <a:solidFill>
                  <a:srgbClr val="00B4D8"/>
                </a:solidFill>
                <a:latin typeface="Calibri"/>
                <a:ea typeface="Calibri"/>
                <a:cs typeface="Calibri"/>
                <a:sym typeface="Calibri"/>
              </a:rPr>
              <a:t>Weeks of manual tracing for every change</a:t>
            </a:r>
            <a:endParaRPr sz="900" b="0" i="0" u="none" strike="noStrike" cap="none">
              <a:solidFill>
                <a:schemeClr val="dk1"/>
              </a:solidFill>
              <a:latin typeface="Calibri"/>
              <a:ea typeface="Calibri"/>
              <a:cs typeface="Calibri"/>
              <a:sym typeface="Calibri"/>
            </a:endParaRPr>
          </a:p>
        </p:txBody>
      </p:sp>
      <p:sp>
        <p:nvSpPr>
          <p:cNvPr id="70" name="Google Shape;70;p6"/>
          <p:cNvSpPr/>
          <p:nvPr/>
        </p:nvSpPr>
        <p:spPr>
          <a:xfrm>
            <a:off x="4114800" y="4206240"/>
            <a:ext cx="2286000" cy="201168"/>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59E0B"/>
              </a:buClr>
              <a:buSzPts val="900"/>
              <a:buFont typeface="Calibri"/>
              <a:buNone/>
            </a:pPr>
            <a:r>
              <a:rPr lang="en-US" sz="900" b="0" i="0" u="none" strike="noStrike" cap="none">
                <a:solidFill>
                  <a:srgbClr val="F59E0B"/>
                </a:solidFill>
                <a:latin typeface="Calibri"/>
                <a:ea typeface="Calibri"/>
                <a:cs typeface="Calibri"/>
                <a:sym typeface="Calibri"/>
              </a:rPr>
              <a:t>Higher risk in every transformation decision</a:t>
            </a:r>
            <a:endParaRPr sz="900" b="0" i="0" u="none" strike="noStrike" cap="none">
              <a:solidFill>
                <a:schemeClr val="dk1"/>
              </a:solidFill>
              <a:latin typeface="Calibri"/>
              <a:ea typeface="Calibri"/>
              <a:cs typeface="Calibri"/>
              <a:sym typeface="Calibri"/>
            </a:endParaRPr>
          </a:p>
        </p:txBody>
      </p:sp>
      <p:sp>
        <p:nvSpPr>
          <p:cNvPr id="71" name="Google Shape;71;p6"/>
          <p:cNvSpPr/>
          <p:nvPr/>
        </p:nvSpPr>
        <p:spPr>
          <a:xfrm>
            <a:off x="4114800" y="4434840"/>
            <a:ext cx="2286000" cy="201168"/>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59E0B"/>
              </a:buClr>
              <a:buSzPts val="900"/>
              <a:buFont typeface="Calibri"/>
              <a:buNone/>
            </a:pPr>
            <a:r>
              <a:rPr lang="en-US" sz="900" b="0" i="0" u="none" strike="noStrike" cap="none">
                <a:solidFill>
                  <a:srgbClr val="F59E0B"/>
                </a:solidFill>
                <a:latin typeface="Calibri"/>
                <a:ea typeface="Calibri"/>
                <a:cs typeface="Calibri"/>
                <a:sym typeface="Calibri"/>
              </a:rPr>
              <a:t>Inability to confidently deploy AI at scale</a:t>
            </a:r>
            <a:endParaRPr sz="900" b="0" i="0" u="none" strike="noStrike" cap="none">
              <a:solidFill>
                <a:schemeClr val="dk1"/>
              </a:solidFill>
              <a:latin typeface="Calibri"/>
              <a:ea typeface="Calibri"/>
              <a:cs typeface="Calibri"/>
              <a:sym typeface="Calibri"/>
            </a:endParaRPr>
          </a:p>
        </p:txBody>
      </p:sp>
      <p:sp>
        <p:nvSpPr>
          <p:cNvPr id="72" name="Google Shape;72;p6"/>
          <p:cNvSpPr/>
          <p:nvPr/>
        </p:nvSpPr>
        <p:spPr>
          <a:xfrm>
            <a:off x="6583680" y="4434840"/>
            <a:ext cx="2286000" cy="201168"/>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B4D8"/>
              </a:buClr>
              <a:buSzPts val="900"/>
              <a:buFont typeface="Calibri"/>
              <a:buNone/>
            </a:pPr>
            <a:r>
              <a:rPr lang="en-US" sz="900" b="0" i="0" u="none" strike="noStrike" cap="none">
                <a:solidFill>
                  <a:srgbClr val="00B4D8"/>
                </a:solidFill>
                <a:latin typeface="Calibri"/>
                <a:ea typeface="Calibri"/>
                <a:cs typeface="Calibri"/>
                <a:sym typeface="Calibri"/>
              </a:rPr>
              <a:t>No way to calculate true blast radius</a:t>
            </a:r>
            <a:endParaRPr sz="900" b="0" i="0" u="none" strike="noStrike" cap="none">
              <a:solidFill>
                <a:schemeClr val="dk1"/>
              </a:solidFill>
              <a:latin typeface="Calibri"/>
              <a:ea typeface="Calibri"/>
              <a:cs typeface="Calibri"/>
              <a:sym typeface="Calibri"/>
            </a:endParaRPr>
          </a:p>
        </p:txBody>
      </p:sp>
      <p:sp>
        <p:nvSpPr>
          <p:cNvPr id="73" name="Google Shape;73;p6"/>
          <p:cNvSpPr/>
          <p:nvPr/>
        </p:nvSpPr>
        <p:spPr>
          <a:xfrm>
            <a:off x="4114800" y="502920"/>
            <a:ext cx="4572000" cy="41148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94A3B8"/>
              </a:buClr>
              <a:buSzPts val="1200"/>
              <a:buFont typeface="Calibri"/>
              <a:buNone/>
            </a:pPr>
            <a:r>
              <a:rPr lang="en-US" sz="1200" b="0" i="0" u="none" strike="noStrike" cap="none">
                <a:solidFill>
                  <a:srgbClr val="94A3B8"/>
                </a:solidFill>
                <a:latin typeface="Calibri"/>
                <a:ea typeface="Calibri"/>
                <a:cs typeface="Calibri"/>
                <a:sym typeface="Calibri"/>
              </a:rPr>
              <a:t>Business processes span multiple layers:</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1B2D"/>
        </a:solidFill>
        <a:effectLst/>
      </p:bgPr>
    </p:bg>
    <p:spTree>
      <p:nvGrpSpPr>
        <p:cNvPr id="1" name="Shape 78"/>
        <p:cNvGrpSpPr/>
        <p:nvPr/>
      </p:nvGrpSpPr>
      <p:grpSpPr>
        <a:xfrm>
          <a:off x="0" y="0"/>
          <a:ext cx="0" cy="0"/>
          <a:chOff x="0" y="0"/>
          <a:chExt cx="0" cy="0"/>
        </a:xfrm>
      </p:grpSpPr>
      <p:sp>
        <p:nvSpPr>
          <p:cNvPr id="79" name="Google Shape;79;p7"/>
          <p:cNvSpPr/>
          <p:nvPr/>
        </p:nvSpPr>
        <p:spPr>
          <a:xfrm>
            <a:off x="457200" y="274300"/>
            <a:ext cx="7955400" cy="868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2800"/>
              <a:buFont typeface="Georgia"/>
              <a:buNone/>
            </a:pPr>
            <a:r>
              <a:rPr lang="en-US" sz="2800" b="1" i="0" u="none" strike="noStrike" cap="none">
                <a:solidFill>
                  <a:srgbClr val="FFFFFF"/>
                </a:solidFill>
                <a:latin typeface="Georgia"/>
                <a:ea typeface="Georgia"/>
                <a:cs typeface="Georgia"/>
                <a:sym typeface="Georgia"/>
              </a:rPr>
              <a:t>What Successful Transformation Requires</a:t>
            </a:r>
            <a:endParaRPr sz="2800" b="0" i="0" u="none" strike="noStrike" cap="none">
              <a:solidFill>
                <a:schemeClr val="dk1"/>
              </a:solidFill>
              <a:latin typeface="Calibri"/>
              <a:ea typeface="Calibri"/>
              <a:cs typeface="Calibri"/>
              <a:sym typeface="Calibri"/>
            </a:endParaRPr>
          </a:p>
        </p:txBody>
      </p:sp>
      <p:sp>
        <p:nvSpPr>
          <p:cNvPr id="80" name="Google Shape;80;p7"/>
          <p:cNvSpPr/>
          <p:nvPr/>
        </p:nvSpPr>
        <p:spPr>
          <a:xfrm>
            <a:off x="731520" y="1097280"/>
            <a:ext cx="7680960" cy="32004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10B981"/>
              </a:buClr>
              <a:buSzPts val="1400"/>
              <a:buFont typeface="Calibri"/>
              <a:buNone/>
            </a:pPr>
            <a:r>
              <a:rPr lang="en-US" sz="1400" b="0" i="1" u="none" strike="noStrike" cap="none">
                <a:solidFill>
                  <a:srgbClr val="10B981"/>
                </a:solidFill>
                <a:latin typeface="Calibri"/>
                <a:ea typeface="Calibri"/>
                <a:cs typeface="Calibri"/>
                <a:sym typeface="Calibri"/>
              </a:rPr>
              <a:t>A shift from static documentation to a living model of the enterprise</a:t>
            </a:r>
            <a:endParaRPr sz="1400" b="0" i="0" u="none" strike="noStrike" cap="none">
              <a:solidFill>
                <a:schemeClr val="dk1"/>
              </a:solidFill>
              <a:latin typeface="Calibri"/>
              <a:ea typeface="Calibri"/>
              <a:cs typeface="Calibri"/>
              <a:sym typeface="Calibri"/>
            </a:endParaRPr>
          </a:p>
        </p:txBody>
      </p:sp>
      <p:sp>
        <p:nvSpPr>
          <p:cNvPr id="81" name="Google Shape;81;p7"/>
          <p:cNvSpPr/>
          <p:nvPr/>
        </p:nvSpPr>
        <p:spPr>
          <a:xfrm>
            <a:off x="457200" y="1691640"/>
            <a:ext cx="3931920" cy="868680"/>
          </a:xfrm>
          <a:prstGeom prst="rect">
            <a:avLst/>
          </a:prstGeom>
          <a:solidFill>
            <a:srgbClr val="162236"/>
          </a:solidFill>
          <a:ln w="19050" cap="flat" cmpd="sng">
            <a:solidFill>
              <a:srgbClr val="00B4D8"/>
            </a:solidFill>
            <a:prstDash val="solid"/>
            <a:round/>
            <a:headEnd type="none" w="sm" len="sm"/>
            <a:tailEnd type="none" w="sm" len="sm"/>
          </a:ln>
          <a:effectLst>
            <a:outerShdw blurRad="101600" dist="38100" dir="8100000" algn="bl" rotWithShape="0">
              <a:srgbClr val="000000">
                <a:alpha val="2509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2" name="Google Shape;82;p7" descr="preencoded.png"/>
          <p:cNvPicPr preferRelativeResize="0"/>
          <p:nvPr/>
        </p:nvPicPr>
        <p:blipFill rotWithShape="1">
          <a:blip r:embed="rId3">
            <a:alphaModFix/>
          </a:blip>
          <a:srcRect/>
          <a:stretch/>
        </p:blipFill>
        <p:spPr>
          <a:xfrm>
            <a:off x="640080" y="2002099"/>
            <a:ext cx="320040" cy="320040"/>
          </a:xfrm>
          <a:prstGeom prst="rect">
            <a:avLst/>
          </a:prstGeom>
          <a:noFill/>
          <a:ln>
            <a:noFill/>
          </a:ln>
        </p:spPr>
      </p:pic>
      <p:sp>
        <p:nvSpPr>
          <p:cNvPr id="83" name="Google Shape;83;p7"/>
          <p:cNvSpPr/>
          <p:nvPr/>
        </p:nvSpPr>
        <p:spPr>
          <a:xfrm>
            <a:off x="1097280" y="2014342"/>
            <a:ext cx="3017400" cy="274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1300"/>
              <a:buFont typeface="Calibri"/>
              <a:buNone/>
            </a:pPr>
            <a:r>
              <a:rPr lang="en-US" sz="1300" b="1" i="0" u="none" strike="noStrike" cap="none">
                <a:solidFill>
                  <a:srgbClr val="FFFFFF"/>
                </a:solidFill>
                <a:latin typeface="Calibri"/>
                <a:ea typeface="Calibri"/>
                <a:cs typeface="Calibri"/>
                <a:sym typeface="Calibri"/>
              </a:rPr>
              <a:t>Faster, Confident Decisions</a:t>
            </a:r>
            <a:endParaRPr sz="1300" b="0" i="0" u="none" strike="noStrike" cap="none">
              <a:solidFill>
                <a:schemeClr val="dk1"/>
              </a:solidFill>
              <a:latin typeface="Calibri"/>
              <a:ea typeface="Calibri"/>
              <a:cs typeface="Calibri"/>
              <a:sym typeface="Calibri"/>
            </a:endParaRPr>
          </a:p>
        </p:txBody>
      </p:sp>
      <p:sp>
        <p:nvSpPr>
          <p:cNvPr id="84" name="Google Shape;84;p7"/>
          <p:cNvSpPr/>
          <p:nvPr/>
        </p:nvSpPr>
        <p:spPr>
          <a:xfrm>
            <a:off x="4754880" y="1691640"/>
            <a:ext cx="3931920" cy="868680"/>
          </a:xfrm>
          <a:prstGeom prst="rect">
            <a:avLst/>
          </a:prstGeom>
          <a:solidFill>
            <a:srgbClr val="162236"/>
          </a:solidFill>
          <a:ln w="19050" cap="flat" cmpd="sng">
            <a:solidFill>
              <a:srgbClr val="00B4D8"/>
            </a:solidFill>
            <a:prstDash val="solid"/>
            <a:round/>
            <a:headEnd type="none" w="sm" len="sm"/>
            <a:tailEnd type="none" w="sm" len="sm"/>
          </a:ln>
          <a:effectLst>
            <a:outerShdw blurRad="101600" dist="38100" dir="8100000" algn="bl" rotWithShape="0">
              <a:srgbClr val="000000">
                <a:alpha val="2509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5" name="Google Shape;85;p7" descr="preencoded.png"/>
          <p:cNvPicPr preferRelativeResize="0"/>
          <p:nvPr/>
        </p:nvPicPr>
        <p:blipFill rotWithShape="1">
          <a:blip r:embed="rId4">
            <a:alphaModFix/>
          </a:blip>
          <a:srcRect/>
          <a:stretch/>
        </p:blipFill>
        <p:spPr>
          <a:xfrm>
            <a:off x="4937760" y="2002099"/>
            <a:ext cx="320040" cy="320040"/>
          </a:xfrm>
          <a:prstGeom prst="rect">
            <a:avLst/>
          </a:prstGeom>
          <a:noFill/>
          <a:ln>
            <a:noFill/>
          </a:ln>
        </p:spPr>
      </p:pic>
      <p:sp>
        <p:nvSpPr>
          <p:cNvPr id="86" name="Google Shape;86;p7"/>
          <p:cNvSpPr/>
          <p:nvPr/>
        </p:nvSpPr>
        <p:spPr>
          <a:xfrm>
            <a:off x="5394960" y="2014342"/>
            <a:ext cx="3017400" cy="274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1300"/>
              <a:buFont typeface="Calibri"/>
              <a:buNone/>
            </a:pPr>
            <a:r>
              <a:rPr lang="en-US" sz="1300" b="1" i="0" u="none" strike="noStrike" cap="none">
                <a:solidFill>
                  <a:srgbClr val="FFFFFF"/>
                </a:solidFill>
                <a:latin typeface="Calibri"/>
                <a:ea typeface="Calibri"/>
                <a:cs typeface="Calibri"/>
                <a:sym typeface="Calibri"/>
              </a:rPr>
              <a:t>Real-Time Architecture View</a:t>
            </a:r>
            <a:endParaRPr sz="1300" b="0" i="0" u="none" strike="noStrike" cap="none">
              <a:solidFill>
                <a:schemeClr val="dk1"/>
              </a:solidFill>
              <a:latin typeface="Calibri"/>
              <a:ea typeface="Calibri"/>
              <a:cs typeface="Calibri"/>
              <a:sym typeface="Calibri"/>
            </a:endParaRPr>
          </a:p>
        </p:txBody>
      </p:sp>
      <p:sp>
        <p:nvSpPr>
          <p:cNvPr id="87" name="Google Shape;87;p7"/>
          <p:cNvSpPr/>
          <p:nvPr/>
        </p:nvSpPr>
        <p:spPr>
          <a:xfrm>
            <a:off x="457200" y="2743200"/>
            <a:ext cx="3931920" cy="868680"/>
          </a:xfrm>
          <a:prstGeom prst="rect">
            <a:avLst/>
          </a:prstGeom>
          <a:solidFill>
            <a:srgbClr val="162236"/>
          </a:solidFill>
          <a:ln w="19050" cap="flat" cmpd="sng">
            <a:solidFill>
              <a:srgbClr val="10B981"/>
            </a:solidFill>
            <a:prstDash val="solid"/>
            <a:round/>
            <a:headEnd type="none" w="sm" len="sm"/>
            <a:tailEnd type="none" w="sm" len="sm"/>
          </a:ln>
          <a:effectLst>
            <a:outerShdw blurRad="101600" dist="38100" dir="8100000" algn="bl" rotWithShape="0">
              <a:srgbClr val="000000">
                <a:alpha val="2509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8" name="Google Shape;88;p7" descr="preencoded.png"/>
          <p:cNvPicPr preferRelativeResize="0"/>
          <p:nvPr/>
        </p:nvPicPr>
        <p:blipFill rotWithShape="1">
          <a:blip r:embed="rId5">
            <a:alphaModFix/>
          </a:blip>
          <a:srcRect/>
          <a:stretch/>
        </p:blipFill>
        <p:spPr>
          <a:xfrm>
            <a:off x="640080" y="3053659"/>
            <a:ext cx="320040" cy="320040"/>
          </a:xfrm>
          <a:prstGeom prst="rect">
            <a:avLst/>
          </a:prstGeom>
          <a:noFill/>
          <a:ln>
            <a:noFill/>
          </a:ln>
        </p:spPr>
      </p:pic>
      <p:sp>
        <p:nvSpPr>
          <p:cNvPr id="89" name="Google Shape;89;p7"/>
          <p:cNvSpPr/>
          <p:nvPr/>
        </p:nvSpPr>
        <p:spPr>
          <a:xfrm>
            <a:off x="1097280" y="3065902"/>
            <a:ext cx="3017400" cy="274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1300"/>
              <a:buFont typeface="Calibri"/>
              <a:buNone/>
            </a:pPr>
            <a:r>
              <a:rPr lang="en-US" sz="1300" b="1" i="0" u="none" strike="noStrike" cap="none">
                <a:solidFill>
                  <a:srgbClr val="FFFFFF"/>
                </a:solidFill>
                <a:latin typeface="Calibri"/>
                <a:ea typeface="Calibri"/>
                <a:cs typeface="Calibri"/>
                <a:sym typeface="Calibri"/>
              </a:rPr>
              <a:t>Full Visibility Across the Org</a:t>
            </a:r>
            <a:endParaRPr sz="1300" b="0" i="0" u="none" strike="noStrike" cap="none">
              <a:solidFill>
                <a:schemeClr val="dk1"/>
              </a:solidFill>
              <a:latin typeface="Calibri"/>
              <a:ea typeface="Calibri"/>
              <a:cs typeface="Calibri"/>
              <a:sym typeface="Calibri"/>
            </a:endParaRPr>
          </a:p>
        </p:txBody>
      </p:sp>
      <p:sp>
        <p:nvSpPr>
          <p:cNvPr id="90" name="Google Shape;90;p7"/>
          <p:cNvSpPr/>
          <p:nvPr/>
        </p:nvSpPr>
        <p:spPr>
          <a:xfrm>
            <a:off x="4754880" y="2743200"/>
            <a:ext cx="3931920" cy="868680"/>
          </a:xfrm>
          <a:prstGeom prst="rect">
            <a:avLst/>
          </a:prstGeom>
          <a:solidFill>
            <a:srgbClr val="162236"/>
          </a:solidFill>
          <a:ln w="19050" cap="flat" cmpd="sng">
            <a:solidFill>
              <a:srgbClr val="10B981"/>
            </a:solidFill>
            <a:prstDash val="solid"/>
            <a:round/>
            <a:headEnd type="none" w="sm" len="sm"/>
            <a:tailEnd type="none" w="sm" len="sm"/>
          </a:ln>
          <a:effectLst>
            <a:outerShdw blurRad="101600" dist="38100" dir="8100000" algn="bl" rotWithShape="0">
              <a:srgbClr val="000000">
                <a:alpha val="2509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7" descr="preencoded.png"/>
          <p:cNvPicPr preferRelativeResize="0"/>
          <p:nvPr/>
        </p:nvPicPr>
        <p:blipFill rotWithShape="1">
          <a:blip r:embed="rId6">
            <a:alphaModFix/>
          </a:blip>
          <a:srcRect/>
          <a:stretch/>
        </p:blipFill>
        <p:spPr>
          <a:xfrm>
            <a:off x="4937760" y="3053659"/>
            <a:ext cx="320040" cy="320040"/>
          </a:xfrm>
          <a:prstGeom prst="rect">
            <a:avLst/>
          </a:prstGeom>
          <a:noFill/>
          <a:ln>
            <a:noFill/>
          </a:ln>
        </p:spPr>
      </p:pic>
      <p:sp>
        <p:nvSpPr>
          <p:cNvPr id="92" name="Google Shape;92;p7"/>
          <p:cNvSpPr/>
          <p:nvPr/>
        </p:nvSpPr>
        <p:spPr>
          <a:xfrm>
            <a:off x="5394960" y="3065902"/>
            <a:ext cx="3017400" cy="274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1300"/>
              <a:buFont typeface="Calibri"/>
              <a:buNone/>
            </a:pPr>
            <a:r>
              <a:rPr lang="en-US" sz="1300" b="1" i="0" u="none" strike="noStrike" cap="none">
                <a:solidFill>
                  <a:srgbClr val="FFFFFF"/>
                </a:solidFill>
                <a:latin typeface="Calibri"/>
                <a:ea typeface="Calibri"/>
                <a:cs typeface="Calibri"/>
                <a:sym typeface="Calibri"/>
              </a:rPr>
              <a:t>Automatic Discovery</a:t>
            </a:r>
            <a:endParaRPr sz="1300" b="0" i="0" u="none" strike="noStrike" cap="none">
              <a:solidFill>
                <a:schemeClr val="dk1"/>
              </a:solidFill>
              <a:latin typeface="Calibri"/>
              <a:ea typeface="Calibri"/>
              <a:cs typeface="Calibri"/>
              <a:sym typeface="Calibri"/>
            </a:endParaRPr>
          </a:p>
        </p:txBody>
      </p:sp>
      <p:sp>
        <p:nvSpPr>
          <p:cNvPr id="93" name="Google Shape;93;p7"/>
          <p:cNvSpPr/>
          <p:nvPr/>
        </p:nvSpPr>
        <p:spPr>
          <a:xfrm>
            <a:off x="457200" y="3794760"/>
            <a:ext cx="3931920" cy="868680"/>
          </a:xfrm>
          <a:prstGeom prst="rect">
            <a:avLst/>
          </a:prstGeom>
          <a:solidFill>
            <a:srgbClr val="162236"/>
          </a:solidFill>
          <a:ln w="19050" cap="flat" cmpd="sng">
            <a:solidFill>
              <a:srgbClr val="F59E0B"/>
            </a:solidFill>
            <a:prstDash val="solid"/>
            <a:round/>
            <a:headEnd type="none" w="sm" len="sm"/>
            <a:tailEnd type="none" w="sm" len="sm"/>
          </a:ln>
          <a:effectLst>
            <a:outerShdw blurRad="101600" dist="38100" dir="8100000" algn="bl" rotWithShape="0">
              <a:srgbClr val="000000">
                <a:alpha val="2509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p7" descr="preencoded.png"/>
          <p:cNvPicPr preferRelativeResize="0"/>
          <p:nvPr/>
        </p:nvPicPr>
        <p:blipFill rotWithShape="1">
          <a:blip r:embed="rId7">
            <a:alphaModFix/>
          </a:blip>
          <a:srcRect/>
          <a:stretch/>
        </p:blipFill>
        <p:spPr>
          <a:xfrm>
            <a:off x="640080" y="4105219"/>
            <a:ext cx="320040" cy="320040"/>
          </a:xfrm>
          <a:prstGeom prst="rect">
            <a:avLst/>
          </a:prstGeom>
          <a:noFill/>
          <a:ln>
            <a:noFill/>
          </a:ln>
        </p:spPr>
      </p:pic>
      <p:sp>
        <p:nvSpPr>
          <p:cNvPr id="95" name="Google Shape;95;p7"/>
          <p:cNvSpPr/>
          <p:nvPr/>
        </p:nvSpPr>
        <p:spPr>
          <a:xfrm>
            <a:off x="1097280" y="4117462"/>
            <a:ext cx="3017400" cy="274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1300"/>
              <a:buFont typeface="Calibri"/>
              <a:buNone/>
            </a:pPr>
            <a:r>
              <a:rPr lang="en-US" sz="1300" b="1" i="0" u="none" strike="noStrike" cap="none">
                <a:solidFill>
                  <a:srgbClr val="FFFFFF"/>
                </a:solidFill>
                <a:latin typeface="Calibri"/>
                <a:ea typeface="Calibri"/>
                <a:cs typeface="Calibri"/>
                <a:sym typeface="Calibri"/>
              </a:rPr>
              <a:t>Reduced Execution Risk</a:t>
            </a:r>
            <a:endParaRPr sz="1300" b="0" i="0" u="none" strike="noStrike" cap="none">
              <a:solidFill>
                <a:schemeClr val="dk1"/>
              </a:solidFill>
              <a:latin typeface="Calibri"/>
              <a:ea typeface="Calibri"/>
              <a:cs typeface="Calibri"/>
              <a:sym typeface="Calibri"/>
            </a:endParaRPr>
          </a:p>
        </p:txBody>
      </p:sp>
      <p:sp>
        <p:nvSpPr>
          <p:cNvPr id="96" name="Google Shape;96;p7"/>
          <p:cNvSpPr/>
          <p:nvPr/>
        </p:nvSpPr>
        <p:spPr>
          <a:xfrm>
            <a:off x="4754880" y="3794760"/>
            <a:ext cx="3931920" cy="868680"/>
          </a:xfrm>
          <a:prstGeom prst="rect">
            <a:avLst/>
          </a:prstGeom>
          <a:solidFill>
            <a:srgbClr val="162236"/>
          </a:solidFill>
          <a:ln w="19050" cap="flat" cmpd="sng">
            <a:solidFill>
              <a:srgbClr val="F59E0B"/>
            </a:solidFill>
            <a:prstDash val="solid"/>
            <a:round/>
            <a:headEnd type="none" w="sm" len="sm"/>
            <a:tailEnd type="none" w="sm" len="sm"/>
          </a:ln>
          <a:effectLst>
            <a:outerShdw blurRad="101600" dist="38100" dir="8100000" algn="bl" rotWithShape="0">
              <a:srgbClr val="000000">
                <a:alpha val="2509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 name="Google Shape;97;p7" descr="preencoded.png"/>
          <p:cNvPicPr preferRelativeResize="0"/>
          <p:nvPr/>
        </p:nvPicPr>
        <p:blipFill rotWithShape="1">
          <a:blip r:embed="rId8">
            <a:alphaModFix/>
          </a:blip>
          <a:srcRect/>
          <a:stretch/>
        </p:blipFill>
        <p:spPr>
          <a:xfrm>
            <a:off x="4937760" y="4105219"/>
            <a:ext cx="320040" cy="320040"/>
          </a:xfrm>
          <a:prstGeom prst="rect">
            <a:avLst/>
          </a:prstGeom>
          <a:noFill/>
          <a:ln>
            <a:noFill/>
          </a:ln>
        </p:spPr>
      </p:pic>
      <p:sp>
        <p:nvSpPr>
          <p:cNvPr id="98" name="Google Shape;98;p7"/>
          <p:cNvSpPr/>
          <p:nvPr/>
        </p:nvSpPr>
        <p:spPr>
          <a:xfrm>
            <a:off x="5394960" y="4117462"/>
            <a:ext cx="3017400" cy="274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1300"/>
              <a:buFont typeface="Calibri"/>
              <a:buNone/>
            </a:pPr>
            <a:r>
              <a:rPr lang="en-US" sz="1300" b="1" i="0" u="none" strike="noStrike" cap="none">
                <a:solidFill>
                  <a:srgbClr val="FFFFFF"/>
                </a:solidFill>
                <a:latin typeface="Calibri"/>
                <a:ea typeface="Calibri"/>
                <a:cs typeface="Calibri"/>
                <a:sym typeface="Calibri"/>
              </a:rPr>
              <a:t>Instant Impact Analysis</a:t>
            </a:r>
            <a:endParaRPr sz="1300" b="0" i="0" u="none" strike="noStrike" cap="none">
              <a:solidFill>
                <a:schemeClr val="dk1"/>
              </a:solidFill>
              <a:latin typeface="Calibri"/>
              <a:ea typeface="Calibri"/>
              <a:cs typeface="Calibri"/>
              <a:sym typeface="Calibri"/>
            </a:endParaRPr>
          </a:p>
        </p:txBody>
      </p:sp>
      <p:sp>
        <p:nvSpPr>
          <p:cNvPr id="99" name="Google Shape;99;p7"/>
          <p:cNvSpPr/>
          <p:nvPr/>
        </p:nvSpPr>
        <p:spPr>
          <a:xfrm>
            <a:off x="457200" y="1463040"/>
            <a:ext cx="3931920" cy="201168"/>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59E0B"/>
              </a:buClr>
              <a:buSzPts val="900"/>
              <a:buFont typeface="Calibri"/>
              <a:buNone/>
            </a:pPr>
            <a:r>
              <a:rPr lang="en-US" sz="900" b="1" i="0" u="none" strike="noStrike" cap="none">
                <a:solidFill>
                  <a:srgbClr val="F59E0B"/>
                </a:solidFill>
                <a:latin typeface="Calibri"/>
                <a:ea typeface="Calibri"/>
                <a:cs typeface="Calibri"/>
                <a:sym typeface="Calibri"/>
              </a:rPr>
              <a:t>EXECUTIVE VIEW</a:t>
            </a:r>
            <a:endParaRPr sz="900" b="0" i="0" u="none" strike="noStrike" cap="none">
              <a:solidFill>
                <a:schemeClr val="dk1"/>
              </a:solidFill>
              <a:latin typeface="Calibri"/>
              <a:ea typeface="Calibri"/>
              <a:cs typeface="Calibri"/>
              <a:sym typeface="Calibri"/>
            </a:endParaRPr>
          </a:p>
        </p:txBody>
      </p:sp>
      <p:sp>
        <p:nvSpPr>
          <p:cNvPr id="100" name="Google Shape;100;p7"/>
          <p:cNvSpPr/>
          <p:nvPr/>
        </p:nvSpPr>
        <p:spPr>
          <a:xfrm>
            <a:off x="4754880" y="1463040"/>
            <a:ext cx="3931920" cy="201168"/>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B4D8"/>
              </a:buClr>
              <a:buSzPts val="900"/>
              <a:buFont typeface="Calibri"/>
              <a:buNone/>
            </a:pPr>
            <a:r>
              <a:rPr lang="en-US" sz="900" b="1" i="0" u="none" strike="noStrike" cap="none">
                <a:solidFill>
                  <a:srgbClr val="00B4D8"/>
                </a:solidFill>
                <a:latin typeface="Calibri"/>
                <a:ea typeface="Calibri"/>
                <a:cs typeface="Calibri"/>
                <a:sym typeface="Calibri"/>
              </a:rPr>
              <a:t>EA / TECHNICAL VIEW</a:t>
            </a:r>
            <a:endParaRPr sz="9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1B2D"/>
        </a:solidFill>
        <a:effectLst/>
      </p:bgPr>
    </p:bg>
    <p:spTree>
      <p:nvGrpSpPr>
        <p:cNvPr id="1" name=""/>
        <p:cNvGrpSpPr/>
        <p:nvPr/>
      </p:nvGrpSpPr>
      <p:grpSpPr>
        <a:xfrm>
          <a:off x="0" y="0"/>
          <a:ext cx="0" cy="0"/>
          <a:chOff x="0" y="0"/>
          <a:chExt cx="0" cy="0"/>
        </a:xfrm>
      </p:grpSpPr>
      <p:sp>
        <p:nvSpPr>
          <p:cNvPr id="2" name="TextBox 1"/>
          <p:cNvSpPr txBox="1"/>
          <p:nvPr/>
        </p:nvSpPr>
        <p:spPr>
          <a:xfrm>
            <a:off x="365760" y="228600"/>
            <a:ext cx="8412480" cy="20116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sz="900" b="1" i="0" u="none" strike="noStrike" kern="0" cap="none" spc="0" normalizeH="0" baseline="0" noProof="0">
                <a:ln>
                  <a:noFill/>
                </a:ln>
                <a:solidFill>
                  <a:srgbClr val="00B4D8"/>
                </a:solidFill>
                <a:effectLst/>
                <a:uLnTx/>
                <a:uFillTx/>
                <a:latin typeface="Calibri"/>
                <a:cs typeface="Arial"/>
                <a:sym typeface="Arial"/>
              </a:rPr>
              <a:t>HOW COBALT WORKS  •  LOGICAL STACK</a:t>
            </a:r>
          </a:p>
        </p:txBody>
      </p:sp>
      <p:sp>
        <p:nvSpPr>
          <p:cNvPr id="3" name="TextBox 2"/>
          <p:cNvSpPr txBox="1"/>
          <p:nvPr/>
        </p:nvSpPr>
        <p:spPr>
          <a:xfrm>
            <a:off x="365760" y="457200"/>
            <a:ext cx="8412480" cy="457200"/>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sz="1800" b="1" i="0" u="none" strike="noStrike" kern="0" cap="none" spc="0" normalizeH="0" baseline="0" noProof="0">
                <a:ln>
                  <a:noFill/>
                </a:ln>
                <a:solidFill>
                  <a:srgbClr val="FFFFFF"/>
                </a:solidFill>
                <a:effectLst/>
                <a:uLnTx/>
                <a:uFillTx/>
                <a:latin typeface="Georgia"/>
                <a:cs typeface="Arial"/>
                <a:sym typeface="Arial"/>
              </a:rPr>
              <a:t>The Cobalt stack - data feeds the crawler, which builds intelligence, which powers use cases</a:t>
            </a:r>
          </a:p>
        </p:txBody>
      </p:sp>
      <p:sp>
        <p:nvSpPr>
          <p:cNvPr id="4" name="Rectangle 3"/>
          <p:cNvSpPr/>
          <p:nvPr/>
        </p:nvSpPr>
        <p:spPr>
          <a:xfrm>
            <a:off x="365760" y="1188720"/>
            <a:ext cx="2697480" cy="640080"/>
          </a:xfrm>
          <a:prstGeom prst="rect">
            <a:avLst/>
          </a:prstGeom>
          <a:solidFill>
            <a:srgbClr val="17253D"/>
          </a:solidFill>
          <a:ln w="19050">
            <a:solidFill>
              <a:srgbClr val="10B98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TextBox 4"/>
          <p:cNvSpPr txBox="1"/>
          <p:nvPr/>
        </p:nvSpPr>
        <p:spPr>
          <a:xfrm>
            <a:off x="457200" y="1261872"/>
            <a:ext cx="2514600" cy="20116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700" b="1" i="0" u="none" strike="noStrike" kern="0" cap="none" spc="0" normalizeH="0" baseline="0" noProof="0">
                <a:ln>
                  <a:noFill/>
                </a:ln>
                <a:solidFill>
                  <a:srgbClr val="10B981"/>
                </a:solidFill>
                <a:effectLst/>
                <a:uLnTx/>
                <a:uFillTx/>
                <a:latin typeface="Calibri"/>
                <a:cs typeface="Arial"/>
                <a:sym typeface="Arial"/>
              </a:rPr>
              <a:t>01  •  USE CASE</a:t>
            </a:r>
          </a:p>
        </p:txBody>
      </p:sp>
      <p:sp>
        <p:nvSpPr>
          <p:cNvPr id="6" name="TextBox 5"/>
          <p:cNvSpPr txBox="1"/>
          <p:nvPr/>
        </p:nvSpPr>
        <p:spPr>
          <a:xfrm>
            <a:off x="720498" y="1391858"/>
            <a:ext cx="1988004" cy="369332"/>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Georgia"/>
                <a:cs typeface="Arial"/>
                <a:sym typeface="Arial"/>
              </a:rPr>
              <a:t>Improve Business Process Efficiency</a:t>
            </a:r>
          </a:p>
        </p:txBody>
      </p:sp>
      <p:sp>
        <p:nvSpPr>
          <p:cNvPr id="7" name="Rectangle 6"/>
          <p:cNvSpPr/>
          <p:nvPr/>
        </p:nvSpPr>
        <p:spPr>
          <a:xfrm>
            <a:off x="3154680" y="1188720"/>
            <a:ext cx="2697480" cy="640080"/>
          </a:xfrm>
          <a:prstGeom prst="rect">
            <a:avLst/>
          </a:prstGeom>
          <a:solidFill>
            <a:srgbClr val="17253D"/>
          </a:solidFill>
          <a:ln w="19050">
            <a:solidFill>
              <a:srgbClr val="00B4D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TextBox 7"/>
          <p:cNvSpPr txBox="1"/>
          <p:nvPr/>
        </p:nvSpPr>
        <p:spPr>
          <a:xfrm>
            <a:off x="3246120" y="1261872"/>
            <a:ext cx="2514600" cy="20116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700" b="1" i="0" u="none" strike="noStrike" kern="0" cap="none" spc="0" normalizeH="0" baseline="0" noProof="0">
                <a:ln>
                  <a:noFill/>
                </a:ln>
                <a:solidFill>
                  <a:srgbClr val="00B4D8"/>
                </a:solidFill>
                <a:effectLst/>
                <a:uLnTx/>
                <a:uFillTx/>
                <a:latin typeface="Calibri"/>
                <a:cs typeface="Arial"/>
                <a:sym typeface="Arial"/>
              </a:rPr>
              <a:t>02  •  USE CASE</a:t>
            </a:r>
          </a:p>
        </p:txBody>
      </p:sp>
      <p:sp>
        <p:nvSpPr>
          <p:cNvPr id="9" name="TextBox 8"/>
          <p:cNvSpPr txBox="1"/>
          <p:nvPr/>
        </p:nvSpPr>
        <p:spPr>
          <a:xfrm>
            <a:off x="3246120" y="1463040"/>
            <a:ext cx="2514600" cy="365760"/>
          </a:xfrm>
          <a:prstGeom prst="rect">
            <a:avLst/>
          </a:prstGeom>
          <a:noFill/>
        </p:spPr>
        <p:txBody>
          <a:bodyPr wrap="square" lIns="0" tIns="0" rIns="0" bIns="0">
            <a:spAutoFit/>
          </a:bodyPr>
          <a:lstStyle>
            <a:defPPr marR="0" lvl="0" algn="l" rtl="0">
              <a:lnSpc>
                <a:spcPct val="100000"/>
              </a:lnSpc>
              <a:spcBef>
                <a:spcPts val="0"/>
              </a:spcBef>
              <a:spcAft>
                <a:spcPts val="0"/>
              </a:spcAft>
            </a:defPPr>
            <a:lvl1pPr marL="0" indent="0" algn="ctr" defTabSz="914400" eaLnBrk="1" fontAlgn="auto" latinLnBrk="0" hangingPunct="1">
              <a:buSzTx/>
              <a:buNone/>
              <a:tabLst/>
              <a:defRPr kumimoji="0" sz="1200" b="1" kern="0" spc="0" normalizeH="0" baseline="0">
                <a:ln>
                  <a:noFill/>
                </a:ln>
                <a:solidFill>
                  <a:srgbClr val="FFFFFF"/>
                </a:solidFill>
                <a:effectLst/>
                <a:uLnTx/>
                <a:uFillTx/>
                <a:latin typeface="Georgia"/>
              </a:defRPr>
            </a:lvl1pPr>
          </a:lstStyle>
          <a:p>
            <a:r>
              <a:rPr dirty="0"/>
              <a:t>AI AGENTIFICATION</a:t>
            </a:r>
          </a:p>
        </p:txBody>
      </p:sp>
      <p:sp>
        <p:nvSpPr>
          <p:cNvPr id="10" name="Rectangle 9"/>
          <p:cNvSpPr/>
          <p:nvPr/>
        </p:nvSpPr>
        <p:spPr>
          <a:xfrm>
            <a:off x="5943600" y="1188720"/>
            <a:ext cx="2697480" cy="640080"/>
          </a:xfrm>
          <a:prstGeom prst="rect">
            <a:avLst/>
          </a:prstGeom>
          <a:solidFill>
            <a:srgbClr val="17253D"/>
          </a:solidFill>
          <a:ln w="19050">
            <a:solidFill>
              <a:srgbClr val="F59E0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TextBox 10"/>
          <p:cNvSpPr txBox="1"/>
          <p:nvPr/>
        </p:nvSpPr>
        <p:spPr>
          <a:xfrm>
            <a:off x="6035040" y="1261872"/>
            <a:ext cx="2514600" cy="20116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700" b="1" i="0" u="none" strike="noStrike" kern="0" cap="none" spc="0" normalizeH="0" baseline="0" noProof="0">
                <a:ln>
                  <a:noFill/>
                </a:ln>
                <a:solidFill>
                  <a:srgbClr val="F59E0B"/>
                </a:solidFill>
                <a:effectLst/>
                <a:uLnTx/>
                <a:uFillTx/>
                <a:latin typeface="Calibri"/>
                <a:cs typeface="Arial"/>
                <a:sym typeface="Arial"/>
              </a:rPr>
              <a:t>03  •  USE CASE</a:t>
            </a:r>
          </a:p>
        </p:txBody>
      </p:sp>
      <p:sp>
        <p:nvSpPr>
          <p:cNvPr id="12" name="TextBox 11"/>
          <p:cNvSpPr txBox="1"/>
          <p:nvPr/>
        </p:nvSpPr>
        <p:spPr>
          <a:xfrm>
            <a:off x="6035040" y="1463040"/>
            <a:ext cx="2514600" cy="184666"/>
          </a:xfrm>
          <a:prstGeom prst="rect">
            <a:avLst/>
          </a:prstGeom>
          <a:noFill/>
        </p:spPr>
        <p:txBody>
          <a:bodyPr wrap="square" lIns="0" tIns="0" rIns="0" bIns="0">
            <a:spAutoFit/>
          </a:bodyPr>
          <a:lstStyle>
            <a:defPPr marR="0" lvl="0" algn="l" rtl="0">
              <a:lnSpc>
                <a:spcPct val="100000"/>
              </a:lnSpc>
              <a:spcBef>
                <a:spcPts val="0"/>
              </a:spcBef>
              <a:spcAft>
                <a:spcPts val="0"/>
              </a:spcAft>
              <a:defRPr/>
            </a:defPPr>
            <a:lvl1pPr marL="0" indent="0" algn="ctr" defTabSz="914400" eaLnBrk="1" fontAlgn="auto" latinLnBrk="0" hangingPunct="1">
              <a:buSzTx/>
              <a:buNone/>
              <a:tabLst/>
              <a:defRPr kumimoji="0" sz="1200" b="1" kern="0" spc="0" normalizeH="0" baseline="0">
                <a:ln>
                  <a:noFill/>
                </a:ln>
                <a:solidFill>
                  <a:srgbClr val="FFFFFF"/>
                </a:solidFill>
                <a:effectLst/>
                <a:uLnTx/>
                <a:uFillTx/>
                <a:latin typeface="Georgia"/>
              </a:defRPr>
            </a:lvl1pPr>
          </a:lstStyle>
          <a:p>
            <a:r>
              <a:rPr lang="en-US" dirty="0"/>
              <a:t>Modernize legacy infra</a:t>
            </a:r>
          </a:p>
        </p:txBody>
      </p:sp>
      <p:sp>
        <p:nvSpPr>
          <p:cNvPr id="13" name="Rectangle 12"/>
          <p:cNvSpPr/>
          <p:nvPr/>
        </p:nvSpPr>
        <p:spPr>
          <a:xfrm>
            <a:off x="365760" y="1993392"/>
            <a:ext cx="8298180" cy="502920"/>
          </a:xfrm>
          <a:prstGeom prst="rect">
            <a:avLst/>
          </a:prstGeom>
          <a:solidFill>
            <a:srgbClr val="00B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TextBox 13"/>
          <p:cNvSpPr txBox="1"/>
          <p:nvPr/>
        </p:nvSpPr>
        <p:spPr>
          <a:xfrm>
            <a:off x="365760" y="2048256"/>
            <a:ext cx="8412480" cy="164592"/>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700" b="1" i="0" u="none" strike="noStrike" kern="0" cap="none" spc="0" normalizeH="0" baseline="0" noProof="0">
                <a:ln>
                  <a:noFill/>
                </a:ln>
                <a:solidFill>
                  <a:srgbClr val="0F1B2D"/>
                </a:solidFill>
                <a:effectLst/>
                <a:uLnTx/>
                <a:uFillTx/>
                <a:latin typeface="Calibri"/>
                <a:cs typeface="Arial"/>
                <a:sym typeface="Arial"/>
              </a:rPr>
              <a:t>LAYER 2</a:t>
            </a:r>
          </a:p>
        </p:txBody>
      </p:sp>
      <p:sp>
        <p:nvSpPr>
          <p:cNvPr id="15" name="TextBox 14"/>
          <p:cNvSpPr txBox="1"/>
          <p:nvPr/>
        </p:nvSpPr>
        <p:spPr>
          <a:xfrm>
            <a:off x="365760" y="2212848"/>
            <a:ext cx="8412480" cy="274320"/>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300" b="1" i="0" u="none" strike="noStrike" kern="0" cap="none" spc="0" normalizeH="0" baseline="0" noProof="0">
                <a:ln>
                  <a:noFill/>
                </a:ln>
                <a:solidFill>
                  <a:srgbClr val="0F1B2D"/>
                </a:solidFill>
                <a:effectLst/>
                <a:uLnTx/>
                <a:uFillTx/>
                <a:latin typeface="Georgia"/>
                <a:cs typeface="Arial"/>
                <a:sym typeface="Arial"/>
              </a:rPr>
              <a:t>Systems Intelligence - the living architecture map</a:t>
            </a:r>
          </a:p>
        </p:txBody>
      </p:sp>
      <p:sp>
        <p:nvSpPr>
          <p:cNvPr id="16" name="Rectangle 15"/>
          <p:cNvSpPr/>
          <p:nvPr/>
        </p:nvSpPr>
        <p:spPr>
          <a:xfrm>
            <a:off x="365760" y="2660904"/>
            <a:ext cx="8298180" cy="502920"/>
          </a:xfrm>
          <a:prstGeom prst="rect">
            <a:avLst/>
          </a:prstGeom>
          <a:solidFill>
            <a:srgbClr val="17253D"/>
          </a:solidFill>
          <a:ln w="190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Diamond 16"/>
          <p:cNvSpPr/>
          <p:nvPr/>
        </p:nvSpPr>
        <p:spPr>
          <a:xfrm>
            <a:off x="502920" y="2770632"/>
            <a:ext cx="292608" cy="292608"/>
          </a:xfrm>
          <a:prstGeom prst="diamond">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TextBox 17"/>
          <p:cNvSpPr txBox="1"/>
          <p:nvPr/>
        </p:nvSpPr>
        <p:spPr>
          <a:xfrm>
            <a:off x="914400" y="2715768"/>
            <a:ext cx="7315200" cy="164592"/>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sz="700" b="1" i="0" u="none" strike="noStrike" kern="0" cap="none" spc="0" normalizeH="0" baseline="0" noProof="0">
                <a:ln>
                  <a:noFill/>
                </a:ln>
                <a:solidFill>
                  <a:srgbClr val="FFFFFF"/>
                </a:solidFill>
                <a:effectLst/>
                <a:uLnTx/>
                <a:uFillTx/>
                <a:latin typeface="Calibri"/>
                <a:cs typeface="Arial"/>
                <a:sym typeface="Arial"/>
              </a:rPr>
              <a:t>LAYER 1  •  CORE ENGINE</a:t>
            </a:r>
          </a:p>
        </p:txBody>
      </p:sp>
      <p:sp>
        <p:nvSpPr>
          <p:cNvPr id="19" name="TextBox 18"/>
          <p:cNvSpPr txBox="1"/>
          <p:nvPr/>
        </p:nvSpPr>
        <p:spPr>
          <a:xfrm>
            <a:off x="914400" y="2880360"/>
            <a:ext cx="7315200" cy="274320"/>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sz="1300" b="1" i="0" u="none" strike="noStrike" kern="0" cap="none" spc="0" normalizeH="0" baseline="0" noProof="0">
                <a:ln>
                  <a:noFill/>
                </a:ln>
                <a:solidFill>
                  <a:srgbClr val="FFFFFF"/>
                </a:solidFill>
                <a:effectLst/>
                <a:uLnTx/>
                <a:uFillTx/>
                <a:latin typeface="Georgia"/>
                <a:cs typeface="Arial"/>
                <a:sym typeface="Arial"/>
              </a:rPr>
              <a:t>Cobalt Semantic Crawler</a:t>
            </a:r>
          </a:p>
        </p:txBody>
      </p:sp>
      <p:sp>
        <p:nvSpPr>
          <p:cNvPr id="20" name="TextBox 19"/>
          <p:cNvSpPr txBox="1"/>
          <p:nvPr/>
        </p:nvSpPr>
        <p:spPr>
          <a:xfrm>
            <a:off x="365760" y="3346704"/>
            <a:ext cx="8412480" cy="164592"/>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800" b="1" i="0" u="none" strike="noStrike" kern="0" cap="none" spc="0" normalizeH="0" baseline="0" noProof="0">
                <a:ln>
                  <a:noFill/>
                </a:ln>
                <a:solidFill>
                  <a:srgbClr val="94A3B8"/>
                </a:solidFill>
                <a:effectLst/>
                <a:uLnTx/>
                <a:uFillTx/>
                <a:latin typeface="Calibri"/>
                <a:cs typeface="Arial"/>
                <a:sym typeface="Arial"/>
              </a:rPr>
              <a:t>LAYER 0  •  DATA SOURCES</a:t>
            </a:r>
          </a:p>
        </p:txBody>
      </p:sp>
      <p:sp>
        <p:nvSpPr>
          <p:cNvPr id="21" name="Rectangle 20"/>
          <p:cNvSpPr/>
          <p:nvPr/>
        </p:nvSpPr>
        <p:spPr>
          <a:xfrm>
            <a:off x="480060" y="3547872"/>
            <a:ext cx="1325880" cy="457200"/>
          </a:xfrm>
          <a:prstGeom prst="rect">
            <a:avLst/>
          </a:prstGeom>
          <a:solidFill>
            <a:srgbClr val="17253D"/>
          </a:solidFill>
          <a:ln w="12700">
            <a:solidFill>
              <a:srgbClr val="94A3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TextBox 21"/>
          <p:cNvSpPr txBox="1"/>
          <p:nvPr/>
        </p:nvSpPr>
        <p:spPr>
          <a:xfrm>
            <a:off x="480060" y="3547872"/>
            <a:ext cx="1325880" cy="457200"/>
          </a:xfrm>
          <a:prstGeom prst="rect">
            <a:avLst/>
          </a:prstGeom>
          <a:no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000" b="1" i="0" u="none" strike="noStrike" kern="0" cap="none" spc="0" normalizeH="0" baseline="0" noProof="0">
                <a:ln>
                  <a:noFill/>
                </a:ln>
                <a:solidFill>
                  <a:srgbClr val="FFFFFF"/>
                </a:solidFill>
                <a:effectLst/>
                <a:uLnTx/>
                <a:uFillTx/>
                <a:latin typeface="Calibri"/>
                <a:cs typeface="Arial"/>
                <a:sym typeface="Arial"/>
              </a:rPr>
              <a:t>CMDB</a:t>
            </a:r>
          </a:p>
        </p:txBody>
      </p:sp>
      <p:sp>
        <p:nvSpPr>
          <p:cNvPr id="23" name="Rectangle 22"/>
          <p:cNvSpPr/>
          <p:nvPr/>
        </p:nvSpPr>
        <p:spPr>
          <a:xfrm>
            <a:off x="1851660" y="3547872"/>
            <a:ext cx="1325880" cy="457200"/>
          </a:xfrm>
          <a:prstGeom prst="rect">
            <a:avLst/>
          </a:prstGeom>
          <a:solidFill>
            <a:srgbClr val="17253D"/>
          </a:solidFill>
          <a:ln w="12700">
            <a:solidFill>
              <a:srgbClr val="94A3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4" name="TextBox 23"/>
          <p:cNvSpPr txBox="1"/>
          <p:nvPr/>
        </p:nvSpPr>
        <p:spPr>
          <a:xfrm>
            <a:off x="1851660" y="3547872"/>
            <a:ext cx="1325880" cy="457200"/>
          </a:xfrm>
          <a:prstGeom prst="rect">
            <a:avLst/>
          </a:prstGeom>
          <a:no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000" b="1" i="0" u="none" strike="noStrike" kern="0" cap="none" spc="0" normalizeH="0" baseline="0" noProof="0">
                <a:ln>
                  <a:noFill/>
                </a:ln>
                <a:solidFill>
                  <a:srgbClr val="FFFFFF"/>
                </a:solidFill>
                <a:effectLst/>
                <a:uLnTx/>
                <a:uFillTx/>
                <a:latin typeface="Calibri"/>
                <a:cs typeface="Arial"/>
                <a:sym typeface="Arial"/>
              </a:rPr>
              <a:t>Logs</a:t>
            </a:r>
          </a:p>
        </p:txBody>
      </p:sp>
      <p:sp>
        <p:nvSpPr>
          <p:cNvPr id="25" name="Rectangle 24"/>
          <p:cNvSpPr/>
          <p:nvPr/>
        </p:nvSpPr>
        <p:spPr>
          <a:xfrm>
            <a:off x="3223260" y="3547872"/>
            <a:ext cx="1325880" cy="457200"/>
          </a:xfrm>
          <a:prstGeom prst="rect">
            <a:avLst/>
          </a:prstGeom>
          <a:solidFill>
            <a:srgbClr val="17253D"/>
          </a:solidFill>
          <a:ln w="12700">
            <a:solidFill>
              <a:srgbClr val="94A3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6" name="TextBox 25"/>
          <p:cNvSpPr txBox="1"/>
          <p:nvPr/>
        </p:nvSpPr>
        <p:spPr>
          <a:xfrm>
            <a:off x="3223260" y="3547872"/>
            <a:ext cx="1325880" cy="457200"/>
          </a:xfrm>
          <a:prstGeom prst="rect">
            <a:avLst/>
          </a:prstGeom>
          <a:no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000" b="1" i="0" u="none" strike="noStrike" kern="0" cap="none" spc="0" normalizeH="0" baseline="0" noProof="0">
                <a:ln>
                  <a:noFill/>
                </a:ln>
                <a:solidFill>
                  <a:srgbClr val="FFFFFF"/>
                </a:solidFill>
                <a:effectLst/>
                <a:uLnTx/>
                <a:uFillTx/>
                <a:latin typeface="Calibri"/>
                <a:cs typeface="Arial"/>
                <a:sym typeface="Arial"/>
              </a:rPr>
              <a:t>Code</a:t>
            </a:r>
          </a:p>
        </p:txBody>
      </p:sp>
      <p:sp>
        <p:nvSpPr>
          <p:cNvPr id="27" name="Rectangle 26"/>
          <p:cNvSpPr/>
          <p:nvPr/>
        </p:nvSpPr>
        <p:spPr>
          <a:xfrm>
            <a:off x="4594860" y="3547872"/>
            <a:ext cx="1325880" cy="457200"/>
          </a:xfrm>
          <a:prstGeom prst="rect">
            <a:avLst/>
          </a:prstGeom>
          <a:solidFill>
            <a:srgbClr val="17253D"/>
          </a:solidFill>
          <a:ln w="12700">
            <a:solidFill>
              <a:srgbClr val="94A3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TextBox 27"/>
          <p:cNvSpPr txBox="1"/>
          <p:nvPr/>
        </p:nvSpPr>
        <p:spPr>
          <a:xfrm>
            <a:off x="4594860" y="3547872"/>
            <a:ext cx="1325880" cy="457200"/>
          </a:xfrm>
          <a:prstGeom prst="rect">
            <a:avLst/>
          </a:prstGeom>
          <a:no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000" b="1" i="0" u="none" strike="noStrike" kern="0" cap="none" spc="0" normalizeH="0" baseline="0" noProof="0">
                <a:ln>
                  <a:noFill/>
                </a:ln>
                <a:solidFill>
                  <a:srgbClr val="FFFFFF"/>
                </a:solidFill>
                <a:effectLst/>
                <a:uLnTx/>
                <a:uFillTx/>
                <a:latin typeface="Calibri"/>
                <a:cs typeface="Arial"/>
                <a:sym typeface="Arial"/>
              </a:rPr>
              <a:t>APM / Telemetry</a:t>
            </a:r>
          </a:p>
        </p:txBody>
      </p:sp>
      <p:sp>
        <p:nvSpPr>
          <p:cNvPr id="29" name="Rectangle 28"/>
          <p:cNvSpPr/>
          <p:nvPr/>
        </p:nvSpPr>
        <p:spPr>
          <a:xfrm>
            <a:off x="5966460" y="3547872"/>
            <a:ext cx="1325880" cy="457200"/>
          </a:xfrm>
          <a:prstGeom prst="rect">
            <a:avLst/>
          </a:prstGeom>
          <a:solidFill>
            <a:srgbClr val="17253D"/>
          </a:solidFill>
          <a:ln w="12700">
            <a:solidFill>
              <a:srgbClr val="94A3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TextBox 29"/>
          <p:cNvSpPr txBox="1"/>
          <p:nvPr/>
        </p:nvSpPr>
        <p:spPr>
          <a:xfrm>
            <a:off x="5966460" y="3547872"/>
            <a:ext cx="1325880" cy="457200"/>
          </a:xfrm>
          <a:prstGeom prst="rect">
            <a:avLst/>
          </a:prstGeom>
          <a:no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000" b="1" i="0" u="none" strike="noStrike" kern="0" cap="none" spc="0" normalizeH="0" baseline="0" noProof="0">
                <a:ln>
                  <a:noFill/>
                </a:ln>
                <a:solidFill>
                  <a:srgbClr val="FFFFFF"/>
                </a:solidFill>
                <a:effectLst/>
                <a:uLnTx/>
                <a:uFillTx/>
                <a:latin typeface="Calibri"/>
                <a:cs typeface="Arial"/>
                <a:sym typeface="Arial"/>
              </a:rPr>
              <a:t>APIs</a:t>
            </a:r>
          </a:p>
        </p:txBody>
      </p:sp>
      <p:sp>
        <p:nvSpPr>
          <p:cNvPr id="31" name="Rectangle 30"/>
          <p:cNvSpPr/>
          <p:nvPr/>
        </p:nvSpPr>
        <p:spPr>
          <a:xfrm>
            <a:off x="7338060" y="3547872"/>
            <a:ext cx="1325880" cy="457200"/>
          </a:xfrm>
          <a:prstGeom prst="rect">
            <a:avLst/>
          </a:prstGeom>
          <a:solidFill>
            <a:srgbClr val="17253D"/>
          </a:solidFill>
          <a:ln w="12700">
            <a:solidFill>
              <a:srgbClr val="94A3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TextBox 31"/>
          <p:cNvSpPr txBox="1"/>
          <p:nvPr/>
        </p:nvSpPr>
        <p:spPr>
          <a:xfrm>
            <a:off x="7338060" y="3547872"/>
            <a:ext cx="1325880" cy="457200"/>
          </a:xfrm>
          <a:prstGeom prst="rect">
            <a:avLst/>
          </a:prstGeom>
          <a:no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000" b="1" i="0" u="none" strike="noStrike" kern="0" cap="none" spc="0" normalizeH="0" baseline="0" noProof="0">
                <a:ln>
                  <a:noFill/>
                </a:ln>
                <a:solidFill>
                  <a:srgbClr val="FFFFFF"/>
                </a:solidFill>
                <a:effectLst/>
                <a:uLnTx/>
                <a:uFillTx/>
                <a:latin typeface="Calibri"/>
                <a:cs typeface="Arial"/>
                <a:sym typeface="Arial"/>
              </a:rPr>
              <a:t>Docs</a:t>
            </a:r>
          </a:p>
        </p:txBody>
      </p:sp>
      <p:sp>
        <p:nvSpPr>
          <p:cNvPr id="33" name="TextBox 32"/>
          <p:cNvSpPr txBox="1"/>
          <p:nvPr/>
        </p:nvSpPr>
        <p:spPr>
          <a:xfrm>
            <a:off x="365760" y="4169664"/>
            <a:ext cx="8412480" cy="182880"/>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800" b="0" i="0" u="none" strike="noStrike" kern="0" cap="none" spc="0" normalizeH="0" baseline="0" noProof="0">
                <a:ln>
                  <a:noFill/>
                </a:ln>
                <a:solidFill>
                  <a:srgbClr val="94A3B8"/>
                </a:solidFill>
                <a:effectLst/>
                <a:uLnTx/>
                <a:uFillTx/>
                <a:latin typeface="Calibri"/>
                <a:cs typeface="Arial"/>
                <a:sym typeface="Arial"/>
              </a:rPr>
              <a:t>No agents installed  •  no credentials required  •  read-only access  •  metadata only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51F47-5071-BC87-1A1D-5E7D1E04A9F2}"/>
            </a:ext>
          </a:extLst>
        </p:cNvPr>
        <p:cNvGrpSpPr/>
        <p:nvPr/>
      </p:nvGrpSpPr>
      <p:grpSpPr>
        <a:xfrm>
          <a:off x="0" y="0"/>
          <a:ext cx="0" cy="0"/>
          <a:chOff x="0" y="0"/>
          <a:chExt cx="0" cy="0"/>
        </a:xfrm>
      </p:grpSpPr>
      <p:pic>
        <p:nvPicPr>
          <p:cNvPr id="7" name="Picture 6" descr="The image is a dashboard from the Ocobalt platform, showcasing various modules and features related to banking processes, asset management, and workflows, including tools for compliance, analytics, and external transfer management.&#10;&#10;AI-generated content may be incorrect.">
            <a:extLst>
              <a:ext uri="{FF2B5EF4-FFF2-40B4-BE49-F238E27FC236}">
                <a16:creationId xmlns:a16="http://schemas.microsoft.com/office/drawing/2014/main" id="{CDBA49FB-EB04-C517-C5E5-50AF9C8F2DC1}"/>
              </a:ext>
            </a:extLst>
          </p:cNvPr>
          <p:cNvPicPr>
            <a:picLocks noChangeAspect="1"/>
          </p:cNvPicPr>
          <p:nvPr/>
        </p:nvPicPr>
        <p:blipFill>
          <a:blip r:embed="rId3"/>
          <a:stretch>
            <a:fillRect/>
          </a:stretch>
        </p:blipFill>
        <p:spPr>
          <a:xfrm>
            <a:off x="0" y="55843"/>
            <a:ext cx="9154387" cy="5031813"/>
          </a:xfrm>
          <a:prstGeom prst="rect">
            <a:avLst/>
          </a:prstGeom>
        </p:spPr>
      </p:pic>
    </p:spTree>
    <p:extLst>
      <p:ext uri="{BB962C8B-B14F-4D97-AF65-F5344CB8AC3E}">
        <p14:creationId xmlns:p14="http://schemas.microsoft.com/office/powerpoint/2010/main" val="778427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image depicts a complex flowchart or process diagram, likely from a business or financial software system, detailing various stages such as cross-border corporate wire processing, AML &amp; FX, card dispute handling, authorization workflows, and banking integrations, all marked with specific timestamps and user actions.&#10;&#10;AI-generated content may be incorrect.">
            <a:extLst>
              <a:ext uri="{FF2B5EF4-FFF2-40B4-BE49-F238E27FC236}">
                <a16:creationId xmlns:a16="http://schemas.microsoft.com/office/drawing/2014/main" id="{A8B1CB9D-03AC-19EF-909F-47DDBD310FFF}"/>
              </a:ext>
            </a:extLst>
          </p:cNvPr>
          <p:cNvPicPr>
            <a:picLocks noChangeAspect="1"/>
          </p:cNvPicPr>
          <p:nvPr/>
        </p:nvPicPr>
        <p:blipFill>
          <a:blip r:embed="rId3"/>
          <a:stretch>
            <a:fillRect/>
          </a:stretch>
        </p:blipFill>
        <p:spPr>
          <a:xfrm>
            <a:off x="0" y="224680"/>
            <a:ext cx="9179979" cy="4843707"/>
          </a:xfrm>
          <a:prstGeom prst="rect">
            <a:avLst/>
          </a:prstGeom>
        </p:spPr>
      </p:pic>
    </p:spTree>
    <p:extLst>
      <p:ext uri="{BB962C8B-B14F-4D97-AF65-F5344CB8AC3E}">
        <p14:creationId xmlns:p14="http://schemas.microsoft.com/office/powerpoint/2010/main" val="3779460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image shows a web interface with various sections for different banking and financial systems, including a dashboard for monitoring assets, business processes, and integrations, along with a list of various client apps, API gateways, and services.&#10;&#10;AI-generated content may be incorrect.">
            <a:extLst>
              <a:ext uri="{FF2B5EF4-FFF2-40B4-BE49-F238E27FC236}">
                <a16:creationId xmlns:a16="http://schemas.microsoft.com/office/drawing/2014/main" id="{BE4116DB-C1B7-0BF0-1683-8534944F44EF}"/>
              </a:ext>
            </a:extLst>
          </p:cNvPr>
          <p:cNvPicPr>
            <a:picLocks noChangeAspect="1"/>
          </p:cNvPicPr>
          <p:nvPr/>
        </p:nvPicPr>
        <p:blipFill>
          <a:blip r:embed="rId3"/>
          <a:stretch>
            <a:fillRect/>
          </a:stretch>
        </p:blipFill>
        <p:spPr>
          <a:xfrm>
            <a:off x="-259256" y="87084"/>
            <a:ext cx="9284189" cy="4942113"/>
          </a:xfrm>
          <a:prstGeom prst="rect">
            <a:avLst/>
          </a:prstGeom>
        </p:spPr>
      </p:pic>
      <p:sp>
        <p:nvSpPr>
          <p:cNvPr id="4" name="Rectangle 3">
            <a:extLst>
              <a:ext uri="{FF2B5EF4-FFF2-40B4-BE49-F238E27FC236}">
                <a16:creationId xmlns:a16="http://schemas.microsoft.com/office/drawing/2014/main" id="{887D2816-6847-FB14-EF19-4086F8130F19}"/>
              </a:ext>
            </a:extLst>
          </p:cNvPr>
          <p:cNvSpPr/>
          <p:nvPr/>
        </p:nvSpPr>
        <p:spPr>
          <a:xfrm>
            <a:off x="2252662" y="2495550"/>
            <a:ext cx="457200" cy="23336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LID4096"/>
          </a:p>
        </p:txBody>
      </p:sp>
    </p:spTree>
    <p:extLst>
      <p:ext uri="{BB962C8B-B14F-4D97-AF65-F5344CB8AC3E}">
        <p14:creationId xmlns:p14="http://schemas.microsoft.com/office/powerpoint/2010/main" val="3129620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image depicts a corporate wire transfer process, where a customer's identity is verified, checks are run for fraud and sanctions, funds are dispatched, and the transaction is recorded for regulatory reporting.&#10;&#10;AI-generated content may be incorrect.">
            <a:extLst>
              <a:ext uri="{FF2B5EF4-FFF2-40B4-BE49-F238E27FC236}">
                <a16:creationId xmlns:a16="http://schemas.microsoft.com/office/drawing/2014/main" id="{79CEE83E-A21A-B979-B78A-69156CE17E6D}"/>
              </a:ext>
            </a:extLst>
          </p:cNvPr>
          <p:cNvPicPr>
            <a:picLocks noChangeAspect="1"/>
          </p:cNvPicPr>
          <p:nvPr/>
        </p:nvPicPr>
        <p:blipFill>
          <a:blip r:embed="rId3"/>
          <a:stretch>
            <a:fillRect/>
          </a:stretch>
        </p:blipFill>
        <p:spPr>
          <a:xfrm>
            <a:off x="172428" y="0"/>
            <a:ext cx="8590135" cy="5127445"/>
          </a:xfrm>
          <a:prstGeom prst="rect">
            <a:avLst/>
          </a:prstGeom>
        </p:spPr>
      </p:pic>
    </p:spTree>
    <p:extLst>
      <p:ext uri="{BB962C8B-B14F-4D97-AF65-F5344CB8AC3E}">
        <p14:creationId xmlns:p14="http://schemas.microsoft.com/office/powerpoint/2010/main" val="338607414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700" row="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345951B1-484B-4CE8-BCAB-995116FDDB60}">
  <we:reference id="wa200010725" version="1.0.0.1" store="en-US" storeType="OMEX"/>
  <we:alternateReferences>
    <we:reference id="wa200010725" version="1.0.0.1" store="wa200010725"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4EE1C29A-C45E-4335-8BCC-243106D3B072}">
  <we:reference id="wa200010001" version="1.0.0.1" store="en-US" storeType="OMEX"/>
  <we:alternateReferences>
    <we:reference id="wa200010001" version="1.0.0.1" store="wa200010001" storeType="OMEX"/>
  </we:alternateReferences>
  <we:properties>
    <we:property name="claude.fileId" value="&quot;522c22b6-dfaf-42a3-95fb-e39dd2d289f9&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6287</TotalTime>
  <Words>1874</Words>
  <Application>Microsoft Office PowerPoint</Application>
  <PresentationFormat>On-screen Show (16:9)</PresentationFormat>
  <Paragraphs>219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Georgia</vt:lpstr>
      <vt:lpstr>Inter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Oren Rosenzweig</dc:creator>
  <cp:lastModifiedBy>Oren Rosenzweig</cp:lastModifiedBy>
  <cp:revision>9</cp:revision>
  <dcterms:modified xsi:type="dcterms:W3CDTF">2026-06-01T03:42:04Z</dcterms:modified>
</cp:coreProperties>
</file>